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91" r:id="rId3"/>
    <p:sldId id="270" r:id="rId4"/>
    <p:sldId id="258" r:id="rId5"/>
    <p:sldId id="259" r:id="rId6"/>
    <p:sldId id="260" r:id="rId7"/>
    <p:sldId id="278" r:id="rId8"/>
    <p:sldId id="276" r:id="rId9"/>
    <p:sldId id="277" r:id="rId10"/>
    <p:sldId id="261" r:id="rId11"/>
    <p:sldId id="262" r:id="rId12"/>
    <p:sldId id="288" r:id="rId13"/>
    <p:sldId id="263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9" r:id="rId31"/>
    <p:sldId id="290" r:id="rId32"/>
    <p:sldId id="285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27D16-5AE9-4A5F-9E82-0351B4E54353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40C3-0952-49B6-B39F-31755727C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83225-EA57-4BE4-9F8B-71D600569477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A7FD5E-DDAD-4FEF-9F71-1CD869E6BB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mages.yandex.ru/yandsearch?text=%D0%B2%D0%B0%D1%81%D0%B8%D0%BB%D0%B5%D0%BA%20%D0%BB%D1%83%D0%B3%D0%BE%D0%B2%D0%BE%D0%B9%20%D1%84%D0%BE%D1%82%D0%BE&amp;pos=27&amp;uinfo=sw-1504-sh-718-fw-1279-fh-512-pd-1&amp;rpt=simage&amp;img_url=http://img-fotki.yandex.ru/get/3512/ashatan222007.17/0_263a0_d409f043_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uinfo=sw-1504-sh-718-fw-1279-fh-512-pd-1&amp;p=1&amp;text=%D0%92%D1%8C%D1%8E%D0%BD%D0%BE%D0%BA%20%D0%BF%D0%BE%D0%BB%D0%B5%D0%B2%D0%BE%D0%B9%20%D1%84%D0%BE%D1%82%D0%BE&amp;noreask=1&amp;pos=30&amp;rpt=simage&amp;lr=213&amp;img_url=http://img-fotki.yandex.ru/get/5403/gena-volochok.2/0_2e730_65445704_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1&amp;text=%D0%BA%D0%B0%D0%BB%D0%B5%D0%BD%D0%B4%D1%83%D0%BB%D0%B0%20%D0%BB%D0%B5%D0%BA%D0%B0%D1%80%D1%81%D1%82%D0%B2%D0%B5%D0%BD%D0%BD%D0%B0%D1%8F%20%D1%84%D0%BE%D1%82%D0%BE&amp;pos=34&amp;uinfo=sw-1504-sh-718-fw-1279-fh-512-pd-1&amp;rpt=simage&amp;img_url=http://rfl.ru/wp-content/uploads/guul2.jp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4&amp;text=%D0%BA%D0%BB%D0%B5%D0%B2%D0%B5%D1%80%20%D1%84%D0%BE%D1%82%D0%BE&amp;pos=122&amp;uinfo=sw-1504-sh-718-fw-1279-fh-512-pd-1&amp;rpt=simage&amp;img_url=http://900igr.net/datai/okruzhajuschij-mir/Igra-o-prirode/0007-016-Lekarstvennye-rastenija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12968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Государственное бюджетное образовательное учреждение города Москвы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Школа№1467СП№1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Летний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группы №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12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«Лето –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удивительная пора»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«Метеобюро»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7576" y="56960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</a:rPr>
              <a:t>Ответственный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</a:rPr>
              <a:t>Воспитатель: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</a:rPr>
              <a:t>Бабасиева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</a:rPr>
              <a:t> Н.А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7557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629" y="188640"/>
            <a:ext cx="32976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Чтение детям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тихов о лете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8" y="1700808"/>
            <a:ext cx="5319717" cy="415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5938837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57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16632"/>
            <a:ext cx="3676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Летние месяцы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93883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58" y="1748458"/>
            <a:ext cx="5938837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81" y="1748458"/>
            <a:ext cx="5938837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69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5" y="908720"/>
            <a:ext cx="7967663" cy="525462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605" y="188640"/>
            <a:ext cx="3855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Приметы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 лете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59388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97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6570" y="188640"/>
            <a:ext cx="45592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Летние пословицы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поговорки о лете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9" y="1556792"/>
            <a:ext cx="5938837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996951"/>
            <a:ext cx="5938837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8266" y="5085184"/>
            <a:ext cx="4572000" cy="16496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Calibri"/>
                <a:ea typeface="Calibri"/>
                <a:cs typeface="Times New Roman"/>
              </a:rPr>
              <a:t>                         Август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1400" dirty="0">
                <a:latin typeface="Calibri"/>
                <a:ea typeface="Calibri"/>
                <a:cs typeface="Times New Roman"/>
              </a:rPr>
              <a:t>На зимний стол август готовит разносол.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1400" dirty="0">
                <a:latin typeface="Calibri"/>
                <a:ea typeface="Calibri"/>
                <a:cs typeface="Times New Roman"/>
              </a:rPr>
              <a:t>Август греет спину, холодит грудь.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1400" dirty="0">
                <a:latin typeface="Calibri"/>
                <a:ea typeface="Calibri"/>
                <a:cs typeface="Times New Roman"/>
              </a:rPr>
              <a:t>Кто в августе спит, тот голодный будет ходить.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1400" dirty="0">
                <a:latin typeface="Calibri"/>
                <a:ea typeface="Calibri"/>
                <a:cs typeface="Times New Roman"/>
              </a:rPr>
              <a:t>Брод хвалят после того, как переправятся, урожай - когда в закрома </a:t>
            </a:r>
            <a:r>
              <a:rPr lang="ru-RU" sz="1400" dirty="0" err="1">
                <a:latin typeface="Calibri"/>
                <a:ea typeface="Calibri"/>
                <a:cs typeface="Times New Roman"/>
              </a:rPr>
              <a:t>засыпят</a:t>
            </a:r>
            <a:r>
              <a:rPr lang="ru-RU" sz="1400" dirty="0">
                <a:latin typeface="Calibri"/>
                <a:ea typeface="Calibri"/>
                <a:cs typeface="Times New Roman"/>
              </a:rPr>
              <a:t>.</a:t>
            </a:r>
            <a:endParaRPr lang="ru-RU" sz="1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5131" r="9308" b="19698"/>
          <a:stretch/>
        </p:blipFill>
        <p:spPr bwMode="auto">
          <a:xfrm>
            <a:off x="6327973" y="1583854"/>
            <a:ext cx="2509093" cy="187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r="20529" b="10293"/>
          <a:stretch/>
        </p:blipFill>
        <p:spPr bwMode="auto">
          <a:xfrm>
            <a:off x="755576" y="5283299"/>
            <a:ext cx="2419597" cy="154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72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4647" y="188640"/>
            <a:ext cx="50994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 чем говорят цветы?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2" descr="http://img-fotki.yandex.ru/get/3512/ashatan222007.17/0_263a0_d409f043_L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904"/>
          <a:stretch/>
        </p:blipFill>
        <p:spPr bwMode="auto">
          <a:xfrm>
            <a:off x="323528" y="1597248"/>
            <a:ext cx="4762500" cy="45868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898357"/>
            <a:ext cx="31165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Василек луговой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57896" y="250929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</a:rPr>
              <a:t>Определить погоду с помощью василька совсем не сложно. Если цветки закрылись так, что не видно их голубых лепестков – это к дождю. Если они раскрыты и выделяется нектар - к хорошей погоде.</a:t>
            </a:r>
            <a:br>
              <a:rPr lang="ru-RU" sz="2000" dirty="0">
                <a:solidFill>
                  <a:prstClr val="black"/>
                </a:solidFill>
                <a:latin typeface="Calibri"/>
              </a:rPr>
            </a:br>
            <a:endParaRPr lang="ru-RU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735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275"/>
            <a:ext cx="57546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medprep.info/img/herb/439_495_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097" y="1844824"/>
            <a:ext cx="4966647" cy="439248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214744" y="2996952"/>
            <a:ext cx="39185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</a:rPr>
              <a:t>Если цветки растения закрылись среди дня или с утра не раскрываются – то это к дождю. Цветки с утра раскрыты - к ясной погоде.</a:t>
            </a:r>
            <a:br>
              <a:rPr lang="ru-RU" sz="2000" dirty="0">
                <a:solidFill>
                  <a:prstClr val="black"/>
                </a:solidFill>
                <a:latin typeface="Calibri"/>
              </a:rPr>
            </a:br>
            <a:endParaRPr lang="ru-RU" sz="20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199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25"/>
            <a:ext cx="8456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kap2.ru/images/kalendula-lekarstvennaya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4762500" cy="47240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148064" y="2539315"/>
            <a:ext cx="392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</a:rPr>
              <a:t>Если листья поникают, цветки закрываются среди дня – через несколько часов будет дождь. Если цветки раскрываются ближе к полудню, то это - к дождю. Если оранжевые цветки далеко видны и с раннего утра венчики цветка раскрыт – к хорошей погоде.</a:t>
            </a:r>
            <a:br>
              <a:rPr lang="ru-RU" sz="2000" dirty="0">
                <a:solidFill>
                  <a:prstClr val="black"/>
                </a:solidFill>
                <a:latin typeface="Calibri"/>
              </a:rPr>
            </a:br>
            <a:r>
              <a:rPr lang="ru-RU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/>
              </a:rPr>
            </a:br>
            <a:endParaRPr lang="ru-RU" sz="1600" dirty="0">
              <a:ln w="10160">
                <a:solidFill>
                  <a:srgbClr val="4F81BD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02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29876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floraprice.ru/v2/wp-content/uploads/2011/12/kl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55886"/>
            <a:ext cx="5112568" cy="44974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580112" y="2619561"/>
            <a:ext cx="3563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alibri"/>
              </a:rPr>
              <a:t>Если растение сжимается, наклоняется, сближает свои листочки, его соцветие поникает – так бывает перед дождем. Если растение стоит с распрямленными листьями и головками – то это к хорошей погоде.</a:t>
            </a:r>
            <a:br>
              <a:rPr lang="ru-RU" sz="2000" dirty="0">
                <a:solidFill>
                  <a:prstClr val="black"/>
                </a:solidFill>
                <a:latin typeface="Calibri"/>
              </a:rPr>
            </a:br>
            <a:r>
              <a:rPr lang="ru-RU" sz="20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libri"/>
              </a:rPr>
            </a:br>
            <a:endParaRPr lang="ru-RU" sz="2000" dirty="0">
              <a:ln w="1016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52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5436" y="260648"/>
            <a:ext cx="55931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Изготовление флюгера 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ля измерения силы ветра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4" name="Picture 2" descr="C:\Users\Asus\Desktop\ФОТО ЛЕТО ПОДГ ГР\3 скорость ветра\20130610_160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\Desktop\ФОТО ЛЕТО ПОДГ ГР\3 скорость ветра\20130610_160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68005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5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города Москвы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Школа№1467СП№1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Отчет по самообразованию воспитателя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Важенцевой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Ирины Вячеславовны 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2015-2016 учебный год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Тема: «Знакомство детей старшего дошкольного возраста с народными промыслами, через народно - прикладное творчество и народные праздники Руси» 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31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Desktop\ФОТО ЛЕТО ПОДГ ГР\3 скорость ветра\20130610_162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us\Desktop\ФОТО ЛЕТО ПОДГ ГР\3 скорость ветра\20130610_162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13841" cy="36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91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esktop\ФОТО ЛЕТО ПОДГ ГР\3 скорость ветра\20130610_162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9" y="40466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sus\Desktop\ФОТО ЛЕТО ПОДГ ГР\3 скорость ветра\20130610_162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4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444" y="116632"/>
            <a:ext cx="52581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Ветер во время дождя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 descr="C:\Users\Asus\Desktop\ФОТО ЛЕТО ПОДГ ГР\4 дождик\20130613_092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5"/>
          <a:stretch/>
        </p:blipFill>
        <p:spPr bwMode="auto">
          <a:xfrm>
            <a:off x="71830" y="907951"/>
            <a:ext cx="431540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us\Desktop\ФОТО ЛЕТО ПОДГ ГР\4 дождик\20130613_0921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/>
          <a:stretch/>
        </p:blipFill>
        <p:spPr bwMode="auto">
          <a:xfrm>
            <a:off x="4387230" y="2721843"/>
            <a:ext cx="463753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2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4222" y="260648"/>
            <a:ext cx="5575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 вот что получилось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290" name="Picture 2" descr="C:\Users\Asus\Desktop\ФОТО ЛЕТО ПОДГ ГР\4 дождик\20130613_094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5232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285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275" y="116632"/>
            <a:ext cx="51187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Экспериментирование 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водой, песком, почвой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410" name="Picture 2" descr="C:\Users\Asus\Desktop\ФОТО ЛЕТО ПОДГ ГР\5 опыты\20130613_10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1193850"/>
            <a:ext cx="3556264" cy="266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sus\Desktop\ФОТО ЛЕТО ПОДГ ГР\5 опыты\20130613_10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84" y="1176710"/>
            <a:ext cx="3579118" cy="2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sus\Desktop\ФОТО ЛЕТО ПОДГ ГР\5 опыты\20130613_100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10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us\Desktop\ФОТО ЛЕТО ПОДГ ГР\5 опыты\20130613_100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sus\Desktop\ФОТО ЛЕТО ПОДГ ГР\5 опыты\20130613_10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45515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sus\Desktop\ФОТО ЛЕТО ПОДГ ГР\5 опыты\20130613_100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92" y="361037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11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sus\Desktop\ФОТО ЛЕТО ПОДГ ГР\5 опыты\20130613_100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sus\Desktop\ФОТО ЛЕТО ПОДГ ГР\5 опыты\20130613_100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Asus\Desktop\ФОТО ЛЕТО ПОДГ ГР\5 опыты\20130613_100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3" y="3356992"/>
            <a:ext cx="4067986" cy="31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Asus\Desktop\ФОТО ЛЕТО ПОДГ ГР\5 опыты\20130613_1008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48404"/>
            <a:ext cx="4128459" cy="32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4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6795" y="116632"/>
            <a:ext cx="52052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Подготовка к измерению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осадков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482" name="Picture 2" descr="C:\Users\Asus\Desktop\ФОТО ЛЕТО ПОДГ ГР\7 измеряем осадки\20130610_094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sus\Desktop\ФОТО ЛЕТО ПОДГ ГР\7 измеряем осадки\20130610_095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sus\Desktop\ФОТО ЛЕТО ПОДГ ГР\7 измеряем осадки\20130610_0954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27486"/>
          <a:stretch/>
        </p:blipFill>
        <p:spPr bwMode="auto">
          <a:xfrm>
            <a:off x="2129414" y="4509120"/>
            <a:ext cx="486003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5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us\Desktop\ФОТО ЛЕТО ПОДГ ГР\7 измеряем осадки\20130610_100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1407"/>
            <a:ext cx="3928831" cy="29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16632"/>
            <a:ext cx="41376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Измерение осадков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507" name="Picture 3" descr="C:\Users\Asus\Desktop\ФОТО ЛЕТО ПОДГ ГР\7 измеряем осадки\20130610_100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12246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sus\Desktop\ФОТО ЛЕТО ПОДГ ГР\7 измеряем осадки\20130610_10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9" y="3761656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sus\Desktop\ФОТО ЛЕТО ПОДГ ГР\7 измеряем осадки\20130613_095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1656"/>
            <a:ext cx="3998509" cy="29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7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us\Desktop\ФОТО ЛЕТО ПОДГ ГР\7 измеряем осадки\20130613_095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7" y="488107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sus\Desktop\ФОТО ЛЕТО ПОДГ ГР\7 измеряем осадки\20130613_095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8650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Дети устанавливали пробирки под деревом и на открытом пространстве. После дождя сравнивали результат.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3659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После получения результата ребята сделали выводы</a:t>
            </a:r>
          </a:p>
        </p:txBody>
      </p:sp>
    </p:spTree>
    <p:extLst>
      <p:ext uri="{BB962C8B-B14F-4D97-AF65-F5344CB8AC3E}">
        <p14:creationId xmlns:p14="http://schemas.microsoft.com/office/powerpoint/2010/main" val="41469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0636" y="260648"/>
            <a:ext cx="6484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Содержание работы: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340768"/>
            <a:ext cx="4572000" cy="5026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Цели и задачи летнего проекта;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Изготовление солнечных часов и наблюдение за ними;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Стихи о лете;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Приметы о лете;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Пословицы и поговорки о лете;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О чем говорят цветы;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Рисование ветра во время дождя;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Экспериментирование с водой, песком, почвой;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Наблюдение за осадками;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Беседа с детьми об облаках (о чем говорят облака?);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 Активный отдых детей.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09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50905" cy="456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0064" y="404664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Облака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52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44791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Определение погоды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 облакам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4" y="1134889"/>
            <a:ext cx="19510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1" y="3212976"/>
            <a:ext cx="1922760" cy="151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1076"/>
            <a:ext cx="66579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5858"/>
            <a:ext cx="66579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4" y="5301208"/>
            <a:ext cx="19081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34" y="5637695"/>
            <a:ext cx="6657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0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44342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Главное для ребенка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активный отдых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3554" name="Picture 2" descr="C:\Users\Asus\Desktop\ФОТО ЛЕТО ПОДГ ГР\6 активный отдых\20130610_103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85527"/>
            <a:ext cx="3422079" cy="25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sus\Desktop\ФОТО ЛЕТО ПОДГ ГР\6 активный отдых\20130610_103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8965"/>
            <a:ext cx="3470828" cy="26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Asus\Desktop\ФОТО ЛЕТО ПОДГ ГР\6 активный отдых\20130617_103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452961" cy="25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Asus\Desktop\ФОТО ЛЕТО ПОДГ ГР\6 активный отдых\20130617_1037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7"/>
          <a:stretch/>
        </p:blipFill>
        <p:spPr bwMode="auto">
          <a:xfrm>
            <a:off x="5037910" y="3956646"/>
            <a:ext cx="3436966" cy="276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ФОТО ЛЕТО ПОДГ ГР\6 активный отдых\20130617_103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sus\Desktop\ФОТО ЛЕТО ПОДГ ГР\6 активный отдых\20130617_1034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7"/>
          <a:stretch/>
        </p:blipFill>
        <p:spPr bwMode="auto">
          <a:xfrm>
            <a:off x="4716016" y="2564904"/>
            <a:ext cx="414146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68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2047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79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 bwMode="auto">
          <a:xfrm>
            <a:off x="590508" y="476672"/>
            <a:ext cx="8538684" cy="531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0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677"/>
            <a:ext cx="6194648" cy="701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8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39901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Наблюдение</a:t>
            </a: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«Солнечные часы»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628800"/>
            <a:ext cx="5938837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us\Desktop\ФОТО ЛЕТО ПОДГ ГР\2 солнечные часы\20130610_10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0843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5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5"/>
          <a:stretch/>
        </p:blipFill>
        <p:spPr bwMode="auto">
          <a:xfrm>
            <a:off x="153616" y="332656"/>
            <a:ext cx="388843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Asus\Desktop\ФОТО ЛЕТО ПОДГ ГР\2 солнечные часы\20130610_105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r="5993" b="2635"/>
          <a:stretch/>
        </p:blipFill>
        <p:spPr bwMode="auto">
          <a:xfrm>
            <a:off x="4067944" y="3068960"/>
            <a:ext cx="4929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6297" r="6125" b="7989"/>
          <a:stretch/>
        </p:blipFill>
        <p:spPr bwMode="auto">
          <a:xfrm>
            <a:off x="467544" y="3826732"/>
            <a:ext cx="2781697" cy="21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2745593" cy="20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8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sus\Desktop\ФОТО ЛЕТО ПОДГ ГР\2 солнечные часы\20130610_164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1" y="404664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sus\Desktop\ФОТО ЛЕТО ПОДГ ГР\2 солнечные часы\20130610_164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76389"/>
            <a:ext cx="4523580" cy="3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/>
          <a:stretch/>
        </p:blipFill>
        <p:spPr bwMode="auto">
          <a:xfrm>
            <a:off x="611560" y="4373860"/>
            <a:ext cx="3065198" cy="22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2"/>
          <a:stretch/>
        </p:blipFill>
        <p:spPr bwMode="auto">
          <a:xfrm>
            <a:off x="5889823" y="463166"/>
            <a:ext cx="2286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92262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4644</TotalTime>
  <Words>356</Words>
  <Application>Microsoft Office PowerPoint</Application>
  <PresentationFormat>Экран (4:3)</PresentationFormat>
  <Paragraphs>57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Artem</cp:lastModifiedBy>
  <cp:revision>21</cp:revision>
  <dcterms:created xsi:type="dcterms:W3CDTF">2013-06-25T08:57:41Z</dcterms:created>
  <dcterms:modified xsi:type="dcterms:W3CDTF">2020-01-19T20:55:45Z</dcterms:modified>
</cp:coreProperties>
</file>