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79" r:id="rId3"/>
    <p:sldId id="257" r:id="rId4"/>
    <p:sldId id="258" r:id="rId5"/>
    <p:sldId id="259" r:id="rId6"/>
    <p:sldId id="280" r:id="rId7"/>
    <p:sldId id="281" r:id="rId8"/>
    <p:sldId id="278" r:id="rId9"/>
    <p:sldId id="282" r:id="rId10"/>
    <p:sldId id="283" r:id="rId11"/>
    <p:sldId id="284" r:id="rId12"/>
    <p:sldId id="285" r:id="rId13"/>
    <p:sldId id="277" r:id="rId14"/>
    <p:sldId id="287" r:id="rId15"/>
    <p:sldId id="261" r:id="rId16"/>
    <p:sldId id="286" r:id="rId17"/>
    <p:sldId id="288" r:id="rId18"/>
    <p:sldId id="28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2604" y="-8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CD4B74-383A-41AA-AA36-430A622D9E1B}" type="datetimeFigureOut">
              <a:rPr lang="ru-RU" smtClean="0"/>
              <a:t>19.01.2020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08E975-FAA8-4CA6-ADB3-584D50CD35C2}" type="slidenum">
              <a:rPr lang="ru-RU" smtClean="0"/>
              <a:t>‹#›</a:t>
            </a:fld>
            <a:endParaRPr lang="ru-RU"/>
          </a:p>
        </p:txBody>
      </p:sp>
    </p:spTree>
    <p:extLst>
      <p:ext uri="{BB962C8B-B14F-4D97-AF65-F5344CB8AC3E}">
        <p14:creationId xmlns:p14="http://schemas.microsoft.com/office/powerpoint/2010/main" val="128099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настоящее время российская школа переживает довольно непростые времена. В последние годы во всем мире наблюдается бурное распространение и повсеместное использование информационно-коммуникационных  технологий (ИКТ). Изменения, вызванные стремительным развитием  информационно-коммуникационных  технологий, происходят практически во всех сферах деятельности, и сфера образования не является исключением. Человечество вступило в эпоху информационного общества, которое предъявляет все новые и новые требования к образованию: к его содержанию, результатам, организации. </a:t>
            </a:r>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2</a:t>
            </a:fld>
            <a:endParaRPr lang="ru-RU"/>
          </a:p>
        </p:txBody>
      </p:sp>
    </p:spTree>
    <p:extLst>
      <p:ext uri="{BB962C8B-B14F-4D97-AF65-F5344CB8AC3E}">
        <p14:creationId xmlns:p14="http://schemas.microsoft.com/office/powerpoint/2010/main" val="2382876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ЭФУ балльное оценивание, как правило, не производится, пользователю лишь выдаётся сообщение о результатах выполнения интерактивного задания. При работе в классе оценивание может проводить учитель, тогда тренировочные задания играют роль контрольных. При самостоятельной работе учащийся имеет возможность корректировать качество освоения нового материала, добиваясь верного решения учебных задач. Интерактивные объекты, предназначенные для отработки знаний, направлены на формирование умения классифицировать, систематизировать, анализировать материал, строить логические ряды, выделять главную и второстепенную информацию. </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13</a:t>
            </a:fld>
            <a:endParaRPr lang="ru-RU"/>
          </a:p>
        </p:txBody>
      </p:sp>
    </p:spTree>
    <p:extLst>
      <p:ext uri="{BB962C8B-B14F-4D97-AF65-F5344CB8AC3E}">
        <p14:creationId xmlns:p14="http://schemas.microsoft.com/office/powerpoint/2010/main" val="430307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Контрольно-измерительные объекты представлены заданиями в тестовой форме. Такие модули содержат блок тестовых заданий, количество которых известно уже в начале работы над ними. После их выполнения номера тестов окрашиваются в красный или зелёный цвет в зависимости от правильности ответа, который учитель может прокомментировать и оценить. </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14</a:t>
            </a:fld>
            <a:endParaRPr lang="ru-RU"/>
          </a:p>
        </p:txBody>
      </p:sp>
    </p:spTree>
    <p:extLst>
      <p:ext uri="{BB962C8B-B14F-4D97-AF65-F5344CB8AC3E}">
        <p14:creationId xmlns:p14="http://schemas.microsoft.com/office/powerpoint/2010/main" val="143254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Если работа носит тренировочный характер, учащийся может просмотреть правильные варианты ответов, обратиться к теоретическому материалу учебника, выполнить задание ещё раз. Всё это даёт возможность воспитывать независимых учеников, которые ставят перед собой цели и отслеживают собственные успехи на пути их достижения.</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Благодаря особенностям структуры, наличию большого количества дополнительных материалов, разнообразных заданий, а также сервисов для работы с содержанием, ЭФУ может служить мощным инструментом для реализации требований ФГОС и формирования коммуникативных универсальных учебных действий, а как результат — для развития у учащихся способности общаться в современном информационном пространстве.</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15</a:t>
            </a:fld>
            <a:endParaRPr lang="ru-RU"/>
          </a:p>
        </p:txBody>
      </p:sp>
    </p:spTree>
    <p:extLst>
      <p:ext uri="{BB962C8B-B14F-4D97-AF65-F5344CB8AC3E}">
        <p14:creationId xmlns:p14="http://schemas.microsoft.com/office/powerpoint/2010/main" val="1071883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Наличие мультимедийных объектов насыщает учебный процесс новыми возможностями:</a:t>
            </a:r>
          </a:p>
          <a:p>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обеспечивает запоминание фактов и событий, демонстрируя одно и то же явление на большом количестве визуального материала и в самых разнообразных компьютерных, нереализуемых с помощью иных информационных средств формах;</a:t>
            </a:r>
          </a:p>
          <a:p>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удовлетворяет потребность учащихся в познании  мира;</a:t>
            </a:r>
          </a:p>
          <a:p>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создаёт предпосылки и возможности применения проблемных, творческих методик обучения.</a:t>
            </a:r>
          </a:p>
          <a:p>
            <a:r>
              <a:rPr lang="ru-RU" sz="1200" kern="1200" dirty="0" smtClean="0">
                <a:solidFill>
                  <a:schemeClr val="tx1"/>
                </a:solidFill>
                <a:effectLst/>
                <a:latin typeface="+mn-lt"/>
                <a:ea typeface="+mn-ea"/>
                <a:cs typeface="+mn-cs"/>
              </a:rPr>
              <a:t>  Наличие дополнительных материалов позволяет реализовать уровневую дифференциацию обучения. Учащийся может самостоятельно определять степень углублённости изучения и широту охвата материала, акцентировать внимание на отдельных, наиболее важных для него аспектах темы, углублять знания по определённым направлениям, что позволяет сделать весь процесс обучения более гибким, открытым и в конечном итоге — личностно-ориентированным.</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16</a:t>
            </a:fld>
            <a:endParaRPr lang="ru-RU"/>
          </a:p>
        </p:txBody>
      </p:sp>
    </p:spTree>
    <p:extLst>
      <p:ext uri="{BB962C8B-B14F-4D97-AF65-F5344CB8AC3E}">
        <p14:creationId xmlns:p14="http://schemas.microsoft.com/office/powerpoint/2010/main" val="1675771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Любой учитель, познакомившись с новой технологией, спрашивает себя: «Стоит ли этим заниматься?» Есть немало блестящих учителей, которые сопротивляются новациям. Вопрос «зачем» - ключевой. Технологии используются не ради самих технологий. Это лишь способ повысить мотивацию учащихся, их интерес к учёбе. Можно с уверенностью сказать: попробовать использовать ЭФУ стоит каждому.</a:t>
            </a:r>
            <a:endParaRPr lang="ru-RU" dirty="0" smtClean="0">
              <a:effectLst/>
            </a:endParaRP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17</a:t>
            </a:fld>
            <a:endParaRPr lang="ru-RU"/>
          </a:p>
        </p:txBody>
      </p:sp>
    </p:spTree>
    <p:extLst>
      <p:ext uri="{BB962C8B-B14F-4D97-AF65-F5344CB8AC3E}">
        <p14:creationId xmlns:p14="http://schemas.microsoft.com/office/powerpoint/2010/main" val="2827556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ЭФУ представляет системное полное программно-методическое обеспечение, позволяющее реализовать полный дидактический цикл обучения, базирующийся на информационно-коммуникационных технологиях и применении современных форм и методов обучения.</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     В отличие от традиционных учебников, ЭФУ содержит ссылки на информационные ресурсы различного вида: сетевые ресурсы, гиперссылки на справочные, учебно-методические материалы, мультимедийные интерактивные объекты и т. д. Обучение по ЭФУ позволяет реализовать индивидуальные образовательные траектории, обеспечить пользователей необходимыми инструментами визуализации.</a:t>
            </a:r>
          </a:p>
          <a:p>
            <a:r>
              <a:rPr lang="ru-RU" sz="1200" kern="1200" dirty="0" smtClean="0">
                <a:solidFill>
                  <a:schemeClr val="tx1"/>
                </a:solidFill>
                <a:effectLst/>
                <a:latin typeface="+mn-lt"/>
                <a:ea typeface="+mn-ea"/>
                <a:cs typeface="+mn-cs"/>
              </a:rPr>
              <a:t> </a:t>
            </a:r>
          </a:p>
          <a:p>
            <a:r>
              <a:rPr lang="ru-RU" sz="1200" kern="1200" dirty="0" smtClean="0">
                <a:solidFill>
                  <a:schemeClr val="tx1"/>
                </a:solidFill>
                <a:effectLst/>
                <a:latin typeface="+mn-lt"/>
                <a:ea typeface="+mn-ea"/>
                <a:cs typeface="+mn-cs"/>
              </a:rPr>
              <a:t>Содержание ЭФУ реализует Федеральный государственный образовательный стандарт (ФГОС) соответствующей ступени обучения и служит основой создания активно-</a:t>
            </a:r>
            <a:r>
              <a:rPr lang="ru-RU" sz="1200" kern="1200" dirty="0" err="1" smtClean="0">
                <a:solidFill>
                  <a:schemeClr val="tx1"/>
                </a:solidFill>
                <a:effectLst/>
                <a:latin typeface="+mn-lt"/>
                <a:ea typeface="+mn-ea"/>
                <a:cs typeface="+mn-cs"/>
              </a:rPr>
              <a:t>деятельностной</a:t>
            </a:r>
            <a:r>
              <a:rPr lang="ru-RU" sz="1200" kern="1200" dirty="0" smtClean="0">
                <a:solidFill>
                  <a:schemeClr val="tx1"/>
                </a:solidFill>
                <a:effectLst/>
                <a:latin typeface="+mn-lt"/>
                <a:ea typeface="+mn-ea"/>
                <a:cs typeface="+mn-cs"/>
              </a:rPr>
              <a:t> познавательной среды для учащегося.</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3</a:t>
            </a:fld>
            <a:endParaRPr lang="ru-RU"/>
          </a:p>
        </p:txBody>
      </p:sp>
    </p:spTree>
    <p:extLst>
      <p:ext uri="{BB962C8B-B14F-4D97-AF65-F5344CB8AC3E}">
        <p14:creationId xmlns:p14="http://schemas.microsoft.com/office/powerpoint/2010/main" val="254657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Методологической основой ЭФУ является системно-</a:t>
            </a:r>
            <a:r>
              <a:rPr lang="ru-RU" sz="1200" kern="1200" dirty="0" err="1" smtClean="0">
                <a:solidFill>
                  <a:schemeClr val="tx1"/>
                </a:solidFill>
                <a:effectLst/>
                <a:latin typeface="+mn-lt"/>
                <a:ea typeface="+mn-ea"/>
                <a:cs typeface="+mn-cs"/>
              </a:rPr>
              <a:t>деятельностный</a:t>
            </a:r>
            <a:r>
              <a:rPr lang="ru-RU" sz="1200" kern="1200" dirty="0" smtClean="0">
                <a:solidFill>
                  <a:schemeClr val="tx1"/>
                </a:solidFill>
                <a:effectLst/>
                <a:latin typeface="+mn-lt"/>
                <a:ea typeface="+mn-ea"/>
                <a:cs typeface="+mn-cs"/>
              </a:rPr>
              <a:t> подход, что обеспечивает достижение личностных, предметных и </a:t>
            </a:r>
            <a:r>
              <a:rPr lang="ru-RU" sz="1200" kern="1200" dirty="0" err="1" smtClean="0">
                <a:solidFill>
                  <a:schemeClr val="tx1"/>
                </a:solidFill>
                <a:effectLst/>
                <a:latin typeface="+mn-lt"/>
                <a:ea typeface="+mn-ea"/>
                <a:cs typeface="+mn-cs"/>
              </a:rPr>
              <a:t>метапредметных</a:t>
            </a:r>
            <a:r>
              <a:rPr lang="ru-RU" sz="1200" kern="1200" dirty="0" smtClean="0">
                <a:solidFill>
                  <a:schemeClr val="tx1"/>
                </a:solidFill>
                <a:effectLst/>
                <a:latin typeface="+mn-lt"/>
                <a:ea typeface="+mn-ea"/>
                <a:cs typeface="+mn-cs"/>
              </a:rPr>
              <a:t> результатов образования, а также формирование навыков научно-поисковой и исследовательской деятельности учащихся. При обучении с использованием ЭФУ формирование универсальных учебных действий, достижение требуемых ФГОС результатов обучения происходит за счёт специфических возможностей, связанных с наличием интерактивности, автоматического контроля, разнообразием статичных и динамичных мультимедийных ресурсов, а также за счёт осуществления моделирования,</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информационно-поисковой, творческой деятельности учащихся.</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4</a:t>
            </a:fld>
            <a:endParaRPr lang="ru-RU"/>
          </a:p>
        </p:txBody>
      </p:sp>
    </p:spTree>
    <p:extLst>
      <p:ext uri="{BB962C8B-B14F-4D97-AF65-F5344CB8AC3E}">
        <p14:creationId xmlns:p14="http://schemas.microsoft.com/office/powerpoint/2010/main" val="3621427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Основное содержание учебников в электронной форме составляет текст, и это очень важный положительный момент, определяемый значимостью сформированных у учащихся навыков работы с информацией, представленной в текстовой форме.</a:t>
            </a:r>
          </a:p>
          <a:p>
            <a:r>
              <a:rPr lang="ru-RU" sz="1200" kern="1200" dirty="0" smtClean="0">
                <a:solidFill>
                  <a:schemeClr val="tx1"/>
                </a:solidFill>
                <a:effectLst/>
                <a:latin typeface="+mn-lt"/>
                <a:ea typeface="+mn-ea"/>
                <a:cs typeface="+mn-cs"/>
              </a:rPr>
              <a:t>Методика и приёмы работы с текстом в случае использования электронных форм учебников аналогичны методикам работы с полиграфическими материалами.</a:t>
            </a:r>
          </a:p>
          <a:p>
            <a:r>
              <a:rPr lang="ru-RU" sz="1200" kern="1200" dirty="0" smtClean="0">
                <a:solidFill>
                  <a:schemeClr val="tx1"/>
                </a:solidFill>
                <a:effectLst/>
                <a:latin typeface="+mn-lt"/>
                <a:ea typeface="+mn-ea"/>
                <a:cs typeface="+mn-cs"/>
              </a:rPr>
              <a:t>Работа с основным текстом ЭФУ обязательно включается в начальные этапы дидактического цикла: он является, с одной стороны, основным источником новой информации, а с другой — базой для структурирования и упорядочивания имеющихся у учащихся предварительных знаний по изучаемой теме </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5</a:t>
            </a:fld>
            <a:endParaRPr lang="ru-RU"/>
          </a:p>
        </p:txBody>
      </p:sp>
    </p:spTree>
    <p:extLst>
      <p:ext uri="{BB962C8B-B14F-4D97-AF65-F5344CB8AC3E}">
        <p14:creationId xmlns:p14="http://schemas.microsoft.com/office/powerpoint/2010/main" val="718227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В то же время текст учебника в электронной форме  приобретает свойства интерактивности через наличие интерактивного оглавления. Интерактивное оглавление позволяет быстро перейти к любой содержательной единице ЭФУ — теме, главе, параграфу, разделу параграфа.</a:t>
            </a:r>
          </a:p>
          <a:p>
            <a:r>
              <a:rPr lang="ru-RU" sz="1200" kern="1200" dirty="0" smtClean="0">
                <a:solidFill>
                  <a:schemeClr val="tx1"/>
                </a:solidFill>
                <a:effectLst/>
                <a:latin typeface="+mn-lt"/>
                <a:ea typeface="+mn-ea"/>
                <a:cs typeface="+mn-cs"/>
              </a:rPr>
              <a:t>Таким образом, реализуется возможность нелинейного освоения содержания, возврата к ранее изученному, а у учащихся формируется системное видение представленного учебного материала. Гиперссылки на дополнительные материалы позволяют осуществлять выход на следующий уровень текстового или мультимедийного содержания в </a:t>
            </a:r>
            <a:r>
              <a:rPr lang="ru-RU" sz="1200" kern="1200" dirty="0" err="1" smtClean="0">
                <a:solidFill>
                  <a:schemeClr val="tx1"/>
                </a:solidFill>
                <a:effectLst/>
                <a:latin typeface="+mn-lt"/>
                <a:ea typeface="+mn-ea"/>
                <a:cs typeface="+mn-cs"/>
              </a:rPr>
              <a:t>on-line</a:t>
            </a:r>
            <a:r>
              <a:rPr lang="ru-RU" sz="1200" kern="1200" dirty="0" smtClean="0">
                <a:solidFill>
                  <a:schemeClr val="tx1"/>
                </a:solidFill>
                <a:effectLst/>
                <a:latin typeface="+mn-lt"/>
                <a:ea typeface="+mn-ea"/>
                <a:cs typeface="+mn-cs"/>
              </a:rPr>
              <a:t> режиме. Таким образом, текст, помимо традиционной дидактической роли основного источника знаний, выполняет роль навигатора по различным учебным материалам и создаёт явно выраженную взаимосвязь между значимыми фрагментами информации.</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6</a:t>
            </a:fld>
            <a:endParaRPr lang="ru-RU"/>
          </a:p>
        </p:txBody>
      </p:sp>
    </p:spTree>
    <p:extLst>
      <p:ext uri="{BB962C8B-B14F-4D97-AF65-F5344CB8AC3E}">
        <p14:creationId xmlns:p14="http://schemas.microsoft.com/office/powerpoint/2010/main" val="520047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Иллюстративный ряд традиционных полиграфических учебников, представленный рисунками, схемами, графиками, диаграммами, фотографиями и коллажами разного вида, также становится интерактивным, иллюстрации увеличиваются при их активизации, что удобно при индивидуальной работе на устройствах с различными размерами экранов и может быть использовано при фронтальной работе в классе с применением интерактивной доски.</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7</a:t>
            </a:fld>
            <a:endParaRPr lang="ru-RU"/>
          </a:p>
        </p:txBody>
      </p:sp>
    </p:spTree>
    <p:extLst>
      <p:ext uri="{BB962C8B-B14F-4D97-AF65-F5344CB8AC3E}">
        <p14:creationId xmlns:p14="http://schemas.microsoft.com/office/powerpoint/2010/main" val="3850209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Визуализация изучаемого материала в электронных формах учебников существенно расширена за счёт дополнительных мультимедийных объектов, представленных интерактивными, статичными и динамичными изображениями. Дополнительные элементы обозначены пиктограммами, размещёнными на полях, рядом с основным текстом. Мультимедийные ресурсы расположены в соответствии с дидактическим принципом системности и последовательности изложения учебного материала. Такая композиция позволяет добиться высокой результативности обучения благодаря установлению корректных логических связей между текстом и интерактивными ресурсами. Более того, предложенная структура обеспечивает реализацию методологического принципа дополнительности и полноты обучения.</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8</a:t>
            </a:fld>
            <a:endParaRPr lang="ru-RU"/>
          </a:p>
        </p:txBody>
      </p:sp>
    </p:spTree>
    <p:extLst>
      <p:ext uri="{BB962C8B-B14F-4D97-AF65-F5344CB8AC3E}">
        <p14:creationId xmlns:p14="http://schemas.microsoft.com/office/powerpoint/2010/main" val="2545155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Интерактивные объекты различаются по видам информации и учебной деятельности: это текст, иллюстрации, видео, аудио, интерактивные модули, гиперссылки, имеются также практические и контрольно-измерительные объекты.</a:t>
            </a:r>
          </a:p>
          <a:p>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9</a:t>
            </a:fld>
            <a:endParaRPr lang="ru-RU"/>
          </a:p>
        </p:txBody>
      </p:sp>
    </p:spTree>
    <p:extLst>
      <p:ext uri="{BB962C8B-B14F-4D97-AF65-F5344CB8AC3E}">
        <p14:creationId xmlns:p14="http://schemas.microsoft.com/office/powerpoint/2010/main" val="1173686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smtClean="0">
                <a:solidFill>
                  <a:schemeClr val="tx1"/>
                </a:solidFill>
                <a:effectLst/>
                <a:latin typeface="+mn-lt"/>
                <a:ea typeface="+mn-ea"/>
                <a:cs typeface="+mn-cs"/>
              </a:rPr>
              <a:t>Насыщенность ЭФУ интерактивными объектами позволяет организовать индивидуальное обучение, создать условия для самовыражения каждого ученика, проявления его избирательности к учебному материалу. </a:t>
            </a:r>
            <a:endParaRPr lang="ru-RU" dirty="0"/>
          </a:p>
        </p:txBody>
      </p:sp>
      <p:sp>
        <p:nvSpPr>
          <p:cNvPr id="4" name="Номер слайда 3"/>
          <p:cNvSpPr>
            <a:spLocks noGrp="1"/>
          </p:cNvSpPr>
          <p:nvPr>
            <p:ph type="sldNum" sz="quarter" idx="10"/>
          </p:nvPr>
        </p:nvSpPr>
        <p:spPr/>
        <p:txBody>
          <a:bodyPr/>
          <a:lstStyle/>
          <a:p>
            <a:fld id="{3808E975-FAA8-4CA6-ADB3-584D50CD35C2}" type="slidenum">
              <a:rPr lang="ru-RU" smtClean="0"/>
              <a:t>12</a:t>
            </a:fld>
            <a:endParaRPr lang="ru-RU"/>
          </a:p>
        </p:txBody>
      </p:sp>
    </p:spTree>
    <p:extLst>
      <p:ext uri="{BB962C8B-B14F-4D97-AF65-F5344CB8AC3E}">
        <p14:creationId xmlns:p14="http://schemas.microsoft.com/office/powerpoint/2010/main" val="1135828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19.01.2020</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2"/>
          <a:srcRect/>
          <a:stretch>
            <a:fillRect/>
          </a:stretch>
        </p:blipFill>
        <p:spPr bwMode="auto">
          <a:xfrm>
            <a:off x="-2597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8" name="Прямоугольник 7"/>
          <p:cNvSpPr/>
          <p:nvPr/>
        </p:nvSpPr>
        <p:spPr>
          <a:xfrm>
            <a:off x="861908" y="2545825"/>
            <a:ext cx="7992888"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3600" b="1" dirty="0" smtClean="0"/>
              <a:t>Возможности </a:t>
            </a:r>
            <a:r>
              <a:rPr lang="ru-RU" sz="3600" b="1" dirty="0"/>
              <a:t>электронной формы учебников как фактор повышения качества образования</a:t>
            </a:r>
            <a:endParaRPr lang="ru-RU" sz="3600" b="1" cap="none" spc="0" dirty="0">
              <a:ln w="11430"/>
              <a:solidFill>
                <a:srgbClr val="FF0000"/>
              </a:solidFill>
              <a:effectLst>
                <a:outerShdw blurRad="50800" dist="39000" dir="5460000" algn="tl">
                  <a:srgbClr val="000000">
                    <a:alpha val="38000"/>
                  </a:srgbClr>
                </a:outerShdw>
              </a:effectLst>
            </a:endParaRPr>
          </a:p>
        </p:txBody>
      </p:sp>
      <p:sp>
        <p:nvSpPr>
          <p:cNvPr id="9" name="Подзаголовок 2"/>
          <p:cNvSpPr txBox="1">
            <a:spLocks/>
          </p:cNvSpPr>
          <p:nvPr/>
        </p:nvSpPr>
        <p:spPr>
          <a:xfrm>
            <a:off x="5508104" y="5105400"/>
            <a:ext cx="3346692" cy="17526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r">
              <a:buNone/>
            </a:pPr>
            <a:r>
              <a:rPr lang="ru-RU" dirty="0" smtClean="0">
                <a:latin typeface="Times New Roman" pitchFamily="18" charset="0"/>
                <a:cs typeface="Times New Roman" pitchFamily="18" charset="0"/>
              </a:rPr>
              <a:t>Рожкова Т.В.,    учитель биологии МБОУ ЗСОШ № 2  </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248847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pic>
        <p:nvPicPr>
          <p:cNvPr id="8" name="Рисунок 7"/>
          <p:cNvPicPr/>
          <p:nvPr/>
        </p:nvPicPr>
        <p:blipFill rotWithShape="1">
          <a:blip r:embed="rId3"/>
          <a:srcRect l="8334" t="5984" r="7212" b="3702"/>
          <a:stretch/>
        </p:blipFill>
        <p:spPr bwMode="auto">
          <a:xfrm>
            <a:off x="1331640" y="548680"/>
            <a:ext cx="6840760" cy="5328592"/>
          </a:xfrm>
          <a:prstGeom prst="rect">
            <a:avLst/>
          </a:prstGeom>
          <a:ln>
            <a:noFill/>
          </a:ln>
          <a:extLst>
            <a:ext uri="{53640926-AAD7-44D8-BBD7-CCE9431645EC}">
              <a14:shadowObscured xmlns:a14="http://schemas.microsoft.com/office/drawing/2010/main"/>
            </a:ext>
          </a:extLst>
        </p:spPr>
      </p:pic>
      <p:sp>
        <p:nvSpPr>
          <p:cNvPr id="7" name="Прямоугольник 6"/>
          <p:cNvSpPr/>
          <p:nvPr/>
        </p:nvSpPr>
        <p:spPr>
          <a:xfrm>
            <a:off x="3563888" y="5877272"/>
            <a:ext cx="1340239" cy="369332"/>
          </a:xfrm>
          <a:prstGeom prst="rect">
            <a:avLst/>
          </a:prstGeom>
        </p:spPr>
        <p:txBody>
          <a:bodyPr wrap="none">
            <a:spAutoFit/>
          </a:bodyPr>
          <a:lstStyle/>
          <a:p>
            <a:r>
              <a:rPr lang="ru-RU" dirty="0"/>
              <a:t>Слайд-шоу</a:t>
            </a:r>
          </a:p>
        </p:txBody>
      </p:sp>
    </p:spTree>
    <p:extLst>
      <p:ext uri="{BB962C8B-B14F-4D97-AF65-F5344CB8AC3E}">
        <p14:creationId xmlns:p14="http://schemas.microsoft.com/office/powerpoint/2010/main" val="354449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2"/>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pic>
        <p:nvPicPr>
          <p:cNvPr id="8" name="Рисунок 7"/>
          <p:cNvPicPr/>
          <p:nvPr/>
        </p:nvPicPr>
        <p:blipFill rotWithShape="1">
          <a:blip r:embed="rId3"/>
          <a:srcRect l="8814" t="6838" r="7212" b="4272"/>
          <a:stretch/>
        </p:blipFill>
        <p:spPr bwMode="auto">
          <a:xfrm>
            <a:off x="1187624" y="692696"/>
            <a:ext cx="7344816" cy="5040560"/>
          </a:xfrm>
          <a:prstGeom prst="rect">
            <a:avLst/>
          </a:prstGeom>
          <a:ln>
            <a:noFill/>
          </a:ln>
          <a:extLst>
            <a:ext uri="{53640926-AAD7-44D8-BBD7-CCE9431645EC}">
              <a14:shadowObscured xmlns:a14="http://schemas.microsoft.com/office/drawing/2010/main"/>
            </a:ext>
          </a:extLst>
        </p:spPr>
      </p:pic>
      <p:sp>
        <p:nvSpPr>
          <p:cNvPr id="9" name="Прямоугольник 8"/>
          <p:cNvSpPr/>
          <p:nvPr/>
        </p:nvSpPr>
        <p:spPr>
          <a:xfrm>
            <a:off x="3563888" y="5877272"/>
            <a:ext cx="3162854" cy="369332"/>
          </a:xfrm>
          <a:prstGeom prst="rect">
            <a:avLst/>
          </a:prstGeom>
        </p:spPr>
        <p:txBody>
          <a:bodyPr wrap="none">
            <a:spAutoFit/>
          </a:bodyPr>
          <a:lstStyle/>
          <a:p>
            <a:r>
              <a:rPr lang="ru-RU" dirty="0" smtClean="0"/>
              <a:t>Интерактивное упражнение</a:t>
            </a:r>
            <a:endParaRPr lang="ru-RU" dirty="0"/>
          </a:p>
        </p:txBody>
      </p:sp>
    </p:spTree>
    <p:extLst>
      <p:ext uri="{BB962C8B-B14F-4D97-AF65-F5344CB8AC3E}">
        <p14:creationId xmlns:p14="http://schemas.microsoft.com/office/powerpoint/2010/main" val="354449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pic>
        <p:nvPicPr>
          <p:cNvPr id="7" name="Рисунок 6"/>
          <p:cNvPicPr/>
          <p:nvPr/>
        </p:nvPicPr>
        <p:blipFill rotWithShape="1">
          <a:blip r:embed="rId4"/>
          <a:srcRect l="8039" t="5926" r="7549" b="3790"/>
          <a:stretch/>
        </p:blipFill>
        <p:spPr bwMode="auto">
          <a:xfrm>
            <a:off x="1295129" y="620688"/>
            <a:ext cx="7848872" cy="5184576"/>
          </a:xfrm>
          <a:prstGeom prst="rect">
            <a:avLst/>
          </a:prstGeom>
          <a:ln>
            <a:noFill/>
          </a:ln>
          <a:extLst>
            <a:ext uri="{53640926-AAD7-44D8-BBD7-CCE9431645EC}">
              <a14:shadowObscured xmlns:a14="http://schemas.microsoft.com/office/drawing/2010/main"/>
            </a:ext>
          </a:extLst>
        </p:spPr>
      </p:pic>
      <p:sp>
        <p:nvSpPr>
          <p:cNvPr id="6" name="Прямоугольник 5"/>
          <p:cNvSpPr/>
          <p:nvPr/>
        </p:nvSpPr>
        <p:spPr>
          <a:xfrm>
            <a:off x="3563888" y="5877272"/>
            <a:ext cx="3162854" cy="369332"/>
          </a:xfrm>
          <a:prstGeom prst="rect">
            <a:avLst/>
          </a:prstGeom>
        </p:spPr>
        <p:txBody>
          <a:bodyPr wrap="none">
            <a:spAutoFit/>
          </a:bodyPr>
          <a:lstStyle/>
          <a:p>
            <a:r>
              <a:rPr lang="ru-RU" dirty="0" smtClean="0"/>
              <a:t>Интерактивное упражнение</a:t>
            </a:r>
            <a:endParaRPr lang="ru-RU" dirty="0"/>
          </a:p>
        </p:txBody>
      </p:sp>
    </p:spTree>
    <p:extLst>
      <p:ext uri="{BB962C8B-B14F-4D97-AF65-F5344CB8AC3E}">
        <p14:creationId xmlns:p14="http://schemas.microsoft.com/office/powerpoint/2010/main" val="2703288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Прямоугольник 6"/>
          <p:cNvSpPr/>
          <p:nvPr/>
        </p:nvSpPr>
        <p:spPr>
          <a:xfrm>
            <a:off x="3707904" y="6246604"/>
            <a:ext cx="3162854" cy="369332"/>
          </a:xfrm>
          <a:prstGeom prst="rect">
            <a:avLst/>
          </a:prstGeom>
        </p:spPr>
        <p:txBody>
          <a:bodyPr wrap="none">
            <a:spAutoFit/>
          </a:bodyPr>
          <a:lstStyle/>
          <a:p>
            <a:r>
              <a:rPr lang="ru-RU" dirty="0"/>
              <a:t>Интерактивное упражнение</a:t>
            </a:r>
          </a:p>
        </p:txBody>
      </p:sp>
      <p:pic>
        <p:nvPicPr>
          <p:cNvPr id="9" name="Рисунок 8"/>
          <p:cNvPicPr/>
          <p:nvPr/>
        </p:nvPicPr>
        <p:blipFill rotWithShape="1">
          <a:blip r:embed="rId4"/>
          <a:srcRect l="6731" t="5413" r="6731" b="4558"/>
          <a:stretch/>
        </p:blipFill>
        <p:spPr bwMode="auto">
          <a:xfrm>
            <a:off x="3563888" y="3236704"/>
            <a:ext cx="5143500" cy="3009900"/>
          </a:xfrm>
          <a:prstGeom prst="rect">
            <a:avLst/>
          </a:prstGeom>
          <a:ln>
            <a:noFill/>
          </a:ln>
          <a:extLst>
            <a:ext uri="{53640926-AAD7-44D8-BBD7-CCE9431645EC}">
              <a14:shadowObscured xmlns:a14="http://schemas.microsoft.com/office/drawing/2010/main"/>
            </a:ext>
          </a:extLst>
        </p:spPr>
      </p:pic>
      <p:pic>
        <p:nvPicPr>
          <p:cNvPr id="10" name="Рисунок 9"/>
          <p:cNvPicPr/>
          <p:nvPr/>
        </p:nvPicPr>
        <p:blipFill rotWithShape="1">
          <a:blip r:embed="rId5"/>
          <a:srcRect l="7853" t="6553" r="7532" b="3988"/>
          <a:stretch/>
        </p:blipFill>
        <p:spPr bwMode="auto">
          <a:xfrm>
            <a:off x="467544" y="188640"/>
            <a:ext cx="5029200" cy="2990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0246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3" cstate="email"/>
          <a:srcRect/>
          <a:stretch>
            <a:fillRect/>
          </a:stretch>
        </p:blipFill>
        <p:spPr bwMode="auto">
          <a:xfrm>
            <a:off x="0" y="0"/>
            <a:ext cx="9144000" cy="6858000"/>
          </a:xfrm>
          <a:prstGeom prst="rect">
            <a:avLst/>
          </a:prstGeom>
          <a:noFill/>
          <a:ln w="6350">
            <a:solidFill>
              <a:schemeClr val="tx1"/>
            </a:solidFill>
            <a:miter lim="800000"/>
            <a:headEnd/>
            <a:tailEnd/>
          </a:ln>
          <a:effectLst/>
        </p:spPr>
      </p:pic>
      <p:pic>
        <p:nvPicPr>
          <p:cNvPr id="3" name="Picture 2" descr="Картинки по запросу оформление слайда powerpoint"/>
          <p:cNvPicPr>
            <a:picLocks noChangeAspect="1" noChangeArrowheads="1"/>
          </p:cNvPicPr>
          <p:nvPr/>
        </p:nvPicPr>
        <p:blipFill>
          <a:blip r:embed="rId4"/>
          <a:srcRect/>
          <a:stretch>
            <a:fillRect/>
          </a:stretch>
        </p:blipFill>
        <p:spPr bwMode="auto">
          <a:xfrm>
            <a:off x="0" y="0"/>
            <a:ext cx="9144001" cy="6858000"/>
          </a:xfrm>
          <a:prstGeom prst="rect">
            <a:avLst/>
          </a:prstGeom>
          <a:noFill/>
        </p:spPr>
      </p:pic>
      <p:pic>
        <p:nvPicPr>
          <p:cNvPr id="4" name="Рисунок 3"/>
          <p:cNvPicPr/>
          <p:nvPr/>
        </p:nvPicPr>
        <p:blipFill rotWithShape="1">
          <a:blip r:embed="rId5"/>
          <a:srcRect l="7692" t="7122" r="7371" b="3703"/>
          <a:stretch/>
        </p:blipFill>
        <p:spPr bwMode="auto">
          <a:xfrm>
            <a:off x="1331640" y="908719"/>
            <a:ext cx="7632848" cy="4824535"/>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3563888" y="5877272"/>
            <a:ext cx="3792577" cy="369332"/>
          </a:xfrm>
          <a:prstGeom prst="rect">
            <a:avLst/>
          </a:prstGeom>
        </p:spPr>
        <p:txBody>
          <a:bodyPr wrap="none">
            <a:spAutoFit/>
          </a:bodyPr>
          <a:lstStyle/>
          <a:p>
            <a:r>
              <a:rPr lang="ru-RU" dirty="0" smtClean="0"/>
              <a:t>Задание рубрики «Итоговая работа»</a:t>
            </a:r>
            <a:endParaRPr lang="ru-RU" dirty="0"/>
          </a:p>
        </p:txBody>
      </p:sp>
    </p:spTree>
    <p:extLst>
      <p:ext uri="{BB962C8B-B14F-4D97-AF65-F5344CB8AC3E}">
        <p14:creationId xmlns:p14="http://schemas.microsoft.com/office/powerpoint/2010/main" val="2325331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7" name="Прямоугольник 6"/>
          <p:cNvSpPr/>
          <p:nvPr/>
        </p:nvSpPr>
        <p:spPr>
          <a:xfrm>
            <a:off x="2843808" y="5872728"/>
            <a:ext cx="4025782" cy="369332"/>
          </a:xfrm>
          <a:prstGeom prst="rect">
            <a:avLst/>
          </a:prstGeom>
        </p:spPr>
        <p:txBody>
          <a:bodyPr wrap="none">
            <a:spAutoFit/>
          </a:bodyPr>
          <a:lstStyle/>
          <a:p>
            <a:r>
              <a:rPr lang="ru-RU" dirty="0" smtClean="0"/>
              <a:t>Задание рубрики «Итоговая работа»</a:t>
            </a:r>
            <a:endParaRPr lang="ru-RU" dirty="0"/>
          </a:p>
        </p:txBody>
      </p:sp>
      <p:pic>
        <p:nvPicPr>
          <p:cNvPr id="9" name="Рисунок 8"/>
          <p:cNvPicPr/>
          <p:nvPr/>
        </p:nvPicPr>
        <p:blipFill rotWithShape="1">
          <a:blip r:embed="rId4"/>
          <a:srcRect l="7051" t="6838" r="6410" b="3988"/>
          <a:stretch/>
        </p:blipFill>
        <p:spPr bwMode="auto">
          <a:xfrm>
            <a:off x="899592" y="548680"/>
            <a:ext cx="7632848" cy="4745473"/>
          </a:xfrm>
          <a:prstGeom prst="rect">
            <a:avLst/>
          </a:prstGeom>
          <a:ln>
            <a:noFill/>
          </a:ln>
          <a:extLst>
            <a:ext uri="{53640926-AAD7-44D8-BBD7-CCE9431645EC}">
              <a14:shadowObscured xmlns:a14="http://schemas.microsoft.com/office/drawing/2010/main"/>
            </a:ext>
          </a:extLst>
        </p:spPr>
      </p:pic>
      <p:pic>
        <p:nvPicPr>
          <p:cNvPr id="10"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144015" y="13333"/>
            <a:ext cx="9144001" cy="6858000"/>
          </a:xfrm>
          <a:prstGeom prst="rect">
            <a:avLst/>
          </a:prstGeom>
          <a:noFill/>
        </p:spPr>
      </p:pic>
      <p:pic>
        <p:nvPicPr>
          <p:cNvPr id="11" name="Рисунок 10"/>
          <p:cNvPicPr/>
          <p:nvPr/>
        </p:nvPicPr>
        <p:blipFill rotWithShape="1">
          <a:blip r:embed="rId5"/>
          <a:srcRect l="8333" t="6268" r="7853" b="4272"/>
          <a:stretch/>
        </p:blipFill>
        <p:spPr bwMode="auto">
          <a:xfrm>
            <a:off x="1259632" y="980728"/>
            <a:ext cx="7560840" cy="50766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1024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23838"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2" name="Прямоугольник 1"/>
          <p:cNvSpPr/>
          <p:nvPr/>
        </p:nvSpPr>
        <p:spPr>
          <a:xfrm>
            <a:off x="1074930" y="2059107"/>
            <a:ext cx="7776864" cy="2308324"/>
          </a:xfrm>
          <a:prstGeom prst="rect">
            <a:avLst/>
          </a:prstGeom>
        </p:spPr>
        <p:txBody>
          <a:bodyPr wrap="square">
            <a:spAutoFit/>
          </a:bodyPr>
          <a:lstStyle/>
          <a:p>
            <a:r>
              <a:rPr lang="ru-RU" dirty="0" smtClean="0"/>
              <a:t> </a:t>
            </a:r>
          </a:p>
          <a:p>
            <a:pPr algn="just"/>
            <a:r>
              <a:rPr lang="ru-RU" b="1" dirty="0" smtClean="0"/>
              <a:t>• </a:t>
            </a:r>
            <a:r>
              <a:rPr lang="ru-RU" dirty="0"/>
              <a:t>обеспечивает запоминание фактов и событий, демонстрируя одно и то же явление на большом количестве визуального материала и в самых разнообразных компьютерных, нереализуемых с помощью иных информационных средств формах;</a:t>
            </a:r>
          </a:p>
          <a:p>
            <a:pPr algn="just"/>
            <a:r>
              <a:rPr lang="ru-RU" b="1" dirty="0"/>
              <a:t>• </a:t>
            </a:r>
            <a:r>
              <a:rPr lang="ru-RU" dirty="0"/>
              <a:t>удовлетворяет потребность учащихся в познании  мира;</a:t>
            </a:r>
          </a:p>
          <a:p>
            <a:pPr algn="just"/>
            <a:r>
              <a:rPr lang="ru-RU" b="1" dirty="0"/>
              <a:t>• </a:t>
            </a:r>
            <a:r>
              <a:rPr lang="ru-RU" dirty="0"/>
              <a:t>создаёт предпосылки и возможности применения проблемных, творческих методик обучения.</a:t>
            </a:r>
          </a:p>
        </p:txBody>
      </p:sp>
      <p:sp>
        <p:nvSpPr>
          <p:cNvPr id="3" name="Прямоугольник 2"/>
          <p:cNvSpPr/>
          <p:nvPr/>
        </p:nvSpPr>
        <p:spPr>
          <a:xfrm>
            <a:off x="1344435" y="1412776"/>
            <a:ext cx="7200800" cy="646331"/>
          </a:xfrm>
          <a:prstGeom prst="rect">
            <a:avLst/>
          </a:prstGeom>
        </p:spPr>
        <p:txBody>
          <a:bodyPr wrap="square">
            <a:spAutoFit/>
          </a:bodyPr>
          <a:lstStyle/>
          <a:p>
            <a:pPr algn="ctr"/>
            <a:r>
              <a:rPr lang="ru-RU" b="1" dirty="0"/>
              <a:t>Наличие мультимедийных объектов насыщает учебный процесс новыми возможностями:</a:t>
            </a:r>
          </a:p>
        </p:txBody>
      </p:sp>
      <p:sp>
        <p:nvSpPr>
          <p:cNvPr id="4" name="Прямоугольник 3"/>
          <p:cNvSpPr/>
          <p:nvPr/>
        </p:nvSpPr>
        <p:spPr>
          <a:xfrm>
            <a:off x="1344435" y="4647822"/>
            <a:ext cx="7200800" cy="1200329"/>
          </a:xfrm>
          <a:prstGeom prst="rect">
            <a:avLst/>
          </a:prstGeom>
        </p:spPr>
        <p:txBody>
          <a:bodyPr wrap="square">
            <a:spAutoFit/>
          </a:bodyPr>
          <a:lstStyle/>
          <a:p>
            <a:pPr algn="just"/>
            <a:r>
              <a:rPr lang="ru-RU" dirty="0" smtClean="0"/>
              <a:t>Дополнительные материалы ЭФУ позволяют </a:t>
            </a:r>
            <a:r>
              <a:rPr lang="ru-RU" dirty="0"/>
              <a:t>реализовать уровневую дифференциацию </a:t>
            </a:r>
            <a:r>
              <a:rPr lang="ru-RU" dirty="0" smtClean="0"/>
              <a:t>обучения,  делая  весь </a:t>
            </a:r>
            <a:r>
              <a:rPr lang="ru-RU" dirty="0"/>
              <a:t>процесс обучения более гибким, открытым и в конечном итоге — личностно-ориентированным.</a:t>
            </a:r>
          </a:p>
        </p:txBody>
      </p:sp>
    </p:spTree>
    <p:extLst>
      <p:ext uri="{BB962C8B-B14F-4D97-AF65-F5344CB8AC3E}">
        <p14:creationId xmlns:p14="http://schemas.microsoft.com/office/powerpoint/2010/main" val="3110246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6178"/>
            <a:ext cx="9144001" cy="6858000"/>
          </a:xfrm>
          <a:prstGeom prst="rect">
            <a:avLst/>
          </a:prstGeom>
          <a:noFill/>
        </p:spPr>
      </p:pic>
      <p:sp>
        <p:nvSpPr>
          <p:cNvPr id="4" name="Прямоугольник 3"/>
          <p:cNvSpPr/>
          <p:nvPr/>
        </p:nvSpPr>
        <p:spPr>
          <a:xfrm>
            <a:off x="2195736" y="2274838"/>
            <a:ext cx="5256584" cy="1938992"/>
          </a:xfrm>
          <a:prstGeom prst="rect">
            <a:avLst/>
          </a:prstGeom>
        </p:spPr>
        <p:txBody>
          <a:bodyPr wrap="square">
            <a:spAutoFit/>
          </a:bodyPr>
          <a:lstStyle/>
          <a:p>
            <a:r>
              <a:rPr lang="ru-RU" sz="6000" b="1" dirty="0">
                <a:solidFill>
                  <a:srgbClr val="002060"/>
                </a:solidFill>
              </a:rPr>
              <a:t>Спасибо за внимание !</a:t>
            </a:r>
            <a:endParaRPr lang="ru-RU" sz="6000" b="1" dirty="0"/>
          </a:p>
        </p:txBody>
      </p:sp>
    </p:spTree>
    <p:extLst>
      <p:ext uri="{BB962C8B-B14F-4D97-AF65-F5344CB8AC3E}">
        <p14:creationId xmlns:p14="http://schemas.microsoft.com/office/powerpoint/2010/main" val="2740034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2308324"/>
          </a:xfrm>
          <a:prstGeom prst="rect">
            <a:avLst/>
          </a:prstGeom>
        </p:spPr>
        <p:txBody>
          <a:bodyPr wrap="square">
            <a:spAutoFit/>
          </a:bodyPr>
          <a:lstStyle/>
          <a:p>
            <a:r>
              <a:rPr lang="ru-RU" i="1" dirty="0" smtClean="0"/>
              <a:t> </a:t>
            </a:r>
            <a:r>
              <a:rPr lang="ru-RU" sz="2400" i="1" dirty="0" smtClean="0"/>
              <a:t>…Сейчас в мире господствуют информационные технологии. Они влияют и на рынок, и на общество, и на политику. Электронная индустрия - основа информационных технологий...</a:t>
            </a:r>
            <a:endParaRPr lang="ru-RU" sz="2400" dirty="0"/>
          </a:p>
        </p:txBody>
      </p:sp>
      <p:sp>
        <p:nvSpPr>
          <p:cNvPr id="14339" name="Rectangle 3"/>
          <p:cNvSpPr>
            <a:spLocks noChangeArrowheads="1"/>
          </p:cNvSpPr>
          <p:nvPr/>
        </p:nvSpPr>
        <p:spPr bwMode="auto">
          <a:xfrm>
            <a:off x="5429256" y="4786322"/>
            <a:ext cx="371474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Физик, лауреат нобелевской премии</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Жорес Алфёров</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pic>
        <p:nvPicPr>
          <p:cNvPr id="14341" name="Picture 5" descr="Картинки по запросу жорес алфёров"/>
          <p:cNvPicPr>
            <a:picLocks noChangeAspect="1" noChangeArrowheads="1"/>
          </p:cNvPicPr>
          <p:nvPr/>
        </p:nvPicPr>
        <p:blipFill>
          <a:blip r:embed="rId4"/>
          <a:srcRect/>
          <a:stretch>
            <a:fillRect/>
          </a:stretch>
        </p:blipFill>
        <p:spPr bwMode="auto">
          <a:xfrm>
            <a:off x="1000100" y="2143116"/>
            <a:ext cx="2165184" cy="278608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7650" name="Picture 2" descr="Похожее изображение"/>
          <p:cNvPicPr>
            <a:picLocks noChangeAspect="1" noChangeArrowheads="1"/>
          </p:cNvPicPr>
          <p:nvPr/>
        </p:nvPicPr>
        <p:blipFill>
          <a:blip r:embed="rId3"/>
          <a:srcRect/>
          <a:stretch>
            <a:fillRect/>
          </a:stretch>
        </p:blipFill>
        <p:spPr bwMode="auto">
          <a:xfrm>
            <a:off x="0" y="5073"/>
            <a:ext cx="9144000" cy="6858000"/>
          </a:xfrm>
          <a:prstGeom prst="rect">
            <a:avLst/>
          </a:prstGeom>
          <a:noFill/>
        </p:spPr>
      </p:pic>
      <p:sp>
        <p:nvSpPr>
          <p:cNvPr id="27651" name="Rectangle 3"/>
          <p:cNvSpPr>
            <a:spLocks noChangeArrowheads="1"/>
          </p:cNvSpPr>
          <p:nvPr/>
        </p:nvSpPr>
        <p:spPr bwMode="auto">
          <a:xfrm>
            <a:off x="214282" y="1315508"/>
            <a:ext cx="8318158"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ЭФУ (электронная форма учебника) </a:t>
            </a:r>
            <a:r>
              <a:rPr kumimoji="0" lang="ru-RU"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ru-RU"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это электронное издание, </a:t>
            </a:r>
            <a:r>
              <a:rPr lang="ru-RU" sz="2400" dirty="0" smtClean="0">
                <a:latin typeface="Times New Roman" pitchFamily="18" charset="0"/>
                <a:cs typeface="Times New Roman" pitchFamily="18" charset="0"/>
              </a:rPr>
              <a:t>соответствующей </a:t>
            </a:r>
            <a:r>
              <a:rPr lang="ru-RU" sz="2400" dirty="0">
                <a:latin typeface="Times New Roman" pitchFamily="18" charset="0"/>
                <a:cs typeface="Times New Roman" pitchFamily="18" charset="0"/>
              </a:rPr>
              <a:t>по структуре и содержанию печатной форме учебника, содержащей адаптированный под электронный формат иллюстрационный материал, мультимедийные элементы и интерактивные ссылки, расширяющие и дополняющие содержание </a:t>
            </a:r>
            <a:r>
              <a:rPr lang="ru-RU" sz="2400" dirty="0" smtClean="0">
                <a:latin typeface="Times New Roman" pitchFamily="18" charset="0"/>
                <a:cs typeface="Times New Roman" pitchFamily="18" charset="0"/>
              </a:rPr>
              <a:t>учебника.</a:t>
            </a:r>
            <a:r>
              <a:rPr kumimoji="0" lang="ru-RU" sz="1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(определение МОН РФ по Приказу от 18 июля 2016 г. № </a:t>
            </a:r>
            <a:r>
              <a:rPr lang="ru-RU" sz="2400" dirty="0" smtClean="0">
                <a:solidFill>
                  <a:srgbClr val="FF0000"/>
                </a:solidFill>
                <a:latin typeface="Times New Roman" pitchFamily="18" charset="0"/>
                <a:ea typeface="Times New Roman" pitchFamily="18" charset="0"/>
                <a:cs typeface="Times New Roman" pitchFamily="18" charset="0"/>
              </a:rPr>
              <a:t>870</a:t>
            </a:r>
            <a:r>
              <a:rPr kumimoji="0" lang="ru-RU" sz="2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Прямоугольник 5"/>
          <p:cNvSpPr/>
          <p:nvPr/>
        </p:nvSpPr>
        <p:spPr>
          <a:xfrm>
            <a:off x="3357554" y="285728"/>
            <a:ext cx="2214577"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ЭФУ</a:t>
            </a:r>
            <a:endParaRPr lang="ru-RU"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27653" name="Picture 5" descr="Картинки по запросу электронный учебник"/>
          <p:cNvPicPr>
            <a:picLocks noChangeAspect="1" noChangeArrowheads="1"/>
          </p:cNvPicPr>
          <p:nvPr/>
        </p:nvPicPr>
        <p:blipFill>
          <a:blip r:embed="rId4"/>
          <a:srcRect/>
          <a:stretch>
            <a:fillRect/>
          </a:stretch>
        </p:blipFill>
        <p:spPr bwMode="auto">
          <a:xfrm>
            <a:off x="6215074" y="4149080"/>
            <a:ext cx="2571744" cy="2128832"/>
          </a:xfrm>
          <a:prstGeom prst="rect">
            <a:avLst/>
          </a:prstGeom>
          <a:noFill/>
        </p:spPr>
      </p:pic>
      <p:sp>
        <p:nvSpPr>
          <p:cNvPr id="4" name="Прямоугольник 3"/>
          <p:cNvSpPr/>
          <p:nvPr/>
        </p:nvSpPr>
        <p:spPr>
          <a:xfrm>
            <a:off x="323528" y="4365104"/>
            <a:ext cx="5688632" cy="1477328"/>
          </a:xfrm>
          <a:prstGeom prst="rect">
            <a:avLst/>
          </a:prstGeom>
        </p:spPr>
        <p:txBody>
          <a:bodyPr wrap="square">
            <a:spAutoFit/>
          </a:bodyPr>
          <a:lstStyle/>
          <a:p>
            <a:r>
              <a:rPr lang="ru-RU" b="1" dirty="0"/>
              <a:t>Концепция электронных учебников состоит в том, чтобы сделать их не просто заменителями бумажных пособий, а инструментом обучения с расширенными возможностями по сравнению с традиционными учебниками.</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2" descr="Похожее изображение"/>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5" name="Прямоугольник 4"/>
          <p:cNvSpPr/>
          <p:nvPr/>
        </p:nvSpPr>
        <p:spPr>
          <a:xfrm>
            <a:off x="285720" y="928670"/>
            <a:ext cx="7858212" cy="1200329"/>
          </a:xfrm>
          <a:prstGeom prst="rect">
            <a:avLst/>
          </a:prstGeom>
        </p:spPr>
        <p:txBody>
          <a:bodyPr wrap="square">
            <a:spAutoFit/>
          </a:bodyPr>
          <a:lstStyle/>
          <a:p>
            <a:r>
              <a:rPr lang="ru-RU" sz="2400" b="1" i="1" u="sng" dirty="0" smtClean="0">
                <a:solidFill>
                  <a:srgbClr val="FF0000"/>
                </a:solidFill>
              </a:rPr>
              <a:t>Электронная форма учебника по сравнению с традиционной печатной формой обладает следующими преимуществами:</a:t>
            </a:r>
            <a:endParaRPr lang="ru-RU" sz="2400" dirty="0">
              <a:solidFill>
                <a:srgbClr val="FF0000"/>
              </a:solidFill>
            </a:endParaRPr>
          </a:p>
        </p:txBody>
      </p:sp>
      <p:sp>
        <p:nvSpPr>
          <p:cNvPr id="28673" name="Rectangle 1"/>
          <p:cNvSpPr>
            <a:spLocks noChangeArrowheads="1"/>
          </p:cNvSpPr>
          <p:nvPr/>
        </p:nvSpPr>
        <p:spPr bwMode="auto">
          <a:xfrm>
            <a:off x="285720" y="2428868"/>
            <a:ext cx="721523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более компактна… </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более удобна для пользователя…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дополняет учебный материал</a:t>
            </a:r>
            <a:r>
              <a:rPr kumimoji="0" lang="ru-RU" sz="2800" b="0" i="0" u="none" strike="noStrike" cap="none" normalizeH="0" baseline="0" dirty="0" smtClean="0">
                <a:ln>
                  <a:noFill/>
                </a:ln>
                <a:solidFill>
                  <a:srgbClr val="0070C0"/>
                </a:solidFill>
                <a:effectLst/>
                <a:latin typeface="Calibri"/>
                <a:ea typeface="Times New Roman" pitchFamily="18" charset="0"/>
                <a:cs typeface="Times New Roman" pitchFamily="18" charset="0"/>
              </a:rPr>
              <a:t> </a:t>
            </a:r>
            <a:r>
              <a:rPr kumimoji="0" lang="ru-RU" sz="2800" b="0" i="1"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электронными образовательными ресурсами</a:t>
            </a:r>
            <a:r>
              <a:rPr lang="ru-RU" sz="2800" dirty="0" smtClean="0">
                <a:solidFill>
                  <a:srgbClr val="0070C0"/>
                </a:solidFill>
                <a:latin typeface="Calibri"/>
                <a:ea typeface="Times New Roman" pitchFamily="18" charset="0"/>
                <a:cs typeface="Times New Roman" pitchFamily="18" charset="0"/>
              </a:rPr>
              <a:t>… </a:t>
            </a:r>
            <a:endParaRPr kumimoji="0" lang="ru-RU" sz="2800"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800"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позволяет учителю более полно погрузить учащихся в информационно-образовательное пространство…</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675" name="Picture 3" descr="Картинки по запросу электронный учебник"/>
          <p:cNvPicPr>
            <a:picLocks noChangeAspect="1" noChangeArrowheads="1"/>
          </p:cNvPicPr>
          <p:nvPr/>
        </p:nvPicPr>
        <p:blipFill>
          <a:blip r:embed="rId4"/>
          <a:srcRect/>
          <a:stretch>
            <a:fillRect/>
          </a:stretch>
        </p:blipFill>
        <p:spPr bwMode="auto">
          <a:xfrm>
            <a:off x="7215206" y="4875944"/>
            <a:ext cx="1781917" cy="1339138"/>
          </a:xfrm>
          <a:prstGeom prst="rect">
            <a:avLst/>
          </a:prstGeom>
          <a:noFill/>
        </p:spPr>
      </p:pic>
      <p:pic>
        <p:nvPicPr>
          <p:cNvPr id="8" name="Picture 2" descr="Картинки по запросу оформление слайда powerpoint"/>
          <p:cNvPicPr>
            <a:picLocks noChangeAspect="1" noChangeArrowheads="1"/>
          </p:cNvPicPr>
          <p:nvPr/>
        </p:nvPicPr>
        <p:blipFill>
          <a:blip r:embed="rId5"/>
          <a:srcRect/>
          <a:stretch>
            <a:fillRect/>
          </a:stretch>
        </p:blipFill>
        <p:spPr bwMode="auto">
          <a:xfrm>
            <a:off x="0" y="33842"/>
            <a:ext cx="9144001" cy="6858000"/>
          </a:xfrm>
          <a:prstGeom prst="rect">
            <a:avLst/>
          </a:prstGeom>
          <a:noFill/>
        </p:spPr>
      </p:pic>
      <p:sp>
        <p:nvSpPr>
          <p:cNvPr id="6" name="Прямоугольник 5"/>
          <p:cNvSpPr/>
          <p:nvPr/>
        </p:nvSpPr>
        <p:spPr>
          <a:xfrm>
            <a:off x="1165632" y="929883"/>
            <a:ext cx="5455413" cy="5139869"/>
          </a:xfrm>
          <a:prstGeom prst="rect">
            <a:avLst/>
          </a:prstGeom>
        </p:spPr>
        <p:txBody>
          <a:bodyPr wrap="square">
            <a:spAutoFit/>
          </a:bodyPr>
          <a:lstStyle/>
          <a:p>
            <a:r>
              <a:rPr lang="ru-RU" sz="2800" b="1" dirty="0" smtClean="0"/>
              <a:t>              </a:t>
            </a:r>
            <a:r>
              <a:rPr lang="ru-RU" sz="2800" b="1" dirty="0" smtClean="0">
                <a:solidFill>
                  <a:srgbClr val="C00000"/>
                </a:solidFill>
              </a:rPr>
              <a:t>ЭФУ </a:t>
            </a:r>
            <a:r>
              <a:rPr lang="ru-RU" sz="2800" b="1" dirty="0">
                <a:solidFill>
                  <a:srgbClr val="C00000"/>
                </a:solidFill>
              </a:rPr>
              <a:t>позволит ученику: </a:t>
            </a:r>
            <a:endParaRPr lang="ru-RU" sz="2800" dirty="0">
              <a:solidFill>
                <a:srgbClr val="C00000"/>
              </a:solidFill>
            </a:endParaRPr>
          </a:p>
          <a:p>
            <a:pPr marL="342900" indent="-342900">
              <a:buFont typeface="Wingdings" pitchFamily="2" charset="2"/>
              <a:buChar char="Ø"/>
            </a:pPr>
            <a:r>
              <a:rPr lang="ru-RU" sz="2000" dirty="0" smtClean="0"/>
              <a:t>прослушать </a:t>
            </a:r>
            <a:r>
              <a:rPr lang="ru-RU" sz="2000" dirty="0"/>
              <a:t>диалог на английском, прочитанный профессиональными дикторами, </a:t>
            </a:r>
          </a:p>
          <a:p>
            <a:pPr marL="342900" indent="-342900">
              <a:buFont typeface="Wingdings" pitchFamily="2" charset="2"/>
              <a:buChar char="Ø"/>
            </a:pPr>
            <a:r>
              <a:rPr lang="ru-RU" sz="2000" dirty="0" smtClean="0"/>
              <a:t>посмотреть </a:t>
            </a:r>
            <a:r>
              <a:rPr lang="ru-RU" sz="2000" dirty="0"/>
              <a:t>в </a:t>
            </a:r>
            <a:r>
              <a:rPr lang="ru-RU" sz="2000" dirty="0" smtClean="0"/>
              <a:t>динамике на </a:t>
            </a:r>
            <a:r>
              <a:rPr lang="ru-RU" sz="2000" dirty="0"/>
              <a:t>карте исторического сражения как изменялось расположение сил на поле боя, </a:t>
            </a:r>
          </a:p>
          <a:p>
            <a:pPr marL="342900" indent="-342900">
              <a:buFont typeface="Wingdings" pitchFamily="2" charset="2"/>
              <a:buChar char="Ø"/>
            </a:pPr>
            <a:r>
              <a:rPr lang="ru-RU" sz="2000" dirty="0" smtClean="0"/>
              <a:t>покрутить </a:t>
            </a:r>
            <a:r>
              <a:rPr lang="ru-RU" sz="2000" dirty="0"/>
              <a:t>и изучить со всех сторон трехмерные изображения музейных экспонатов, </a:t>
            </a:r>
          </a:p>
          <a:p>
            <a:pPr marL="342900" indent="-342900">
              <a:buFont typeface="Wingdings" pitchFamily="2" charset="2"/>
              <a:buChar char="Ø"/>
            </a:pPr>
            <a:r>
              <a:rPr lang="ru-RU" sz="2000" dirty="0" smtClean="0"/>
              <a:t>видеть </a:t>
            </a:r>
            <a:r>
              <a:rPr lang="ru-RU" sz="2000" dirty="0"/>
              <a:t>наглядно процессы и результаты сложных экспериментов по физике и химии или </a:t>
            </a:r>
            <a:r>
              <a:rPr lang="ru-RU" sz="2000" dirty="0" smtClean="0"/>
              <a:t>процесс </a:t>
            </a:r>
            <a:r>
              <a:rPr lang="ru-RU" sz="2000" dirty="0"/>
              <a:t>деления живой клетки в режиме реального времени, </a:t>
            </a:r>
          </a:p>
          <a:p>
            <a:pPr marL="342900" indent="-342900">
              <a:buFont typeface="Wingdings" pitchFamily="2" charset="2"/>
              <a:buChar char="Ø"/>
            </a:pPr>
            <a:r>
              <a:rPr lang="ru-RU" sz="2000" dirty="0" smtClean="0"/>
              <a:t>мгновенно </a:t>
            </a:r>
            <a:r>
              <a:rPr lang="ru-RU" sz="2000" dirty="0"/>
              <a:t>получить автоматическую оценку, выполнив задание в учебнике. </a:t>
            </a:r>
          </a:p>
        </p:txBody>
      </p:sp>
      <p:pic>
        <p:nvPicPr>
          <p:cNvPr id="11" name="Picture 5" descr="Картинки по запросу электронный учебник"/>
          <p:cNvPicPr>
            <a:picLocks noChangeAspect="1" noChangeArrowheads="1"/>
          </p:cNvPicPr>
          <p:nvPr/>
        </p:nvPicPr>
        <p:blipFill>
          <a:blip r:embed="rId6"/>
          <a:srcRect/>
          <a:stretch>
            <a:fillRect/>
          </a:stretch>
        </p:blipFill>
        <p:spPr bwMode="auto">
          <a:xfrm>
            <a:off x="6572257" y="4700171"/>
            <a:ext cx="2571744" cy="212883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041" t="7777" r="28986" b="4054"/>
          <a:stretch/>
        </p:blipFill>
        <p:spPr bwMode="auto">
          <a:xfrm>
            <a:off x="2112248" y="89550"/>
            <a:ext cx="5787167" cy="667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84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9188" t="7057" r="29325" b="3814"/>
          <a:stretch/>
        </p:blipFill>
        <p:spPr bwMode="auto">
          <a:xfrm>
            <a:off x="2699792" y="188640"/>
            <a:ext cx="5183995"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884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pic>
        <p:nvPicPr>
          <p:cNvPr id="3074" name="Рисунок 1"/>
          <p:cNvPicPr>
            <a:picLocks noChangeAspect="1" noChangeArrowheads="1"/>
          </p:cNvPicPr>
          <p:nvPr/>
        </p:nvPicPr>
        <p:blipFill>
          <a:blip r:embed="rId4" cstate="print">
            <a:extLst>
              <a:ext uri="{28A0092B-C50C-407E-A947-70E740481C1C}">
                <a14:useLocalDpi xmlns:a14="http://schemas.microsoft.com/office/drawing/2010/main" val="0"/>
              </a:ext>
            </a:extLst>
          </a:blip>
          <a:srcRect l="17046" t="6250" r="18571" b="3308"/>
          <a:stretch>
            <a:fillRect/>
          </a:stretch>
        </p:blipFill>
        <p:spPr bwMode="auto">
          <a:xfrm>
            <a:off x="4112953" y="2646575"/>
            <a:ext cx="5031047"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p:cNvPicPr/>
          <p:nvPr/>
        </p:nvPicPr>
        <p:blipFill rotWithShape="1">
          <a:blip r:embed="rId5"/>
          <a:srcRect l="26923" t="6553" r="28045" b="3418"/>
          <a:stretch/>
        </p:blipFill>
        <p:spPr bwMode="auto">
          <a:xfrm>
            <a:off x="0" y="188640"/>
            <a:ext cx="4146574" cy="395322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51052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pic>
        <p:nvPicPr>
          <p:cNvPr id="8" name="Рисунок 7"/>
          <p:cNvPicPr/>
          <p:nvPr/>
        </p:nvPicPr>
        <p:blipFill rotWithShape="1">
          <a:blip r:embed="rId4"/>
          <a:srcRect l="27404" t="6839" r="28045" b="3702"/>
          <a:stretch/>
        </p:blipFill>
        <p:spPr bwMode="auto">
          <a:xfrm>
            <a:off x="1691680" y="188640"/>
            <a:ext cx="5904656" cy="64807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4498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4338" name="Picture 2" descr="Картинки по запросу оформление слайда powerpoint"/>
          <p:cNvPicPr>
            <a:picLocks noChangeAspect="1" noChangeArrowheads="1"/>
          </p:cNvPicPr>
          <p:nvPr/>
        </p:nvPicPr>
        <p:blipFill>
          <a:blip r:embed="rId3"/>
          <a:srcRect/>
          <a:stretch>
            <a:fillRect/>
          </a:stretch>
        </p:blipFill>
        <p:spPr bwMode="auto">
          <a:xfrm>
            <a:off x="0" y="0"/>
            <a:ext cx="9144001" cy="6858000"/>
          </a:xfrm>
          <a:prstGeom prst="rect">
            <a:avLst/>
          </a:prstGeom>
          <a:noFill/>
        </p:spPr>
      </p:pic>
      <p:sp>
        <p:nvSpPr>
          <p:cNvPr id="5" name="Прямоугольник 4"/>
          <p:cNvSpPr/>
          <p:nvPr/>
        </p:nvSpPr>
        <p:spPr>
          <a:xfrm>
            <a:off x="3428992" y="2285992"/>
            <a:ext cx="5715008" cy="369332"/>
          </a:xfrm>
          <a:prstGeom prst="rect">
            <a:avLst/>
          </a:prstGeom>
        </p:spPr>
        <p:txBody>
          <a:bodyPr wrap="square">
            <a:spAutoFit/>
          </a:bodyPr>
          <a:lstStyle/>
          <a:p>
            <a:r>
              <a:rPr lang="ru-RU" i="1" dirty="0" smtClean="0"/>
              <a:t> </a:t>
            </a:r>
            <a:endParaRPr lang="ru-RU" sz="2400" dirty="0"/>
          </a:p>
        </p:txBody>
      </p:sp>
      <p:sp>
        <p:nvSpPr>
          <p:cNvPr id="14339" name="Rectangle 3"/>
          <p:cNvSpPr>
            <a:spLocks noChangeArrowheads="1"/>
          </p:cNvSpPr>
          <p:nvPr/>
        </p:nvSpPr>
        <p:spPr bwMode="auto">
          <a:xfrm>
            <a:off x="5429256" y="4924821"/>
            <a:ext cx="371474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70C0"/>
                </a:solidFill>
                <a:effectLst/>
                <a:latin typeface="Times New Roman" pitchFamily="18" charset="0"/>
                <a:ea typeface="Times New Roman" pitchFamily="18" charset="0"/>
                <a:cs typeface="Times New Roman" pitchFamily="18" charset="0"/>
              </a:rPr>
              <a:t> </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9" name="Прямоугольник 8"/>
          <p:cNvSpPr/>
          <p:nvPr/>
        </p:nvSpPr>
        <p:spPr>
          <a:xfrm>
            <a:off x="3059832" y="6057394"/>
            <a:ext cx="3463256" cy="369332"/>
          </a:xfrm>
          <a:prstGeom prst="rect">
            <a:avLst/>
          </a:prstGeom>
        </p:spPr>
        <p:txBody>
          <a:bodyPr wrap="none">
            <a:spAutoFit/>
          </a:bodyPr>
          <a:lstStyle/>
          <a:p>
            <a:r>
              <a:rPr lang="ru-RU" dirty="0" smtClean="0"/>
              <a:t>Виды интерактивных объектов</a:t>
            </a:r>
            <a:endParaRPr lang="ru-RU" dirty="0"/>
          </a:p>
        </p:txBody>
      </p:sp>
      <p:pic>
        <p:nvPicPr>
          <p:cNvPr id="10" name="Picture 2"/>
          <p:cNvPicPr/>
          <p:nvPr/>
        </p:nvPicPr>
        <p:blipFill rotWithShape="1">
          <a:blip r:embed="rId4" cstate="email"/>
          <a:srcRect t="15948" b="10327"/>
          <a:stretch/>
        </p:blipFill>
        <p:spPr bwMode="auto">
          <a:xfrm>
            <a:off x="827584" y="836712"/>
            <a:ext cx="8316416" cy="5220682"/>
          </a:xfrm>
          <a:prstGeom prst="rect">
            <a:avLst/>
          </a:prstGeom>
          <a:noFill/>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444983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371</TotalTime>
  <Words>1284</Words>
  <Application>Microsoft Office PowerPoint</Application>
  <PresentationFormat>Экран (4:3)</PresentationFormat>
  <Paragraphs>96</Paragraphs>
  <Slides>17</Slides>
  <Notes>14</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Поток</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Татьяна</cp:lastModifiedBy>
  <cp:revision>29</cp:revision>
  <dcterms:created xsi:type="dcterms:W3CDTF">2017-03-27T05:55:27Z</dcterms:created>
  <dcterms:modified xsi:type="dcterms:W3CDTF">2020-01-19T08:12:55Z</dcterms:modified>
</cp:coreProperties>
</file>