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58" r:id="rId3"/>
    <p:sldId id="314" r:id="rId4"/>
    <p:sldId id="31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59" r:id="rId16"/>
    <p:sldId id="305" r:id="rId17"/>
    <p:sldId id="312" r:id="rId18"/>
    <p:sldId id="277" r:id="rId19"/>
    <p:sldId id="276" r:id="rId20"/>
    <p:sldId id="278" r:id="rId21"/>
    <p:sldId id="273" r:id="rId22"/>
    <p:sldId id="306" r:id="rId23"/>
    <p:sldId id="308" r:id="rId24"/>
    <p:sldId id="307" r:id="rId25"/>
    <p:sldId id="270" r:id="rId26"/>
    <p:sldId id="274" r:id="rId27"/>
    <p:sldId id="275" r:id="rId28"/>
    <p:sldId id="301" r:id="rId29"/>
    <p:sldId id="313" r:id="rId30"/>
    <p:sldId id="279" r:id="rId31"/>
    <p:sldId id="297" r:id="rId32"/>
    <p:sldId id="298" r:id="rId33"/>
    <p:sldId id="299" r:id="rId34"/>
    <p:sldId id="300" r:id="rId35"/>
    <p:sldId id="296" r:id="rId36"/>
    <p:sldId id="294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319" r:id="rId45"/>
    <p:sldId id="288" r:id="rId46"/>
    <p:sldId id="309" r:id="rId47"/>
    <p:sldId id="289" r:id="rId48"/>
    <p:sldId id="315" r:id="rId49"/>
    <p:sldId id="317" r:id="rId50"/>
    <p:sldId id="290" r:id="rId51"/>
    <p:sldId id="291" r:id="rId52"/>
    <p:sldId id="292" r:id="rId53"/>
    <p:sldId id="29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981E8-F099-4512-AD63-538086596125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5CC99-5856-4069-A770-BCB899678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iparts-guten-morgen-kostenlos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50004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7725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Раздели</a:t>
            </a:r>
            <a:r>
              <a:rPr kumimoji="0" lang="de-DE" sz="40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0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 </a:t>
            </a:r>
            <a:r>
              <a:rPr kumimoji="0" lang="ru-RU" sz="40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 прочитай </a:t>
            </a:r>
            <a:r>
              <a:rPr kumimoji="0" lang="en-US" sz="4000" b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4000" b="1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диалог </a:t>
            </a:r>
            <a:r>
              <a:rPr kumimoji="0" lang="ru-RU" sz="4000" b="1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ролям!</a:t>
            </a:r>
            <a:endParaRPr kumimoji="0" lang="en-US" sz="4000" b="1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de-DE" sz="4000" b="1" dirty="0" smtClean="0"/>
              <a:t>GUTENMORGENWIEGEHTSDANKEKLASSE</a:t>
            </a:r>
          </a:p>
          <a:p>
            <a:r>
              <a:rPr lang="de-DE" sz="4000" b="1" dirty="0" smtClean="0"/>
              <a:t>UNDDIRDANKEPRIMAWOHERKOMMSTDU</a:t>
            </a:r>
          </a:p>
          <a:p>
            <a:r>
              <a:rPr lang="de-DE" sz="4000" b="1" dirty="0" smtClean="0"/>
              <a:t>ICHKOMMEAUSRUSSLANDUNDDUICH</a:t>
            </a:r>
          </a:p>
          <a:p>
            <a:r>
              <a:rPr lang="de-DE" sz="4000" b="1" dirty="0" smtClean="0"/>
              <a:t>KOMMEAUSDEUTSCHLANDWIEALTBISTDU</a:t>
            </a:r>
            <a:endParaRPr lang="ru-RU" sz="4000" dirty="0" smtClean="0"/>
          </a:p>
          <a:p>
            <a:r>
              <a:rPr lang="de-DE" sz="4000" b="1" dirty="0" smtClean="0"/>
              <a:t>ICHBINZWÖLFJAHREALTUNDDUICHBIN</a:t>
            </a:r>
          </a:p>
          <a:p>
            <a:r>
              <a:rPr lang="en-US" sz="4000" b="1" dirty="0" smtClean="0"/>
              <a:t>ELF</a:t>
            </a:r>
            <a:r>
              <a:rPr lang="de-DE" sz="4000" b="1" dirty="0" err="1" smtClean="0"/>
              <a:t>WIEHEIßTDUICHHEIßEANNAUNDDU</a:t>
            </a:r>
            <a:endParaRPr lang="de-DE" sz="4000" b="1" dirty="0" smtClean="0"/>
          </a:p>
          <a:p>
            <a:r>
              <a:rPr lang="de-DE" sz="4000" b="1" dirty="0" smtClean="0"/>
              <a:t>MEINNAMEISTOTTOBISBALDALLESGUTE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7950831" cy="775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Guten Morgen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wie geh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t`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Danke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klasse</a:t>
            </a:r>
            <a:r>
              <a:rPr lang="de-DE" sz="4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und dir?</a:t>
            </a:r>
            <a:r>
              <a:rPr lang="de-DE" sz="40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de-DE" sz="4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Danke, prima!  </a:t>
            </a:r>
            <a:r>
              <a:rPr kumimoji="0" lang="de-DE" sz="40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Woher</a:t>
            </a:r>
            <a:r>
              <a:rPr kumimoji="0" lang="de-DE" sz="4000" b="1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kommst du?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Ich komme aus Russland,</a:t>
            </a:r>
            <a:r>
              <a:rPr kumimoji="0" lang="de-DE" sz="4000" b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und du?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Ich komme aus Deutschland.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Wie alt bist</a:t>
            </a:r>
            <a:r>
              <a:rPr kumimoji="0" lang="de-DE" sz="4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du?</a:t>
            </a:r>
            <a:endParaRPr kumimoji="0" lang="de-DE" sz="4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Ich bin 12 Jahre alt und du?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Ich bin  11.</a:t>
            </a:r>
            <a:r>
              <a:rPr kumimoji="0" lang="de-DE" sz="4000" b="1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de-DE" sz="40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Wie heißt du?</a:t>
            </a:r>
            <a:endParaRPr kumimoji="0" lang="de-DE" sz="4000" b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Ich heiße</a:t>
            </a:r>
            <a:r>
              <a:rPr kumimoji="0" lang="de-DE" sz="4000" b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Anna und du?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sz="40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Mein Name ist Otto. Bis bald!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4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Alles Gute!</a:t>
            </a:r>
            <a:endParaRPr kumimoji="0" lang="de-DE" sz="40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40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Wollen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wir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eine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Bekanntschaft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machen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214619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929190" y="2857496"/>
            <a:ext cx="4041775" cy="3120161"/>
          </a:xfrm>
        </p:spPr>
      </p:pic>
      <p:pic>
        <p:nvPicPr>
          <p:cNvPr id="12" name="Содержимое 11" descr="17691273_XX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2844" y="1643050"/>
            <a:ext cx="4710384" cy="3286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5E3029-B331-4430-87F1-1D9255073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5791" r="3990" b="927"/>
          <a:stretch/>
        </p:blipFill>
        <p:spPr>
          <a:xfrm>
            <a:off x="6429388" y="642918"/>
            <a:ext cx="3000080" cy="5255580"/>
          </a:xfrm>
          <a:prstGeom prst="rect">
            <a:avLst/>
          </a:prstGeom>
        </p:spPr>
      </p:pic>
      <p:pic>
        <p:nvPicPr>
          <p:cNvPr id="5" name="Picture 2" descr="Дети разговаривают друг с другом | Премиум векторы">
            <a:extLst>
              <a:ext uri="{FF2B5EF4-FFF2-40B4-BE49-F238E27FC236}">
                <a16:creationId xmlns="" xmlns:a16="http://schemas.microsoft.com/office/drawing/2014/main" id="{B4A16330-159B-4422-ACD0-BC19A6068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3575" r="59208" b="4866"/>
          <a:stretch/>
        </p:blipFill>
        <p:spPr bwMode="auto">
          <a:xfrm>
            <a:off x="0" y="463857"/>
            <a:ext cx="1491449" cy="593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="" xmlns:a16="http://schemas.microsoft.com/office/drawing/2014/main" id="{A53D0652-B9B9-409D-B6D7-D8A34289B6CC}"/>
              </a:ext>
            </a:extLst>
          </p:cNvPr>
          <p:cNvSpPr/>
          <p:nvPr/>
        </p:nvSpPr>
        <p:spPr>
          <a:xfrm>
            <a:off x="1714480" y="0"/>
            <a:ext cx="4714908" cy="6858000"/>
          </a:xfrm>
          <a:prstGeom prst="wedgeRoundRectCallout">
            <a:avLst>
              <a:gd name="adj1" fmla="val 56786"/>
              <a:gd name="adj2" fmla="val 4417"/>
              <a:gd name="adj3" fmla="val 16667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400" b="1" dirty="0" smtClean="0">
                <a:solidFill>
                  <a:srgbClr val="7030A0"/>
                </a:solidFill>
              </a:rPr>
              <a:t>1.</a:t>
            </a:r>
            <a:r>
              <a:rPr lang="de-DE" sz="4400" b="1" dirty="0" smtClean="0">
                <a:solidFill>
                  <a:srgbClr val="7030A0"/>
                </a:solidFill>
              </a:rPr>
              <a:t>Wie geht’s</a:t>
            </a:r>
            <a:r>
              <a:rPr lang="ru-RU" sz="4400" b="1" dirty="0" smtClean="0">
                <a:solidFill>
                  <a:srgbClr val="7030A0"/>
                </a:solidFill>
              </a:rPr>
              <a:t>?</a:t>
            </a:r>
            <a:r>
              <a:rPr lang="de-DE" sz="4400" b="1" dirty="0" smtClean="0">
                <a:solidFill>
                  <a:srgbClr val="7030A0"/>
                </a:solidFill>
              </a:rPr>
              <a:t> </a:t>
            </a:r>
            <a:endParaRPr lang="ru-RU" sz="4400" dirty="0" smtClean="0">
              <a:solidFill>
                <a:srgbClr val="7030A0"/>
              </a:solidFill>
            </a:endParaRPr>
          </a:p>
          <a:p>
            <a:pPr lvl="0"/>
            <a:r>
              <a:rPr lang="ru-RU" sz="4400" b="1" dirty="0" smtClean="0">
                <a:solidFill>
                  <a:srgbClr val="7030A0"/>
                </a:solidFill>
              </a:rPr>
              <a:t>2.</a:t>
            </a:r>
            <a:r>
              <a:rPr lang="de-DE" sz="4400" b="1" dirty="0" smtClean="0">
                <a:solidFill>
                  <a:srgbClr val="7030A0"/>
                </a:solidFill>
              </a:rPr>
              <a:t>Wie heißt du? </a:t>
            </a:r>
            <a:r>
              <a:rPr lang="ru-RU" sz="4400" b="1" dirty="0" smtClean="0">
                <a:solidFill>
                  <a:srgbClr val="7030A0"/>
                </a:solidFill>
              </a:rPr>
              <a:t>3.</a:t>
            </a:r>
            <a:r>
              <a:rPr lang="de-DE" sz="4400" b="1" dirty="0" smtClean="0">
                <a:solidFill>
                  <a:srgbClr val="7030A0"/>
                </a:solidFill>
              </a:rPr>
              <a:t>Woher</a:t>
            </a:r>
            <a:endParaRPr lang="ru-RU" sz="4400" b="1" dirty="0" smtClean="0">
              <a:solidFill>
                <a:srgbClr val="7030A0"/>
              </a:solidFill>
            </a:endParaRPr>
          </a:p>
          <a:p>
            <a:pPr lvl="0"/>
            <a:r>
              <a:rPr lang="de-DE" sz="4400" b="1" dirty="0" smtClean="0">
                <a:solidFill>
                  <a:srgbClr val="7030A0"/>
                </a:solidFill>
              </a:rPr>
              <a:t>kommst du? </a:t>
            </a:r>
            <a:endParaRPr lang="ru-RU" sz="4400" dirty="0" smtClean="0">
              <a:solidFill>
                <a:srgbClr val="7030A0"/>
              </a:solidFill>
            </a:endParaRPr>
          </a:p>
          <a:p>
            <a:pPr lvl="0"/>
            <a:r>
              <a:rPr lang="ru-RU" sz="4400" b="1" dirty="0" smtClean="0">
                <a:solidFill>
                  <a:srgbClr val="7030A0"/>
                </a:solidFill>
              </a:rPr>
              <a:t>4. </a:t>
            </a:r>
            <a:r>
              <a:rPr lang="de-DE" sz="4400" b="1" dirty="0" smtClean="0">
                <a:solidFill>
                  <a:srgbClr val="7030A0"/>
                </a:solidFill>
              </a:rPr>
              <a:t>Wo wohnst du? </a:t>
            </a:r>
            <a:endParaRPr lang="ru-RU" sz="4400" dirty="0" smtClean="0">
              <a:solidFill>
                <a:srgbClr val="7030A0"/>
              </a:solidFill>
            </a:endParaRPr>
          </a:p>
          <a:p>
            <a:pPr lvl="0"/>
            <a:r>
              <a:rPr lang="ru-RU" sz="4400" b="1" dirty="0" smtClean="0">
                <a:solidFill>
                  <a:srgbClr val="7030A0"/>
                </a:solidFill>
              </a:rPr>
              <a:t>5. </a:t>
            </a:r>
            <a:r>
              <a:rPr lang="de-DE" sz="4400" b="1" dirty="0" smtClean="0">
                <a:solidFill>
                  <a:srgbClr val="7030A0"/>
                </a:solidFill>
              </a:rPr>
              <a:t>Wie alt bist du?</a:t>
            </a:r>
            <a:endParaRPr lang="ru-RU" sz="4400" b="1" dirty="0" smtClean="0">
              <a:solidFill>
                <a:srgbClr val="7030A0"/>
              </a:solidFill>
            </a:endParaRPr>
          </a:p>
          <a:p>
            <a:pPr lvl="0"/>
            <a:r>
              <a:rPr lang="ru-RU" sz="4400" b="1" dirty="0" smtClean="0">
                <a:solidFill>
                  <a:srgbClr val="7030A0"/>
                </a:solidFill>
              </a:rPr>
              <a:t>6. </a:t>
            </a:r>
            <a:r>
              <a:rPr lang="en-US" sz="4400" b="1" dirty="0" smtClean="0">
                <a:solidFill>
                  <a:srgbClr val="7030A0"/>
                </a:solidFill>
              </a:rPr>
              <a:t>Was </a:t>
            </a:r>
            <a:r>
              <a:rPr lang="en-US" sz="4400" b="1" dirty="0" err="1" smtClean="0">
                <a:solidFill>
                  <a:srgbClr val="7030A0"/>
                </a:solidFill>
              </a:rPr>
              <a:t>magst</a:t>
            </a:r>
            <a:r>
              <a:rPr lang="en-US" sz="4400" b="1" dirty="0" smtClean="0">
                <a:solidFill>
                  <a:srgbClr val="7030A0"/>
                </a:solidFill>
              </a:rPr>
              <a:t> du?</a:t>
            </a:r>
            <a:endParaRPr lang="ru-RU" sz="4400" b="1" dirty="0" smtClean="0">
              <a:solidFill>
                <a:srgbClr val="7030A0"/>
              </a:solidFill>
            </a:endParaRPr>
          </a:p>
          <a:p>
            <a:pPr lvl="0"/>
            <a:endParaRPr lang="ru-RU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d</a:t>
            </a:r>
            <a:r>
              <a:rPr lang="en-US" b="1" dirty="0" smtClean="0">
                <a:solidFill>
                  <a:srgbClr val="00B050"/>
                </a:solidFill>
              </a:rPr>
              <a:t>as Interview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depositphotos_211767122-stock-illustration-businessman-gives-reporter-interview-pr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857364"/>
            <a:ext cx="4876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Die </a:t>
            </a:r>
            <a:r>
              <a:rPr lang="en-US" b="1" dirty="0" err="1" smtClean="0">
                <a:solidFill>
                  <a:srgbClr val="0070C0"/>
                </a:solidFill>
              </a:rPr>
              <a:t>Auto</a:t>
            </a:r>
            <a:r>
              <a:rPr lang="en-US" b="1" dirty="0" err="1" smtClean="0">
                <a:solidFill>
                  <a:srgbClr val="FF0000"/>
                </a:solidFill>
              </a:rPr>
              <a:t>gramm</a:t>
            </a:r>
            <a:r>
              <a:rPr lang="en-US" b="1" dirty="0" err="1" smtClean="0">
                <a:solidFill>
                  <a:srgbClr val="7030A0"/>
                </a:solidFill>
              </a:rPr>
              <a:t>jagd</a:t>
            </a:r>
            <a:r>
              <a:rPr lang="en-US" b="1" dirty="0" smtClean="0">
                <a:solidFill>
                  <a:srgbClr val="FF0000"/>
                </a:solidFill>
              </a:rPr>
              <a:t>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Sign-Autographs-Step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357298"/>
            <a:ext cx="6524639" cy="5500702"/>
          </a:xfrm>
          <a:prstGeom prst="rect">
            <a:avLst/>
          </a:prstGeom>
        </p:spPr>
      </p:pic>
      <p:pic>
        <p:nvPicPr>
          <p:cNvPr id="4" name="Рисунок 3" descr="192809_or-1000x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222" y="214290"/>
            <a:ext cx="9501222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286908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Ich bin der Peter, ich komm` aus Berlin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Das ist Maria, sie wohnt in Wien.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Maria tanzt Walzer von Johann Strauß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Ich lieb` das Theater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 bleib` nie zu </a:t>
            </a:r>
            <a:r>
              <a:rPr lang="de-DE" sz="36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Haus `.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 Sie? Wie heißen Sie?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 Sie?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Was machen Sie?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 Sie?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Woher kommen Sie?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BEIFALLS</a:t>
            </a:r>
            <a:r>
              <a:rPr lang="en-US" b="1" dirty="0" smtClean="0">
                <a:solidFill>
                  <a:srgbClr val="00B050"/>
                </a:solidFill>
              </a:rPr>
              <a:t>STURM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depositphotos_276687956-stock-illustration-hands-clapping-applause-bra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40"/>
            <a:ext cx="4876800" cy="5181600"/>
          </a:xfrm>
          <a:prstGeom prst="rect">
            <a:avLst/>
          </a:prstGeom>
        </p:spPr>
      </p:pic>
      <p:pic>
        <p:nvPicPr>
          <p:cNvPr id="5" name="Рисунок 4" descr="1615313908_11503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3357562"/>
            <a:ext cx="4000496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pie-von-Nimm-dir-was-du-brauch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8" y="0"/>
            <a:ext cx="81808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7030A0"/>
                </a:solidFill>
              </a:rPr>
              <a:t>Mein rechter,  rechter  Platz ist leer.</a:t>
            </a: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de-DE" sz="3600" b="1" dirty="0" smtClean="0">
                <a:solidFill>
                  <a:srgbClr val="7030A0"/>
                </a:solidFill>
              </a:rPr>
              <a:t>  Ich wünsch</a:t>
            </a:r>
            <a:r>
              <a:rPr lang="en-US" sz="3600" b="1" dirty="0" smtClean="0">
                <a:solidFill>
                  <a:srgbClr val="7030A0"/>
                </a:solidFill>
              </a:rPr>
              <a:t>` </a:t>
            </a:r>
            <a:r>
              <a:rPr lang="de-DE" sz="3600" b="1" dirty="0" smtClean="0">
                <a:solidFill>
                  <a:srgbClr val="7030A0"/>
                </a:solidFill>
              </a:rPr>
              <a:t> mir…  .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de-DE" sz="3600" b="1" dirty="0" smtClean="0">
                <a:solidFill>
                  <a:srgbClr val="7030A0"/>
                </a:solidFill>
              </a:rPr>
              <a:t>Komm mal her!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счастливая-рука-детей-внутри-рука-вокруг-24746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428736"/>
            <a:ext cx="6715172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C:\Users\user\OneDrive\%D0%A0%D0%B0%D0%B1%D0%BE%D1%87%D0%B8%D0%B9 %D1%81%D1%82%D0%BE%D0%B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user\OneDrive\%D0%A0%D0%B0%D0%B1%D0%BE%D1%87%D0%B8%D0%B9 %D1%81%D1%82%D0%BE%D0%B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C:\Users\user\OneDrive\%D0%A0%D0%B0%D0%B1%D0%BE%D1%87%D0%B8%D0%B9 %D1%81%D1%82%D0%BE%D0%BB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875"/>
            <a:ext cx="9144000" cy="467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Die </a:t>
            </a:r>
            <a:r>
              <a:rPr lang="en-US" b="1" dirty="0" err="1" smtClean="0">
                <a:solidFill>
                  <a:srgbClr val="0070C0"/>
                </a:solidFill>
              </a:rPr>
              <a:t>Auto</a:t>
            </a:r>
            <a:r>
              <a:rPr lang="en-US" b="1" dirty="0" err="1" smtClean="0">
                <a:solidFill>
                  <a:srgbClr val="FF0000"/>
                </a:solidFill>
              </a:rPr>
              <a:t>gramm</a:t>
            </a:r>
            <a:r>
              <a:rPr lang="en-US" b="1" dirty="0" err="1" smtClean="0">
                <a:solidFill>
                  <a:srgbClr val="7030A0"/>
                </a:solidFill>
              </a:rPr>
              <a:t>jagd</a:t>
            </a:r>
            <a:r>
              <a:rPr lang="en-US" b="1" dirty="0" smtClean="0">
                <a:solidFill>
                  <a:srgbClr val="FF0000"/>
                </a:solidFill>
              </a:rPr>
              <a:t>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Sign-Autographs-Step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142984"/>
            <a:ext cx="6524639" cy="550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2329969_39-papik-pro-p-testirovanie-klipart-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785925"/>
          <a:ext cx="8715436" cy="4777745"/>
        </p:xfrm>
        <a:graphic>
          <a:graphicData uri="http://schemas.openxmlformats.org/drawingml/2006/table">
            <a:tbl>
              <a:tblPr/>
              <a:tblGrid>
                <a:gridCol w="2567237"/>
                <a:gridCol w="2003759"/>
                <a:gridCol w="2114350"/>
                <a:gridCol w="2030090"/>
              </a:tblGrid>
              <a:tr h="955549">
                <a:tc>
                  <a:txBody>
                    <a:bodyPr/>
                    <a:lstStyle/>
                    <a:p>
                      <a:pPr marL="1562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Wie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geht`s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a)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Ich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heiße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Veronika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/>
                          <a:ea typeface="Calibri"/>
                          <a:cs typeface="Times New Roman"/>
                        </a:rPr>
                        <a:t>b) Danke, gut!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c) </a:t>
                      </a:r>
                      <a:r>
                        <a:rPr lang="en-US" sz="2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aus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Deutschland.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549">
                <a:tc>
                  <a:txBody>
                    <a:bodyPr/>
                    <a:lstStyle/>
                    <a:p>
                      <a:pPr marL="1562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Wie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heißt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du?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a)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en-US" sz="2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reut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mich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!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b)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Ich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mag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Fußball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/>
                          <a:ea typeface="Calibri"/>
                          <a:cs typeface="Times New Roman"/>
                        </a:rPr>
                        <a:t>c) Ich heiße Lea.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549">
                <a:tc>
                  <a:txBody>
                    <a:bodyPr/>
                    <a:lstStyle/>
                    <a:p>
                      <a:pPr marL="1562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Woher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kommst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du?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a) </a:t>
                      </a:r>
                      <a:r>
                        <a:rPr lang="en-US" sz="2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aus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Russland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b) 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in 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Berlin.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latin typeface="Times New Roman"/>
                          <a:ea typeface="Calibri"/>
                          <a:cs typeface="Times New Roman"/>
                        </a:rPr>
                        <a:t>c) Danke, so-so.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549">
                <a:tc>
                  <a:txBody>
                    <a:bodyPr/>
                    <a:lstStyle/>
                    <a:p>
                      <a:pPr marL="1562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wohnst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du?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a) </a:t>
                      </a:r>
                      <a:r>
                        <a:rPr lang="en-US" sz="2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aus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Deutschland.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b) 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in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Petrosawodsk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c)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Ich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mag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Tennis.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549">
                <a:tc>
                  <a:txBody>
                    <a:bodyPr/>
                    <a:lstStyle/>
                    <a:p>
                      <a:pPr marL="1562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Was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magst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du?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a)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Ich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mag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Sport.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b)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en-US" sz="2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reut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mich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Calibri"/>
                          <a:cs typeface="Times New Roman"/>
                        </a:rPr>
                        <a:t>auch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!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c) </a:t>
                      </a: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in </a:t>
                      </a: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Hamburg.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4285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Welche Antwort passt: a, b oder c?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 ответ подходит: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LÖSUNG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ОТВЕТЫ </a:t>
            </a: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6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42844" y="-1000156"/>
            <a:ext cx="9001156" cy="732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143000" marR="0" lvl="0" indent="-1143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7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1143000" marR="0" lvl="0" indent="-1143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 </a:t>
            </a:r>
          </a:p>
          <a:p>
            <a:pPr marL="1143000" marR="0" lvl="0" indent="-1143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</a:t>
            </a:r>
          </a:p>
          <a:p>
            <a:pPr marL="1143000" marR="0" lvl="0" indent="-1143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 </a:t>
            </a:r>
          </a:p>
          <a:p>
            <a:pPr marL="1143000" marR="0" lvl="0" indent="-1143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</a:t>
            </a:r>
            <a:endParaRPr kumimoji="0" lang="en-US" sz="7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lustige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Gymnastik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74f7e6c2b6cc2d61bde8572a2c45b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939784"/>
          </a:xfrm>
        </p:spPr>
        <p:txBody>
          <a:bodyPr/>
          <a:lstStyle/>
          <a:p>
            <a:r>
              <a:rPr lang="de-DE" b="1" dirty="0" smtClean="0">
                <a:solidFill>
                  <a:srgbClr val="FF0000"/>
                </a:solidFill>
              </a:rPr>
              <a:t>Mathematische Pause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e36e1989-cfd3-5e4e-83d8-6f639e5615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214422"/>
            <a:ext cx="7802874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d</a:t>
            </a:r>
            <a:r>
              <a:rPr lang="de-DE" dirty="0" smtClean="0">
                <a:solidFill>
                  <a:srgbClr val="00B050"/>
                </a:solidFill>
              </a:rPr>
              <a:t>ie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Fliegen</a:t>
            </a:r>
            <a:r>
              <a:rPr lang="de-DE" b="1" dirty="0" smtClean="0">
                <a:solidFill>
                  <a:srgbClr val="0070C0"/>
                </a:solidFill>
              </a:rPr>
              <a:t>klatsche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muhobojka-jelektricheskaya-na-akkumulyatore-s-fonarom-cvet-krasny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14422"/>
            <a:ext cx="6715172" cy="6051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e7c03055-9699-4e0e-84e6-431c249efb2a_900_9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92" y="0"/>
            <a:ext cx="49656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Deutsch</a:t>
            </a:r>
            <a:r>
              <a:rPr lang="de-DE" b="1" dirty="0" smtClean="0">
                <a:solidFill>
                  <a:srgbClr val="FF0000"/>
                </a:solidFill>
              </a:rPr>
              <a:t>?  </a:t>
            </a:r>
            <a:r>
              <a:rPr lang="de-DE" b="1" dirty="0" smtClean="0">
                <a:solidFill>
                  <a:srgbClr val="0070C0"/>
                </a:solidFill>
              </a:rPr>
              <a:t>Warum nicht!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D9rrKPWPdaA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1176840"/>
            <a:ext cx="7000924" cy="632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rgbClr val="0070C0"/>
                </a:solidFill>
              </a:rPr>
              <a:t>CHIP- SPIEL</a:t>
            </a:r>
            <a:endParaRPr lang="ru-RU" dirty="0"/>
          </a:p>
        </p:txBody>
      </p:sp>
      <p:pic>
        <p:nvPicPr>
          <p:cNvPr id="6" name="Содержимое 5" descr="36b8e3bcacc8e1da7aea63a810248be1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75856" y="1484784"/>
            <a:ext cx="5805878" cy="3497612"/>
          </a:xfrm>
        </p:spPr>
      </p:pic>
      <p:pic>
        <p:nvPicPr>
          <p:cNvPr id="5" name="Содержимое 4" descr="D9rrKPWPdaA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612576" y="-99392"/>
            <a:ext cx="4038600" cy="364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5793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Deutsch  </a:t>
            </a:r>
            <a:r>
              <a:rPr lang="en-US" sz="4800" b="1" dirty="0" err="1" smtClean="0">
                <a:solidFill>
                  <a:srgbClr val="FF0000"/>
                </a:solidFill>
              </a:rPr>
              <a:t>spricht</a:t>
            </a:r>
            <a:r>
              <a:rPr lang="en-US" sz="4800" b="1" dirty="0" smtClean="0">
                <a:solidFill>
                  <a:srgbClr val="FF0000"/>
                </a:solidFill>
              </a:rPr>
              <a:t> man </a:t>
            </a:r>
            <a:r>
              <a:rPr lang="en-US" sz="4800" b="1" dirty="0" smtClean="0">
                <a:solidFill>
                  <a:srgbClr val="FFC000"/>
                </a:solidFill>
              </a:rPr>
              <a:t>in ….</a:t>
            </a:r>
            <a:endParaRPr lang="ru-RU" sz="4800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 descr="oZbgdL58Jz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857364"/>
            <a:ext cx="5643602" cy="5316244"/>
          </a:xfrm>
          <a:prstGeom prst="rect">
            <a:avLst/>
          </a:prstGeom>
        </p:spPr>
      </p:pic>
      <p:pic>
        <p:nvPicPr>
          <p:cNvPr id="6" name="Рисунок 5" descr="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883185"/>
            <a:ext cx="7858180" cy="597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Wie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hei</a:t>
            </a:r>
            <a:r>
              <a:rPr lang="de-DE" b="1" dirty="0" err="1" smtClean="0">
                <a:solidFill>
                  <a:srgbClr val="00B050"/>
                </a:solidFill>
              </a:rPr>
              <a:t>ßt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das </a:t>
            </a:r>
            <a:r>
              <a:rPr lang="en-US" b="1" dirty="0" smtClean="0">
                <a:solidFill>
                  <a:srgbClr val="FF0000"/>
                </a:solidFill>
              </a:rPr>
              <a:t>Land</a:t>
            </a:r>
            <a:r>
              <a:rPr lang="en-US" b="1" dirty="0" smtClean="0">
                <a:solidFill>
                  <a:srgbClr val="00B050"/>
                </a:solidFill>
              </a:rPr>
              <a:t> und seine  </a:t>
            </a:r>
            <a:r>
              <a:rPr lang="en-US" b="1" dirty="0" err="1" smtClean="0">
                <a:solidFill>
                  <a:srgbClr val="FF0000"/>
                </a:solidFill>
              </a:rPr>
              <a:t>Hauptstadt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175254-flag-germany-free-download-png-h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1000108"/>
            <a:ext cx="10519513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НАЗОВИТЕ СТРАНУ И ЕЕ СТОЛИЦУ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Швейцар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74" y="0"/>
            <a:ext cx="10924820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НАЗОВИТЕ СТРАНУ И ЕЕ СТОЛИЦУ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3591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Russland</a:t>
            </a:r>
            <a:r>
              <a:rPr lang="en-US" b="1" dirty="0" smtClean="0">
                <a:solidFill>
                  <a:srgbClr val="C00000"/>
                </a:solidFill>
              </a:rPr>
              <a:t> 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</a:t>
            </a:r>
            <a:r>
              <a:rPr lang="en-US" b="1" dirty="0" smtClean="0">
                <a:solidFill>
                  <a:srgbClr val="00B050"/>
                </a:solidFill>
              </a:rPr>
              <a:t>MOSKAU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e04b669a-50a3-5f67-a8ce-2d1511b181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</a:rPr>
              <a:t>Partner</a:t>
            </a:r>
            <a:r>
              <a:rPr lang="en-US" b="1" dirty="0" err="1" smtClean="0">
                <a:solidFill>
                  <a:srgbClr val="FF0000"/>
                </a:solidFill>
              </a:rPr>
              <a:t>st</a:t>
            </a:r>
            <a:r>
              <a:rPr lang="de-DE" b="1" dirty="0" err="1" smtClean="0">
                <a:solidFill>
                  <a:srgbClr val="FF0000"/>
                </a:solidFill>
              </a:rPr>
              <a:t>ädte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ori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71546"/>
            <a:ext cx="4495800" cy="4857783"/>
          </a:xfrm>
        </p:spPr>
      </p:pic>
      <p:pic>
        <p:nvPicPr>
          <p:cNvPr id="8" name="Содержимое 4" descr="Blick_in_den_Innenhof_des_Stargarder_Tor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071546"/>
            <a:ext cx="4000528" cy="4786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E71F0D-5F4A-4AEC-8F92-DC3E13A35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571612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/>
            </a:r>
            <a:br>
              <a:rPr lang="en-US" sz="60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Die </a:t>
            </a:r>
            <a:r>
              <a:rPr lang="en-US" sz="3600" b="1" dirty="0" err="1" smtClean="0">
                <a:solidFill>
                  <a:srgbClr val="0070C0"/>
                </a:solidFill>
              </a:rPr>
              <a:t>deutschen</a:t>
            </a:r>
            <a:r>
              <a:rPr lang="en-US" sz="3600" b="1" dirty="0" smtClean="0">
                <a:solidFill>
                  <a:srgbClr val="FF0000"/>
                </a:solidFill>
              </a:rPr>
              <a:t> W</a:t>
            </a:r>
            <a:r>
              <a:rPr lang="de-DE" sz="3600" b="1" dirty="0" smtClean="0">
                <a:solidFill>
                  <a:srgbClr val="FF0000"/>
                </a:solidFill>
              </a:rPr>
              <a:t>ö</a:t>
            </a:r>
            <a:r>
              <a:rPr lang="en-US" sz="3600" b="1" dirty="0" err="1" smtClean="0">
                <a:solidFill>
                  <a:srgbClr val="FF0000"/>
                </a:solidFill>
              </a:rPr>
              <a:t>rter</a:t>
            </a:r>
            <a:r>
              <a:rPr lang="en-US" sz="3600" b="1" dirty="0" smtClean="0">
                <a:solidFill>
                  <a:srgbClr val="FF0000"/>
                </a:solidFill>
              </a:rPr>
              <a:t> in </a:t>
            </a:r>
            <a:r>
              <a:rPr lang="en-US" sz="3600" b="1" dirty="0" err="1" smtClean="0">
                <a:solidFill>
                  <a:srgbClr val="00B050"/>
                </a:solidFill>
              </a:rPr>
              <a:t>russischer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Sprache</a:t>
            </a:r>
            <a:r>
              <a:rPr lang="ru-RU" sz="3600" b="1" dirty="0" smtClean="0">
                <a:solidFill>
                  <a:srgbClr val="FF0000"/>
                </a:solidFill>
              </a:rPr>
              <a:t>: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плац-   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der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Platz</a:t>
            </a:r>
            <a:r>
              <a:rPr lang="ru-RU" sz="3600" b="1" dirty="0" smtClean="0">
                <a:solidFill>
                  <a:srgbClr val="00B050"/>
                </a:solidFill>
              </a:rPr>
              <a:t> 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E5AF6B7-C3C6-4B09-B6AE-67AA3E4597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UMB_sport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1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990000"/>
                </a:solidFill>
                <a:latin typeface="Bookman Old Style" pitchFamily="18" charset="0"/>
              </a:rPr>
              <a:t>Дорогами немецких сказок</a:t>
            </a:r>
            <a:endParaRPr lang="ru-RU" dirty="0"/>
          </a:p>
        </p:txBody>
      </p:sp>
      <p:pic>
        <p:nvPicPr>
          <p:cNvPr id="4" name="Рисунок 3" descr="e5e0130ec2454f670fc94140c6c31240-800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785926"/>
            <a:ext cx="7153275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каком</a:t>
            </a:r>
            <a:r>
              <a:rPr lang="ru-RU" sz="3600" b="1" dirty="0" smtClean="0">
                <a:solidFill>
                  <a:srgbClr val="00B050"/>
                </a:solidFill>
              </a:rPr>
              <a:t> городе </a:t>
            </a:r>
            <a:r>
              <a:rPr lang="ru-RU" sz="3600" b="1" dirty="0" smtClean="0">
                <a:solidFill>
                  <a:srgbClr val="FF0000"/>
                </a:solidFill>
              </a:rPr>
              <a:t>можно увидеть эту скульптуру? Назовите  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автора</a:t>
            </a:r>
            <a:r>
              <a:rPr lang="ru-RU" sz="3600" b="1" dirty="0" smtClean="0">
                <a:solidFill>
                  <a:srgbClr val="FF0000"/>
                </a:solidFill>
              </a:rPr>
              <a:t> сказки?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1650602056_53-sportishka-com-p-bremen-germaniya-krasivo-foto-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84"/>
            <a:ext cx="9358282" cy="592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Кто автор сказки?</a:t>
            </a:r>
            <a:endParaRPr lang="ru-RU" dirty="0"/>
          </a:p>
        </p:txBody>
      </p:sp>
      <p:pic>
        <p:nvPicPr>
          <p:cNvPr id="3" name="Рисунок 2" descr="0n2vi2dj17xg9sc3atjuxrd2qcvvj2j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47686"/>
            <a:ext cx="3929090" cy="5310314"/>
          </a:xfrm>
          <a:prstGeom prst="rect">
            <a:avLst/>
          </a:prstGeom>
        </p:spPr>
      </p:pic>
      <p:pic>
        <p:nvPicPr>
          <p:cNvPr id="4" name="Рисунок 3" descr="Sh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68" y="1714488"/>
            <a:ext cx="4572032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4e609241eb4c19b6aad5ed1d6ecd4b6e4255f_origina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436674"/>
            <a:ext cx="4071934" cy="463553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1397000"/>
          <a:ext cx="4500593" cy="4641536"/>
        </p:xfrm>
        <a:graphic>
          <a:graphicData uri="http://schemas.openxmlformats.org/drawingml/2006/table">
            <a:tbl>
              <a:tblPr/>
              <a:tblGrid>
                <a:gridCol w="1852737"/>
                <a:gridCol w="1467372"/>
                <a:gridCol w="1180484"/>
              </a:tblGrid>
              <a:tr h="42862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CHIPS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NOTE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ALEXANDER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MIRON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NASTJA S.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FJÖDOR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KIRILL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ANNA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NASTJA K.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RAISA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NASTJA O.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LEONID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WARWARA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SOPHIA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44624"/>
            <a:ext cx="9108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smtClean="0">
                <a:solidFill>
                  <a:srgbClr val="00B050"/>
                </a:solidFill>
              </a:rPr>
              <a:t>Am </a:t>
            </a:r>
            <a:r>
              <a:rPr lang="en-US" sz="3600" b="1" dirty="0" err="1" smtClean="0">
                <a:solidFill>
                  <a:srgbClr val="00B050"/>
                </a:solidFill>
              </a:rPr>
              <a:t>Ende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bilanzieren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3600" b="1" dirty="0" smtClean="0">
                <a:solidFill>
                  <a:srgbClr val="FFFF00"/>
                </a:solidFill>
              </a:rPr>
              <a:t>und</a:t>
            </a:r>
            <a:r>
              <a:rPr lang="en-US" sz="3600" b="1" dirty="0" smtClean="0"/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kapitalisieren</a:t>
            </a:r>
            <a:r>
              <a:rPr lang="en-US" sz="3600" b="1" dirty="0"/>
              <a:t> </a:t>
            </a:r>
            <a:r>
              <a:rPr lang="ru-RU" sz="3600" b="1" dirty="0" smtClean="0"/>
              <a:t> </a:t>
            </a:r>
            <a:endParaRPr lang="en-US" sz="3600" b="1" dirty="0" smtClean="0"/>
          </a:p>
          <a:p>
            <a:pPr algn="r"/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wir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unser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pPr algn="r"/>
            <a:r>
              <a:rPr lang="en-US" sz="3600" b="1" dirty="0" smtClean="0">
                <a:solidFill>
                  <a:srgbClr val="FF0000"/>
                </a:solidFill>
              </a:rPr>
              <a:t>CHIP- </a:t>
            </a:r>
            <a:r>
              <a:rPr lang="en-US" sz="3600" b="1" dirty="0">
                <a:solidFill>
                  <a:srgbClr val="FF0000"/>
                </a:solidFill>
              </a:rPr>
              <a:t>SPIEL </a:t>
            </a:r>
            <a:r>
              <a:rPr lang="en-US" sz="3600" b="1" dirty="0">
                <a:solidFill>
                  <a:srgbClr val="0070C0"/>
                </a:solidFill>
              </a:rPr>
              <a:t/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/>
            </a:r>
            <a:br>
              <a:rPr lang="en-US" sz="3600" b="1" dirty="0" smtClean="0">
                <a:solidFill>
                  <a:srgbClr val="0070C0"/>
                </a:solidFill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864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01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51887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676625b22a1f65944893e9f2e73593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4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" charset="0"/>
              </a:rPr>
              <a:t>Вильгельм </a:t>
            </a:r>
            <a:r>
              <a:rPr lang="ru-RU" b="1" dirty="0" err="1" smtClean="0">
                <a:solidFill>
                  <a:srgbClr val="00B050"/>
                </a:solidFill>
                <a:latin typeface="Arial" charset="0"/>
              </a:rPr>
              <a:t>Гауф</a:t>
            </a:r>
            <a:r>
              <a:rPr lang="ru-RU" b="1" dirty="0" smtClean="0">
                <a:solidFill>
                  <a:srgbClr val="00B050"/>
                </a:solidFill>
                <a:latin typeface="Arial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Arial" charset="0"/>
              </a:rPr>
            </a:br>
            <a:r>
              <a:rPr lang="de-DE" b="1" i="1" dirty="0" smtClean="0">
                <a:solidFill>
                  <a:srgbClr val="FF0000"/>
                </a:solidFill>
              </a:rPr>
              <a:t>Wilhelm Hauff</a:t>
            </a:r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pic>
        <p:nvPicPr>
          <p:cNvPr id="23556" name="Picture 6" descr="imgh6353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08" y="214290"/>
            <a:ext cx="5867190" cy="6643710"/>
          </a:xfrm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77344961_papik-pro-p-karlik-nos-illyustratsii-k-skazke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9572628" cy="7086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108504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B050"/>
                </a:solidFill>
                <a:latin typeface="Arial" charset="0"/>
              </a:rPr>
              <a:t>Вильгельм </a:t>
            </a:r>
            <a:r>
              <a:rPr lang="ru-RU" b="1" dirty="0" err="1" smtClean="0">
                <a:solidFill>
                  <a:srgbClr val="00B050"/>
                </a:solidFill>
                <a:latin typeface="Arial" charset="0"/>
              </a:rPr>
              <a:t>Гауф</a:t>
            </a:r>
            <a:r>
              <a:rPr lang="en-US" b="1" dirty="0" smtClean="0">
                <a:solidFill>
                  <a:srgbClr val="00B050"/>
                </a:solidFill>
                <a:latin typeface="Arial" charset="0"/>
              </a:rPr>
              <a:t>   </a:t>
            </a:r>
            <a:r>
              <a:rPr lang="de-DE" b="1" i="1" dirty="0" smtClean="0">
                <a:solidFill>
                  <a:srgbClr val="FF0000"/>
                </a:solidFill>
              </a:rPr>
              <a:t>Wilhelm </a:t>
            </a:r>
            <a:r>
              <a:rPr lang="de-DE" b="1" i="1" dirty="0">
                <a:solidFill>
                  <a:srgbClr val="FF0000"/>
                </a:solidFill>
              </a:rPr>
              <a:t>Hauff</a:t>
            </a:r>
            <a:r>
              <a:rPr lang="ru-RU" b="1" dirty="0">
                <a:solidFill>
                  <a:srgbClr val="FF0000"/>
                </a:solidFill>
                <a:latin typeface="Arial" charset="0"/>
              </a:rPr>
              <a:t> </a:t>
            </a:r>
            <a:endParaRPr lang="ru-RU" dirty="0"/>
          </a:p>
        </p:txBody>
      </p:sp>
      <p:pic>
        <p:nvPicPr>
          <p:cNvPr id="1026" name="Picture 2" descr="C:\Users\user\AppData\Local\Packages\Microsoft.Windows.Photos_8wekyb3d8bbwe\TempState\ShareServiceTempFolder\0192e100-3d4a-7dab-8d5e-54740c0043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032448" cy="52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3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НАЗОВИТЕ  ПРОИЗВЕДЕНИЕ и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АВТОРА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Кто скачет, кто мчится под хладною мглой? </a:t>
            </a:r>
          </a:p>
          <a:p>
            <a:r>
              <a:rPr lang="ru-RU" sz="4000" b="1" dirty="0" smtClean="0"/>
              <a:t>Ездок запоздалый, с ним сын молодой. </a:t>
            </a:r>
          </a:p>
          <a:p>
            <a:r>
              <a:rPr lang="ru-RU" sz="4000" b="1" dirty="0" smtClean="0"/>
              <a:t>К отцу, весь издрогнув, малютка приник; </a:t>
            </a:r>
          </a:p>
          <a:p>
            <a:r>
              <a:rPr lang="ru-RU" sz="4000" b="1" dirty="0" smtClean="0"/>
              <a:t>Обняв, его держит и греет старик.</a:t>
            </a:r>
          </a:p>
          <a:p>
            <a:r>
              <a:rPr lang="ru-RU" sz="4000" b="1" dirty="0" smtClean="0">
                <a:solidFill>
                  <a:srgbClr val="00B050"/>
                </a:solidFill>
              </a:rPr>
              <a:t>"Дитя, что ко мне ты так робко прильнул?" </a:t>
            </a:r>
          </a:p>
          <a:p>
            <a:r>
              <a:rPr lang="ru-RU" sz="4000" b="1" dirty="0" smtClean="0">
                <a:solidFill>
                  <a:srgbClr val="0070C0"/>
                </a:solidFill>
              </a:rPr>
              <a:t>"Родимый, </a:t>
            </a:r>
            <a:r>
              <a:rPr lang="ru-RU" sz="4800" b="1" dirty="0" smtClean="0">
                <a:solidFill>
                  <a:srgbClr val="FF0000"/>
                </a:solidFill>
              </a:rPr>
              <a:t>?????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0070C0"/>
                </a:solidFill>
              </a:rPr>
              <a:t> в глаза мне сверкнул, он в темной короне, с густой бородой…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en-US" b="1" dirty="0" err="1" smtClean="0">
                <a:solidFill>
                  <a:srgbClr val="00B050"/>
                </a:solidFill>
              </a:rPr>
              <a:t>Erlk</a:t>
            </a:r>
            <a:r>
              <a:rPr lang="de-DE" b="1" dirty="0" err="1" smtClean="0">
                <a:solidFill>
                  <a:srgbClr val="00B050"/>
                </a:solidFill>
              </a:rPr>
              <a:t>önig</a:t>
            </a:r>
            <a:r>
              <a:rPr lang="ru-RU" b="1" dirty="0" smtClean="0">
                <a:solidFill>
                  <a:srgbClr val="00B050"/>
                </a:solidFill>
              </a:rPr>
              <a:t>»      </a:t>
            </a:r>
            <a:r>
              <a:rPr lang="ru-RU" b="1" i="1" dirty="0" smtClean="0">
                <a:solidFill>
                  <a:srgbClr val="FF0000"/>
                </a:solidFill>
              </a:rPr>
              <a:t>«Лесной царь»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60c5a15fc21ef326d6019be1c72669af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428660" y="1285860"/>
            <a:ext cx="5857916" cy="4714908"/>
          </a:xfrm>
          <a:prstGeom prst="rect">
            <a:avLst/>
          </a:prstGeom>
        </p:spPr>
      </p:pic>
      <p:pic>
        <p:nvPicPr>
          <p:cNvPr id="8" name="Содержимое 7" descr="958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86380" y="1285860"/>
            <a:ext cx="4714908" cy="4714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829644" cy="107157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Wollen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wir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unser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CHIP- SPIEL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err="1" smtClean="0">
                <a:solidFill>
                  <a:srgbClr val="7030A0"/>
                </a:solidFill>
              </a:rPr>
              <a:t>bilanzieren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und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kapitalisieren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0b14e609241eb4c19b6aad5ed1d6ecd4b6e4255f_origina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214422"/>
            <a:ext cx="5881686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4e609241eb4c19b6aad5ed1d6ecd4b6e4255f_origina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436674"/>
            <a:ext cx="4071934" cy="463553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928398"/>
              </p:ext>
            </p:extLst>
          </p:nvPr>
        </p:nvGraphicFramePr>
        <p:xfrm>
          <a:off x="357158" y="1397000"/>
          <a:ext cx="4500593" cy="4641536"/>
        </p:xfrm>
        <a:graphic>
          <a:graphicData uri="http://schemas.openxmlformats.org/drawingml/2006/table">
            <a:tbl>
              <a:tblPr/>
              <a:tblGrid>
                <a:gridCol w="1852737"/>
                <a:gridCol w="1467372"/>
                <a:gridCol w="1180484"/>
              </a:tblGrid>
              <a:tr h="42862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CHIPS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NOTE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ALEXANDER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MIRON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NASTJA S.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FJÖDOR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KIRILL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ANNA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NASTJA K.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RAISA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NASTJA O.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LEONID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WARWARA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SOPHIA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04" marR="43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86000" y="500043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ERGOLGS</a:t>
            </a:r>
            <a:r>
              <a:rPr lang="en-US" sz="3600" b="1" dirty="0" smtClean="0">
                <a:solidFill>
                  <a:srgbClr val="00B050"/>
                </a:solidFill>
              </a:rPr>
              <a:t>BILANZ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/>
            </a:r>
            <a:br>
              <a:rPr lang="en-US" sz="3600" b="1" dirty="0" smtClean="0">
                <a:solidFill>
                  <a:srgbClr val="0070C0"/>
                </a:solidFill>
              </a:rPr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alphab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428604"/>
            <a:ext cx="6143620" cy="6143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816933c9e3f476e067a319c590479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8929718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EVALUATION</a:t>
            </a:r>
            <a:r>
              <a:rPr lang="ru-RU" b="1" dirty="0" smtClean="0">
                <a:solidFill>
                  <a:srgbClr val="FF0000"/>
                </a:solidFill>
              </a:rPr>
              <a:t>:       </a:t>
            </a:r>
            <a:r>
              <a:rPr lang="en-US" b="1" dirty="0" smtClean="0">
                <a:solidFill>
                  <a:srgbClr val="00B050"/>
                </a:solidFill>
              </a:rPr>
              <a:t>was f</a:t>
            </a:r>
            <a:r>
              <a:rPr lang="de-DE" b="1" dirty="0" smtClean="0">
                <a:solidFill>
                  <a:srgbClr val="00B050"/>
                </a:solidFill>
              </a:rPr>
              <a:t>ä</a:t>
            </a:r>
            <a:r>
              <a:rPr lang="en-US" b="1" dirty="0" err="1" smtClean="0">
                <a:solidFill>
                  <a:srgbClr val="00B050"/>
                </a:solidFill>
              </a:rPr>
              <a:t>llt</a:t>
            </a:r>
            <a:r>
              <a:rPr lang="en-US" b="1" dirty="0" smtClean="0">
                <a:solidFill>
                  <a:srgbClr val="00B050"/>
                </a:solidFill>
              </a:rPr>
              <a:t>  dir  </a:t>
            </a:r>
            <a:r>
              <a:rPr lang="en-US" b="1" dirty="0" err="1" smtClean="0">
                <a:solidFill>
                  <a:srgbClr val="00B050"/>
                </a:solidFill>
              </a:rPr>
              <a:t>leicht</a:t>
            </a:r>
            <a:r>
              <a:rPr lang="en-US" b="1" dirty="0" smtClean="0">
                <a:solidFill>
                  <a:srgbClr val="00B050"/>
                </a:solidFill>
              </a:rPr>
              <a:t>  </a:t>
            </a:r>
            <a:r>
              <a:rPr lang="ru-RU" b="1" dirty="0" smtClean="0">
                <a:solidFill>
                  <a:srgbClr val="00B050"/>
                </a:solidFill>
                <a:sym typeface="Wingdings" pitchFamily="2" charset="2"/>
              </a:rPr>
              <a:t>? </a:t>
            </a:r>
            <a:br>
              <a:rPr lang="ru-RU" b="1" dirty="0" smtClean="0">
                <a:solidFill>
                  <a:srgbClr val="00B050"/>
                </a:solidFill>
                <a:sym typeface="Wingdings" pitchFamily="2" charset="2"/>
              </a:rPr>
            </a:br>
            <a:r>
              <a:rPr lang="ru-RU" b="1" dirty="0" smtClean="0">
                <a:solidFill>
                  <a:srgbClr val="00B050"/>
                </a:solidFill>
                <a:sym typeface="Wingdings" pitchFamily="2" charset="2"/>
              </a:rPr>
              <a:t>                               </a:t>
            </a:r>
            <a:r>
              <a:rPr lang="en-US" b="1" dirty="0" smtClean="0"/>
              <a:t>was  f</a:t>
            </a:r>
            <a:r>
              <a:rPr lang="de-DE" b="1" dirty="0" smtClean="0"/>
              <a:t>ä</a:t>
            </a:r>
            <a:r>
              <a:rPr lang="en-US" b="1" dirty="0" err="1" smtClean="0"/>
              <a:t>llt</a:t>
            </a:r>
            <a:r>
              <a:rPr lang="en-US" b="1" dirty="0" smtClean="0"/>
              <a:t> dir </a:t>
            </a:r>
            <a:r>
              <a:rPr lang="en-US" b="1" dirty="0" err="1" smtClean="0"/>
              <a:t>schwer</a:t>
            </a:r>
            <a:r>
              <a:rPr lang="en-US" b="1" dirty="0" smtClean="0"/>
              <a:t> </a:t>
            </a:r>
            <a:r>
              <a:rPr lang="ru-RU" b="1" dirty="0" smtClean="0">
                <a:sym typeface="Wingdings" pitchFamily="2" charset="2"/>
              </a:rPr>
              <a:t> 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4" descr="extremely-positive-results-from-recent-learner-survey_image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428735"/>
            <a:ext cx="9144000" cy="5429265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 flipH="1">
            <a:off x="3857619" y="2285992"/>
            <a:ext cx="4572032" cy="38401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1675758597_gas-kvas-com-p-ladoshka-risunok-trafaret-dlya-virezaniya-3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6282" y="3071810"/>
            <a:ext cx="4357718" cy="3643338"/>
          </a:xfrm>
        </p:spPr>
      </p:pic>
      <p:pic>
        <p:nvPicPr>
          <p:cNvPr id="10" name="Содержимое 6" descr="2-LwtJzwi6M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143248"/>
            <a:ext cx="4572032" cy="3571899"/>
          </a:xfrm>
        </p:spPr>
      </p:pic>
      <p:pic>
        <p:nvPicPr>
          <p:cNvPr id="11" name="Содержимое 8" descr="1581954203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2000232" y="-142900"/>
            <a:ext cx="4786314" cy="3143248"/>
          </a:xfrm>
        </p:spPr>
      </p:pic>
      <p:pic>
        <p:nvPicPr>
          <p:cNvPr id="12" name="Содержимое 8" descr="1581954203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2214546" y="0"/>
            <a:ext cx="4786314" cy="3143248"/>
          </a:xfrm>
        </p:spPr>
      </p:pic>
      <p:pic>
        <p:nvPicPr>
          <p:cNvPr id="7" name="Рисунок 6" descr="15819542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142852"/>
            <a:ext cx="4929222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user_file_54b1fdf948895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ABC-LINIE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children-standing-in-classroom-vector-8779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1071546"/>
            <a:ext cx="87923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a7f48a4d11cfeada1eaad3fc18f37f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596" y="285728"/>
            <a:ext cx="9657810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Gruppen</a:t>
            </a:r>
            <a:r>
              <a:rPr lang="en-US" b="1" dirty="0" err="1" smtClean="0">
                <a:solidFill>
                  <a:srgbClr val="00B050"/>
                </a:solidFill>
              </a:rPr>
              <a:t>arbeit</a:t>
            </a:r>
            <a:r>
              <a:rPr lang="ru-RU" b="1" dirty="0" smtClean="0">
                <a:solidFill>
                  <a:srgbClr val="00B050"/>
                </a:solidFill>
              </a:rPr>
              <a:t>:  </a:t>
            </a:r>
            <a:r>
              <a:rPr lang="en-US" b="1" dirty="0" err="1" smtClean="0">
                <a:solidFill>
                  <a:srgbClr val="0070C0"/>
                </a:solidFill>
              </a:rPr>
              <a:t>findet</a:t>
            </a:r>
            <a:r>
              <a:rPr lang="en-US" b="1" dirty="0" smtClean="0">
                <a:solidFill>
                  <a:srgbClr val="0070C0"/>
                </a:solidFill>
              </a:rPr>
              <a:t> das </a:t>
            </a:r>
            <a:r>
              <a:rPr lang="en-US" b="1" dirty="0" err="1" smtClean="0">
                <a:solidFill>
                  <a:srgbClr val="0070C0"/>
                </a:solidFill>
              </a:rPr>
              <a:t>Paar</a:t>
            </a:r>
            <a:r>
              <a:rPr lang="en-US" b="1" dirty="0" smtClean="0">
                <a:solidFill>
                  <a:srgbClr val="0070C0"/>
                </a:solidFill>
              </a:rPr>
              <a:t>!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18f0533a-9d8c-48bc-806e-b86f42fe87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85860"/>
            <a:ext cx="7358113" cy="5220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DIE</a:t>
            </a:r>
            <a:r>
              <a:rPr lang="en-US" b="1" dirty="0" smtClean="0"/>
              <a:t>   </a:t>
            </a:r>
            <a:r>
              <a:rPr lang="en-US" b="1" dirty="0" smtClean="0">
                <a:solidFill>
                  <a:srgbClr val="FF0000"/>
                </a:solidFill>
              </a:rPr>
              <a:t>WORT</a:t>
            </a:r>
            <a:r>
              <a:rPr lang="en-US" b="1" dirty="0" smtClean="0">
                <a:solidFill>
                  <a:srgbClr val="0070C0"/>
                </a:solidFill>
              </a:rPr>
              <a:t>SCHLANGE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1685110156_celes-club-p-logoped-risunok-risunok-pinterest-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658"/>
            <a:ext cx="9144000" cy="5940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561</Words>
  <Application>Microsoft Office PowerPoint</Application>
  <PresentationFormat>Экран (4:3)</PresentationFormat>
  <Paragraphs>149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CHIP- SPIEL</vt:lpstr>
      <vt:lpstr>Презентация PowerPoint</vt:lpstr>
      <vt:lpstr>Презентация PowerPoint</vt:lpstr>
      <vt:lpstr>ABC-LINIE</vt:lpstr>
      <vt:lpstr>Презентация PowerPoint</vt:lpstr>
      <vt:lpstr>Gruppenarbeit:  findet das Paar! </vt:lpstr>
      <vt:lpstr>DIE   WORTSCHLANGE</vt:lpstr>
      <vt:lpstr>Презентация PowerPoint</vt:lpstr>
      <vt:lpstr>Презентация PowerPoint</vt:lpstr>
      <vt:lpstr>Wollen wir eine Bekanntschaft machen!</vt:lpstr>
      <vt:lpstr>Презентация PowerPoint</vt:lpstr>
      <vt:lpstr>das Interview</vt:lpstr>
      <vt:lpstr>Die Autogrammjagd!!!</vt:lpstr>
      <vt:lpstr>Презентация PowerPoint</vt:lpstr>
      <vt:lpstr>BEIFALLSSTURM</vt:lpstr>
      <vt:lpstr>Презентация PowerPoint</vt:lpstr>
      <vt:lpstr>  </vt:lpstr>
      <vt:lpstr>Die Autogrammjagd!!!</vt:lpstr>
      <vt:lpstr>Презентация PowerPoint</vt:lpstr>
      <vt:lpstr>Презентация PowerPoint</vt:lpstr>
      <vt:lpstr>Презентация PowerPoint</vt:lpstr>
      <vt:lpstr>Презентация PowerPoint</vt:lpstr>
      <vt:lpstr>lustige Gymnastik</vt:lpstr>
      <vt:lpstr>Mathematische Pause</vt:lpstr>
      <vt:lpstr>die Fliegenklatsche</vt:lpstr>
      <vt:lpstr>Презентация PowerPoint</vt:lpstr>
      <vt:lpstr>Deutsch?  Warum nicht! </vt:lpstr>
      <vt:lpstr>Deutsch  spricht man in ….</vt:lpstr>
      <vt:lpstr>Wie heißt  das Land und seine  Hauptstadt</vt:lpstr>
      <vt:lpstr>НАЗОВИТЕ СТРАНУ И ЕЕ СТОЛИЦУ</vt:lpstr>
      <vt:lpstr>НАЗОВИТЕ СТРАНУ И ЕЕ СТОЛИЦУ</vt:lpstr>
      <vt:lpstr>Russland                              MOSKAU</vt:lpstr>
      <vt:lpstr>Partnerstädte </vt:lpstr>
      <vt:lpstr> Die deutschen Wörter in russischer Sprache: плац-    der Platz  </vt:lpstr>
      <vt:lpstr>Дорогами немецких сказок</vt:lpstr>
      <vt:lpstr>В каком городе можно увидеть эту скульптуру? Назовите   автора сказки?</vt:lpstr>
      <vt:lpstr>Кто автор сказки?</vt:lpstr>
      <vt:lpstr>Презентация PowerPoint</vt:lpstr>
      <vt:lpstr>Презентация PowerPoint</vt:lpstr>
      <vt:lpstr>Вильгельм Гауф Wilhelm Hauff </vt:lpstr>
      <vt:lpstr>Презентация PowerPoint</vt:lpstr>
      <vt:lpstr>Вильгельм Гауф   Wilhelm Hauff </vt:lpstr>
      <vt:lpstr>НАЗОВИТЕ  ПРОИЗВЕДЕНИЕ и  АВТОРА </vt:lpstr>
      <vt:lpstr>Презентация PowerPoint</vt:lpstr>
      <vt:lpstr>«Erlkönig»      «Лесной царь» </vt:lpstr>
      <vt:lpstr>Wollen wir unser CHIP- SPIEL  bilanzieren und kapitalisieren</vt:lpstr>
      <vt:lpstr>Презентация PowerPoint</vt:lpstr>
      <vt:lpstr>Презентация PowerPoint</vt:lpstr>
      <vt:lpstr>EVALUATION:       was fällt  dir  leicht  ?                                 was  fällt dir schwer  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2025-03-07T17:08:58Z</dcterms:created>
  <dcterms:modified xsi:type="dcterms:W3CDTF">2025-03-11T10:03:20Z</dcterms:modified>
</cp:coreProperties>
</file>