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61" r:id="rId3"/>
    <p:sldId id="286" r:id="rId4"/>
    <p:sldId id="288" r:id="rId5"/>
    <p:sldId id="290" r:id="rId6"/>
    <p:sldId id="292" r:id="rId7"/>
    <p:sldId id="294" r:id="rId8"/>
    <p:sldId id="296" r:id="rId9"/>
    <p:sldId id="280" r:id="rId10"/>
    <p:sldId id="279" r:id="rId11"/>
    <p:sldId id="298" r:id="rId12"/>
    <p:sldId id="300" r:id="rId13"/>
    <p:sldId id="302" r:id="rId14"/>
    <p:sldId id="304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F89"/>
    <a:srgbClr val="0113BF"/>
    <a:srgbClr val="008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5108" autoAdjust="0"/>
  </p:normalViewPr>
  <p:slideViewPr>
    <p:cSldViewPr>
      <p:cViewPr>
        <p:scale>
          <a:sx n="77" d="100"/>
          <a:sy n="77" d="100"/>
        </p:scale>
        <p:origin x="-912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1B39-79B9-4846-A450-4E588350C32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62520-6883-4BA1-B993-6A3933AB54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94B-4448-4B2F-8384-7B18F071C7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294B-4448-4B2F-8384-7B18F071C7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0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8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1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4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2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6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9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5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8D57-443D-4043-9A79-4B8F7C0B5B6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BC89-284E-44CF-96BA-E0A3A649CE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86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byzantine_way - Пыль в гла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068638"/>
            <a:ext cx="50403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63500" dir="13012194">
              <a:schemeClr val="bg2"/>
            </a:prstShdw>
          </a:effec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3528" y="333375"/>
            <a:ext cx="8425185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Не ударить лицом в грязь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- </a:t>
            </a:r>
          </a:p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достойно проявить себя</a:t>
            </a:r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395288" y="1617663"/>
            <a:ext cx="8497887" cy="12160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lIns="6348" tIns="7935" rIns="6348" bIns="7935" anchor="ctr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latin typeface="Times New Roman" pitchFamily="18" charset="0"/>
              </a:rPr>
              <a:t>«Ты, вот так сказать ,примерно,</a:t>
            </a:r>
          </a:p>
          <a:p>
            <a:r>
              <a:rPr lang="ru-RU" sz="1600" b="1">
                <a:solidFill>
                  <a:srgbClr val="0070C0"/>
                </a:solidFill>
                <a:latin typeface="Times New Roman" pitchFamily="18" charset="0"/>
              </a:rPr>
              <a:t>Сослужил мне службу верно,</a:t>
            </a:r>
          </a:p>
          <a:p>
            <a:r>
              <a:rPr lang="ru-RU" sz="1600" b="1">
                <a:solidFill>
                  <a:srgbClr val="0070C0"/>
                </a:solidFill>
                <a:latin typeface="Times New Roman" pitchFamily="18" charset="0"/>
              </a:rPr>
              <a:t>То есть, будучи при всем,</a:t>
            </a:r>
          </a:p>
          <a:p>
            <a:r>
              <a:rPr lang="ru-RU" sz="1600" b="1" i="1">
                <a:solidFill>
                  <a:srgbClr val="FF0000"/>
                </a:solidFill>
                <a:latin typeface="Times New Roman" pitchFamily="18" charset="0"/>
              </a:rPr>
              <a:t>Не ударил в грязь лицом</a:t>
            </a:r>
            <a:r>
              <a:rPr lang="ru-RU" sz="1600" b="1">
                <a:solidFill>
                  <a:srgbClr val="CC3300"/>
                </a:solidFill>
                <a:latin typeface="Times New Roman" pitchFamily="18" charset="0"/>
              </a:rPr>
              <a:t>…»</a:t>
            </a:r>
          </a:p>
          <a:p>
            <a:pPr algn="ctr"/>
            <a:r>
              <a:rPr lang="ru-RU" sz="1400" b="1" i="1">
                <a:solidFill>
                  <a:schemeClr val="accent2"/>
                </a:solidFill>
                <a:latin typeface="Times New Roman" pitchFamily="18" charset="0"/>
              </a:rPr>
              <a:t>1834 год - Ершов П.П.  «Конек-Горбунок» </a:t>
            </a:r>
          </a:p>
        </p:txBody>
      </p:sp>
      <p:pic>
        <p:nvPicPr>
          <p:cNvPr id="2" name="Picture 7" descr="https://im0-tub-ru.yandex.net/i?id=60839f2d00215eb524fddc13251c997a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1557338"/>
            <a:ext cx="21605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Картинки по запросу кулачные бои на руси картинки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068638"/>
            <a:ext cx="33131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 flipH="1">
            <a:off x="2411760" y="3717032"/>
            <a:ext cx="86409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5" name="Прямоугольник 14"/>
          <p:cNvSpPr/>
          <p:nvPr/>
        </p:nvSpPr>
        <p:spPr>
          <a:xfrm>
            <a:off x="623597" y="404664"/>
            <a:ext cx="7692819" cy="1224136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Изменю форму слова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12160" y="4797152"/>
            <a:ext cx="2952328" cy="129614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113BF"/>
                </a:solidFill>
                <a:latin typeface="Times New Roman" pitchFamily="18" charset="0"/>
                <a:cs typeface="Times New Roman" pitchFamily="18" charset="0"/>
              </a:rPr>
              <a:t>-ЕК</a:t>
            </a:r>
            <a:endParaRPr lang="ru-RU" sz="4800" b="1" dirty="0">
              <a:solidFill>
                <a:srgbClr val="01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79512" y="4869161"/>
            <a:ext cx="2808312" cy="122413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113BF"/>
                </a:solidFill>
                <a:latin typeface="Times New Roman" pitchFamily="18" charset="0"/>
                <a:cs typeface="Times New Roman" pitchFamily="18" charset="0"/>
              </a:rPr>
              <a:t>-ИК</a:t>
            </a:r>
            <a:endParaRPr lang="ru-RU" sz="4800" b="1" dirty="0">
              <a:solidFill>
                <a:srgbClr val="01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275856" y="3140968"/>
            <a:ext cx="2664296" cy="136815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гласный звук сохранился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868144" y="3789040"/>
            <a:ext cx="122413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755576" y="3323482"/>
            <a:ext cx="1155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5784505" y="1151691"/>
            <a:ext cx="2582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0" fontAlgn="base">
              <a:spcBef>
                <a:spcPct val="0"/>
              </a:spcBef>
              <a:spcAft>
                <a:spcPct val="0"/>
              </a:spcAft>
              <a:tabLst>
                <a:tab pos="5280025" algn="l"/>
              </a:tabLst>
            </a:pPr>
            <a:r>
              <a:rPr lang="ru-RU" sz="1400" b="1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3203848" y="1628800"/>
            <a:ext cx="2952328" cy="1562472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нет, много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827584" y="3284984"/>
            <a:ext cx="1584176" cy="1562472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ДА</a:t>
            </a:r>
            <a:endParaRPr lang="ru-RU" sz="3600" b="1" dirty="0">
              <a:solidFill>
                <a:srgbClr val="008000"/>
              </a:solidFill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6948264" y="3212976"/>
            <a:ext cx="1584176" cy="1562472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</a:rPr>
              <a:t>НЕТ</a:t>
            </a:r>
            <a:endParaRPr lang="ru-RU" sz="36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  <p:bldP spid="11" grpId="0" animBg="1"/>
      <p:bldP spid="13" grpId="0" animBg="1"/>
      <p:bldP spid="14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61826" name="Text Box 2"/>
          <p:cNvSpPr txBox="1">
            <a:spLocks noChangeArrowheads="1"/>
          </p:cNvSpPr>
          <p:nvPr/>
        </p:nvSpPr>
        <p:spPr bwMode="auto">
          <a:xfrm>
            <a:off x="1763713" y="0"/>
            <a:ext cx="61626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Poor Richard" pitchFamily="18" charset="0"/>
              </a:rPr>
              <a:t>К</a:t>
            </a:r>
            <a:r>
              <a:rPr lang="ru-RU" b="1" u="sng">
                <a:solidFill>
                  <a:srgbClr val="FF0066"/>
                </a:solidFill>
                <a:latin typeface="Poor Richard" pitchFamily="18" charset="0"/>
              </a:rPr>
              <a:t>О</a:t>
            </a:r>
            <a:r>
              <a:rPr lang="ru-RU" b="1">
                <a:latin typeface="Poor Richard" pitchFamily="18" charset="0"/>
              </a:rPr>
              <a:t>РАБЛЬ</a:t>
            </a:r>
          </a:p>
        </p:txBody>
      </p:sp>
      <p:pic>
        <p:nvPicPr>
          <p:cNvPr id="461827" name="Picture 3" descr="[к] котёнок"/>
          <p:cNvPicPr>
            <a:picLocks noChangeAspect="1" noChangeArrowheads="1"/>
          </p:cNvPicPr>
          <p:nvPr/>
        </p:nvPicPr>
        <p:blipFill>
          <a:blip r:embed="rId2" cstate="print"/>
          <a:srcRect l="4001" t="19330" b="15331"/>
          <a:stretch>
            <a:fillRect/>
          </a:stretch>
        </p:blipFill>
        <p:spPr bwMode="auto">
          <a:xfrm>
            <a:off x="539750" y="2349500"/>
            <a:ext cx="2160588" cy="2519363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61828" name="Picture 4" descr="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420938"/>
            <a:ext cx="2051050" cy="2447925"/>
          </a:xfrm>
          <a:prstGeom prst="rect">
            <a:avLst/>
          </a:prstGeom>
          <a:noFill/>
          <a:ln w="57150" cmpd="thickThin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61829" name="Picture 5" descr="r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3933825"/>
            <a:ext cx="1682750" cy="2016125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61830" name="WordArt 6"/>
          <p:cNvSpPr>
            <a:spLocks noChangeArrowheads="1" noChangeShapeType="1" noTextEdit="1"/>
          </p:cNvSpPr>
          <p:nvPr/>
        </p:nvSpPr>
        <p:spPr bwMode="auto">
          <a:xfrm>
            <a:off x="2771775" y="2060575"/>
            <a:ext cx="3603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</a:t>
            </a:r>
          </a:p>
        </p:txBody>
      </p:sp>
      <p:sp>
        <p:nvSpPr>
          <p:cNvPr id="461831" name="WordArt 7"/>
          <p:cNvSpPr>
            <a:spLocks noChangeArrowheads="1" noChangeShapeType="1" noTextEdit="1"/>
          </p:cNvSpPr>
          <p:nvPr/>
        </p:nvSpPr>
        <p:spPr bwMode="auto">
          <a:xfrm>
            <a:off x="3995738" y="2636838"/>
            <a:ext cx="542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1,2</a:t>
            </a:r>
          </a:p>
        </p:txBody>
      </p:sp>
      <p:sp>
        <p:nvSpPr>
          <p:cNvPr id="461832" name="WordArt 8"/>
          <p:cNvSpPr>
            <a:spLocks noChangeArrowheads="1" noChangeShapeType="1" noTextEdit="1"/>
          </p:cNvSpPr>
          <p:nvPr/>
        </p:nvSpPr>
        <p:spPr bwMode="auto">
          <a:xfrm>
            <a:off x="6156325" y="1844675"/>
            <a:ext cx="3603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</a:t>
            </a:r>
          </a:p>
        </p:txBody>
      </p:sp>
      <p:sp>
        <p:nvSpPr>
          <p:cNvPr id="461833" name="WordArt 9"/>
          <p:cNvSpPr>
            <a:spLocks noChangeArrowheads="1" noChangeShapeType="1" noTextEdit="1"/>
          </p:cNvSpPr>
          <p:nvPr/>
        </p:nvSpPr>
        <p:spPr bwMode="auto">
          <a:xfrm>
            <a:off x="5508625" y="3716338"/>
            <a:ext cx="647700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</a:t>
            </a:r>
          </a:p>
        </p:txBody>
      </p:sp>
      <p:sp>
        <p:nvSpPr>
          <p:cNvPr id="461834" name="Text Box 10"/>
          <p:cNvSpPr txBox="1">
            <a:spLocks noChangeArrowheads="1"/>
          </p:cNvSpPr>
          <p:nvPr/>
        </p:nvSpPr>
        <p:spPr bwMode="auto">
          <a:xfrm>
            <a:off x="487363" y="1343025"/>
            <a:ext cx="184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endParaRPr lang="ru-RU" sz="2000"/>
          </a:p>
          <a:p>
            <a:pPr marL="342900" indent="-342900"/>
            <a:endParaRPr lang="ru-RU" sz="2000"/>
          </a:p>
        </p:txBody>
      </p:sp>
      <p:sp>
        <p:nvSpPr>
          <p:cNvPr id="3084" name="AutoShape 11">
            <a:hlinkClick r:id="" action="ppaction://hlinkshowjump?jump=firstslide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7956550" y="5589588"/>
            <a:ext cx="719138" cy="57626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61836" name="Picture 12" descr="472f031c021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1549400"/>
            <a:ext cx="8501063" cy="5002213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61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/>
      <p:bldP spid="461830" grpId="0" animBg="1"/>
      <p:bldP spid="461831" grpId="0" animBg="1"/>
      <p:bldP spid="461832" grpId="0" animBg="1"/>
      <p:bldP spid="461833" grpId="0" animBg="1"/>
      <p:bldP spid="4618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С.А.Громова МОУ Перенская средняя школа </a:t>
            </a:r>
            <a:endParaRPr lang="ru-RU" altLang="en-US"/>
          </a:p>
        </p:txBody>
      </p:sp>
      <p:pic>
        <p:nvPicPr>
          <p:cNvPr id="4099" name="Picture 2" descr="https://ds05.infourok.ru/uploads/ex/0c68/000947af-ea77f50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8cdcfd65880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98"/>
          <a:stretch>
            <a:fillRect/>
          </a:stretch>
        </p:blipFill>
        <p:spPr bwMode="auto">
          <a:xfrm>
            <a:off x="4787900" y="1916113"/>
            <a:ext cx="20161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0dca0024d28e9bd264e65c03e78c708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515" t="11070"/>
          <a:stretch>
            <a:fillRect/>
          </a:stretch>
        </p:blipFill>
        <p:spPr bwMode="auto">
          <a:xfrm>
            <a:off x="250825" y="1412875"/>
            <a:ext cx="3313113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684213" y="0"/>
            <a:ext cx="74882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 b="1"/>
              <a:t>пл</a:t>
            </a:r>
            <a:r>
              <a:rPr lang="ru-RU" sz="10000" b="1" u="sng">
                <a:solidFill>
                  <a:srgbClr val="FF0000"/>
                </a:solidFill>
              </a:rPr>
              <a:t>а</a:t>
            </a:r>
            <a:r>
              <a:rPr lang="ru-RU" sz="10000" b="1"/>
              <a:t>ток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140200" y="981075"/>
            <a:ext cx="1008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pic>
        <p:nvPicPr>
          <p:cNvPr id="8" name="Picture 8" descr="149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1125538"/>
            <a:ext cx="5580062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flipH="1">
            <a:off x="3132138" y="1628775"/>
            <a:ext cx="129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,,</a:t>
            </a:r>
          </a:p>
        </p:txBody>
      </p:sp>
      <p:pic>
        <p:nvPicPr>
          <p:cNvPr id="4099" name="Picture 2" descr="C:\Users\пользователь\Desktop\7ad1baa6e63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441450"/>
            <a:ext cx="424815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altLang="en-US" smtClean="0"/>
              <a:t>С.А.Громова МОУ Перенская средняя школа </a:t>
            </a:r>
            <a:endParaRPr lang="ru-RU" altLang="en-US"/>
          </a:p>
        </p:txBody>
      </p:sp>
      <p:pic>
        <p:nvPicPr>
          <p:cNvPr id="6147" name="Рисунок 2" descr="Плат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597" y="404664"/>
            <a:ext cx="7692819" cy="1224136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Домашнее задание: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772816"/>
            <a:ext cx="4680520" cy="16561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уровень:</a:t>
            </a:r>
          </a:p>
          <a:p>
            <a:pPr algn="ctr"/>
            <a:r>
              <a:rPr lang="ru-RU" sz="2400" b="1" dirty="0" smtClean="0">
                <a:solidFill>
                  <a:srgbClr val="0113BF"/>
                </a:solidFill>
                <a:latin typeface="Times New Roman" pitchFamily="18" charset="0"/>
                <a:cs typeface="Times New Roman" pitchFamily="18" charset="0"/>
              </a:rPr>
              <a:t>упр. 2, стр.125</a:t>
            </a:r>
            <a:endParaRPr lang="ru-RU" sz="2400" b="1" dirty="0">
              <a:solidFill>
                <a:srgbClr val="01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95936" y="2420888"/>
            <a:ext cx="4680520" cy="201622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уровень:</a:t>
            </a:r>
          </a:p>
          <a:p>
            <a:r>
              <a:rPr lang="ru-RU" sz="2400" b="1" dirty="0" smtClean="0">
                <a:solidFill>
                  <a:srgbClr val="0113BF"/>
                </a:solidFill>
                <a:latin typeface="Times New Roman" pitchFamily="18" charset="0"/>
                <a:cs typeface="Times New Roman" pitchFamily="18" charset="0"/>
              </a:rPr>
              <a:t>упр. 2, стр.125, разобрать по составу 5 слов.</a:t>
            </a:r>
            <a:endParaRPr lang="ru-RU" sz="2400" b="1" dirty="0">
              <a:solidFill>
                <a:srgbClr val="0113B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4293096"/>
            <a:ext cx="7560840" cy="2448272"/>
          </a:xfrm>
          <a:prstGeom prst="ellipse">
            <a:avLst/>
          </a:prstGeom>
          <a:solidFill>
            <a:srgbClr val="B6DF89"/>
          </a:solidFill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уровень:</a:t>
            </a:r>
          </a:p>
          <a:p>
            <a:r>
              <a:rPr lang="ru-RU" sz="2400" b="1" dirty="0" smtClean="0">
                <a:solidFill>
                  <a:srgbClr val="0113BF"/>
                </a:solidFill>
                <a:latin typeface="Times New Roman" pitchFamily="18" charset="0"/>
                <a:cs typeface="Times New Roman" pitchFamily="18" charset="0"/>
              </a:rPr>
              <a:t>упр. 2, стр.125, разобрать по составу 5 слов, составить с одним из слов предложение и сделать его разбор.</a:t>
            </a:r>
            <a:endParaRPr lang="ru-RU" sz="2400" b="1" dirty="0">
              <a:solidFill>
                <a:srgbClr val="0113B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203848" y="5157192"/>
            <a:ext cx="2664296" cy="1296143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суффикс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3597" y="116632"/>
            <a:ext cx="7692819" cy="998833"/>
          </a:xfrm>
          <a:prstGeom prst="rec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РЕЧЬ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276872"/>
            <a:ext cx="2952328" cy="72008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слово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4941168"/>
            <a:ext cx="2771800" cy="1224136"/>
          </a:xfrm>
          <a:prstGeom prst="ellipse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приставка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55776" y="4005064"/>
            <a:ext cx="3096344" cy="1224136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3275856" y="3501008"/>
            <a:ext cx="1080119" cy="52475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71600" y="3933056"/>
            <a:ext cx="621945" cy="100811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796136" y="2996952"/>
            <a:ext cx="864096" cy="28803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8" name="Прямая соединительная линия 27"/>
          <p:cNvCxnSpPr>
            <a:stCxn id="46" idx="2"/>
          </p:cNvCxnSpPr>
          <p:nvPr/>
        </p:nvCxnSpPr>
        <p:spPr>
          <a:xfrm>
            <a:off x="4479864" y="1988841"/>
            <a:ext cx="20128" cy="47345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9" name="Прямая соединительная линия 28"/>
          <p:cNvCxnSpPr>
            <a:stCxn id="15" idx="2"/>
            <a:endCxn id="46" idx="0"/>
          </p:cNvCxnSpPr>
          <p:nvPr/>
        </p:nvCxnSpPr>
        <p:spPr>
          <a:xfrm>
            <a:off x="4470007" y="1115465"/>
            <a:ext cx="9857" cy="22530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899592" y="4293096"/>
            <a:ext cx="11551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5784505" y="1151691"/>
            <a:ext cx="25825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0" fontAlgn="base">
              <a:spcBef>
                <a:spcPct val="0"/>
              </a:spcBef>
              <a:spcAft>
                <a:spcPct val="0"/>
              </a:spcAft>
              <a:tabLst>
                <a:tab pos="5280025" algn="l"/>
              </a:tabLst>
            </a:pPr>
            <a:r>
              <a:rPr lang="ru-RU" sz="1400" b="1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           </a:t>
            </a:r>
            <a:endParaRPr lang="ru-RU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Заголовок 45"/>
          <p:cNvSpPr>
            <a:spLocks noGrp="1"/>
          </p:cNvSpPr>
          <p:nvPr>
            <p:ph type="title" idx="4294967295"/>
          </p:nvPr>
        </p:nvSpPr>
        <p:spPr>
          <a:xfrm>
            <a:off x="2915816" y="1340769"/>
            <a:ext cx="3128095" cy="648072"/>
          </a:xfr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единительная линия 60"/>
          <p:cNvCxnSpPr>
            <a:stCxn id="63" idx="0"/>
            <a:endCxn id="23" idx="2"/>
          </p:cNvCxnSpPr>
          <p:nvPr/>
        </p:nvCxnSpPr>
        <p:spPr>
          <a:xfrm flipH="1" flipV="1">
            <a:off x="7200293" y="3963659"/>
            <a:ext cx="305779" cy="68947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3" name="Овал 62"/>
          <p:cNvSpPr/>
          <p:nvPr/>
        </p:nvSpPr>
        <p:spPr>
          <a:xfrm>
            <a:off x="5868144" y="4653136"/>
            <a:ext cx="3275856" cy="1152128"/>
          </a:xfrm>
          <a:prstGeom prst="ellipse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единительная линия 63"/>
          <p:cNvCxnSpPr>
            <a:endCxn id="25" idx="2"/>
          </p:cNvCxnSpPr>
          <p:nvPr/>
        </p:nvCxnSpPr>
        <p:spPr>
          <a:xfrm flipH="1" flipV="1">
            <a:off x="1799693" y="3963659"/>
            <a:ext cx="1368152" cy="16669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3" name="Заголовок 45"/>
          <p:cNvSpPr txBox="1">
            <a:spLocks/>
          </p:cNvSpPr>
          <p:nvPr/>
        </p:nvSpPr>
        <p:spPr>
          <a:xfrm>
            <a:off x="5436096" y="3140968"/>
            <a:ext cx="3528393" cy="822691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Изменяемая</a:t>
            </a:r>
            <a:r>
              <a:rPr kumimoji="0" lang="ru-RU" sz="2800" b="1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часть слова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Заголовок 45"/>
          <p:cNvSpPr txBox="1">
            <a:spLocks/>
          </p:cNvSpPr>
          <p:nvPr/>
        </p:nvSpPr>
        <p:spPr>
          <a:xfrm>
            <a:off x="179512" y="3140968"/>
            <a:ext cx="3240361" cy="822691"/>
          </a:xfrm>
          <a:prstGeom prst="rect">
            <a:avLst/>
          </a:prstGeom>
          <a:ln w="28575" cap="flat" cmpd="sng" algn="ctr">
            <a:solidFill>
              <a:srgbClr val="FF0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Значимые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части слова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2195736" y="2996952"/>
            <a:ext cx="792088" cy="14401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833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3" grpId="0" animBg="1"/>
      <p:bldP spid="6" grpId="0" animBg="1"/>
      <p:bldP spid="9" grpId="0" animBg="1"/>
      <p:bldP spid="46" grpId="0" animBg="1"/>
      <p:bldP spid="63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8784976" cy="5878532"/>
          </a:xfrm>
          <a:prstGeom prst="rect">
            <a:avLst/>
          </a:prstGeom>
          <a:gradFill flip="none" rotWithShape="1">
            <a:gsLst>
              <a:gs pos="1000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marL="514350" indent="-514350"/>
            <a:endParaRPr lang="ru-RU" sz="3600" b="1" i="1" dirty="0" smtClean="0">
              <a:solidFill>
                <a:srgbClr val="990099"/>
              </a:solidFill>
              <a:latin typeface="Georgia" pitchFamily="18" charset="0"/>
            </a:endParaRPr>
          </a:p>
          <a:p>
            <a:pPr marL="514350" indent="-514350"/>
            <a:endParaRPr lang="ru-RU" sz="3600" b="1" i="1" dirty="0" smtClean="0">
              <a:solidFill>
                <a:srgbClr val="990099"/>
              </a:solidFill>
              <a:latin typeface="Georgia" pitchFamily="18" charset="0"/>
            </a:endParaRPr>
          </a:p>
          <a:p>
            <a:pPr marL="514350" indent="-514350"/>
            <a:endParaRPr lang="ru-RU" sz="3600" b="1" i="1" dirty="0" smtClean="0">
              <a:solidFill>
                <a:srgbClr val="990099"/>
              </a:solidFill>
              <a:latin typeface="Georgia" pitchFamily="18" charset="0"/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990099"/>
                </a:solidFill>
                <a:latin typeface="Georgia" pitchFamily="18" charset="0"/>
              </a:rPr>
              <a:t>Золотник, озолотил, золото, золотой, позолота, позолотить.</a:t>
            </a:r>
            <a:endParaRPr lang="ru-RU" sz="36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ru-RU" sz="3200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ru-RU" sz="3200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ru-RU" sz="3200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ru-RU" sz="3200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ru-RU" sz="32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95536" y="0"/>
            <a:ext cx="8280920" cy="2132856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/>
            <a:r>
              <a:rPr lang="ru-RU" sz="3200" b="1" i="1" dirty="0" smtClean="0">
                <a:solidFill>
                  <a:srgbClr val="FF0000"/>
                </a:solidFill>
                <a:latin typeface="Georgia" pitchFamily="18" charset="0"/>
              </a:rPr>
              <a:t>1.</a:t>
            </a:r>
            <a:r>
              <a:rPr lang="ru-RU" sz="3200" b="1" i="1" u="sng" dirty="0" smtClean="0">
                <a:solidFill>
                  <a:srgbClr val="FF0000"/>
                </a:solidFill>
                <a:latin typeface="Georgia" pitchFamily="18" charset="0"/>
              </a:rPr>
              <a:t>Выбери из данных однокоренных слов имя прилагательное:</a:t>
            </a:r>
          </a:p>
        </p:txBody>
      </p:sp>
      <p:pic>
        <p:nvPicPr>
          <p:cNvPr id="2050" name="Picture 2" descr="C:\Users\пользователь\Desktop\photo_14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3744416" cy="2060848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Gold-Coins-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77072"/>
            <a:ext cx="3382888" cy="2226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esktop\key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284984" cy="3356992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-828600" y="404664"/>
            <a:ext cx="5472608" cy="3168352"/>
          </a:xfrm>
          <a:prstGeom prst="cloudCallout">
            <a:avLst>
              <a:gd name="adj1" fmla="val -23727"/>
              <a:gd name="adj2" fmla="val 76418"/>
            </a:avLst>
          </a:prstGeom>
          <a:solidFill>
            <a:srgbClr val="83EAED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Приспособление для отпирания и запирания замка.</a:t>
            </a:r>
          </a:p>
        </p:txBody>
      </p:sp>
      <p:pic>
        <p:nvPicPr>
          <p:cNvPr id="1028" name="Picture 4" descr="C:\Users\пользователь\Desktop\rod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52936"/>
            <a:ext cx="3995936" cy="4005064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3779912" y="332656"/>
            <a:ext cx="6264696" cy="280831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Вытекающий из земли источник.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568952" cy="5201424"/>
          </a:xfrm>
          <a:prstGeom prst="rect">
            <a:avLst/>
          </a:prstGeom>
          <a:gradFill flip="none" rotWithShape="1">
            <a:gsLst>
              <a:gs pos="31000">
                <a:srgbClr val="FFFF00">
                  <a:alpha val="67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marL="514350" indent="-514350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    </a:t>
            </a:r>
          </a:p>
          <a:p>
            <a:pPr marL="514350" indent="-514350"/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514350" indent="-514350"/>
            <a:endParaRPr lang="ru-RU" sz="32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514350" indent="-514350"/>
            <a:endParaRPr lang="ru-RU" sz="32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514350" indent="-514350"/>
            <a:r>
              <a:rPr lang="ru-RU" sz="3200" b="1" i="1" dirty="0" smtClean="0">
                <a:solidFill>
                  <a:srgbClr val="0000FF"/>
                </a:solidFill>
                <a:latin typeface="Georgia" pitchFamily="18" charset="0"/>
              </a:rPr>
              <a:t>     </a:t>
            </a:r>
          </a:p>
          <a:p>
            <a:pPr marL="514350" indent="-514350"/>
            <a:endParaRPr lang="ru-RU" sz="32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514350" indent="-514350"/>
            <a:endParaRPr lang="ru-RU" sz="3200" b="1" i="1" dirty="0" smtClean="0">
              <a:solidFill>
                <a:srgbClr val="0000FF"/>
              </a:solidFill>
              <a:latin typeface="Georgia" pitchFamily="18" charset="0"/>
            </a:endParaRPr>
          </a:p>
          <a:p>
            <a:pPr marL="514350" indent="-514350"/>
            <a:endParaRPr lang="ru-RU" sz="3200" b="1" i="1" dirty="0" smtClean="0">
              <a:solidFill>
                <a:srgbClr val="FF33CC"/>
              </a:solidFill>
              <a:latin typeface="Georgia" pitchFamily="18" charset="0"/>
            </a:endParaRPr>
          </a:p>
          <a:p>
            <a:pPr marL="514350" indent="-514350"/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514350" indent="-514350"/>
            <a:endParaRPr lang="ru-RU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95536" y="476672"/>
            <a:ext cx="8064896" cy="5013176"/>
          </a:xfrm>
          <a:prstGeom prst="flowChartPunchedTap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Корень в слове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железо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Суффикс в слове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зимний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Окончание в </a:t>
            </a:r>
            <a:r>
              <a:rPr lang="ru-RU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слове </a:t>
            </a:r>
            <a:r>
              <a:rPr lang="ru-RU" sz="4400" b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2696344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Объект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112"/>
            <a:ext cx="28438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s60.radikal.ru/i167/0809/09/2de75a8025ea.png"/>
          <p:cNvPicPr>
            <a:picLocks noChangeAspect="1" noChangeArrowheads="1"/>
          </p:cNvPicPr>
          <p:nvPr/>
        </p:nvPicPr>
        <p:blipFill>
          <a:blip r:embed="rId4" cstate="print"/>
          <a:srcRect l="64842" r="2" b="69408"/>
          <a:stretch>
            <a:fillRect/>
          </a:stretch>
        </p:blipFill>
        <p:spPr bwMode="auto">
          <a:xfrm>
            <a:off x="6444208" y="764704"/>
            <a:ext cx="14580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11560" y="260648"/>
            <a:ext cx="7344816" cy="1800200"/>
          </a:xfrm>
          <a:prstGeom prst="wedgeRoundRectCallout">
            <a:avLst>
              <a:gd name="adj1" fmla="val -20258"/>
              <a:gd name="adj2" fmla="val 81851"/>
              <a:gd name="adj3" fmla="val 16667"/>
            </a:avLst>
          </a:prstGeom>
          <a:solidFill>
            <a:srgbClr val="FFFF9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Выбери слово, в котором все согласные звуки твёрдые: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0" y="2204864"/>
            <a:ext cx="2915816" cy="2232248"/>
          </a:xfrm>
          <a:prstGeom prst="cloudCallout">
            <a:avLst/>
          </a:prstGeom>
          <a:solidFill>
            <a:srgbClr val="83EAED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щипцы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5508104" y="2060848"/>
            <a:ext cx="2930624" cy="2376264"/>
          </a:xfrm>
          <a:prstGeom prst="cloudCallout">
            <a:avLst/>
          </a:prstGeom>
          <a:solidFill>
            <a:srgbClr val="B7E7B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6600"/>
                </a:solidFill>
              </a:rPr>
              <a:t>ЧУДАК</a:t>
            </a:r>
            <a:endParaRPr lang="ru-RU" sz="4000" b="1" dirty="0">
              <a:solidFill>
                <a:srgbClr val="FF660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932040" y="4229128"/>
            <a:ext cx="3168352" cy="2628872"/>
          </a:xfrm>
          <a:prstGeom prst="cloudCallou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ЗАМОК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1979712" y="3212976"/>
            <a:ext cx="3456384" cy="2808312"/>
          </a:xfrm>
          <a:prstGeom prst="cloudCallout">
            <a:avLst/>
          </a:prstGeom>
          <a:solidFill>
            <a:srgbClr val="CC99FF"/>
          </a:solidFill>
          <a:ln>
            <a:solidFill>
              <a:srgbClr val="83E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ЖОНГЛЁР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6732240" y="5085184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7236296" y="2780928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979712" y="2924944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19256" cy="6453336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899592" y="0"/>
            <a:ext cx="7560840" cy="458112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Антоним к слову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закрывает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90656" cy="3195787"/>
          </a:xfrm>
          <a:gradFill>
            <a:gsLst>
              <a:gs pos="0">
                <a:srgbClr val="FFFF00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З</a:t>
            </a:r>
            <a:r>
              <a:rPr lang="ru-RU" sz="5400" b="1" u="sng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rgbClr val="FF0000"/>
                </a:solidFill>
              </a:rPr>
              <a:t>л</a:t>
            </a:r>
            <a:r>
              <a:rPr lang="ru-RU" sz="5400" b="1" u="sng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srgbClr val="FF0000"/>
                </a:solidFill>
              </a:rPr>
              <a:t>той ключ</a:t>
            </a:r>
            <a:r>
              <a:rPr lang="ru-RU" sz="5400" b="1" u="sng" dirty="0" smtClean="0">
                <a:solidFill>
                  <a:srgbClr val="FF0000"/>
                </a:solidFill>
              </a:rPr>
              <a:t>и</a:t>
            </a:r>
            <a:r>
              <a:rPr lang="ru-RU" sz="5400" b="1" dirty="0" smtClean="0">
                <a:solidFill>
                  <a:srgbClr val="FF0000"/>
                </a:solidFill>
              </a:rPr>
              <a:t>к    ж</a:t>
            </a:r>
            <a:r>
              <a:rPr lang="ru-RU" sz="5400" b="1" u="sng" dirty="0" smtClean="0">
                <a:solidFill>
                  <a:srgbClr val="FF0000"/>
                </a:solidFill>
              </a:rPr>
              <a:t>е</a:t>
            </a:r>
            <a:r>
              <a:rPr lang="ru-RU" sz="5400" b="1" dirty="0" smtClean="0">
                <a:solidFill>
                  <a:srgbClr val="FF0000"/>
                </a:solidFill>
              </a:rPr>
              <a:t>лезн</a:t>
            </a:r>
            <a:r>
              <a:rPr lang="ru-RU" sz="5400" b="1" u="sng" dirty="0" smtClean="0">
                <a:solidFill>
                  <a:srgbClr val="FF0000"/>
                </a:solidFill>
              </a:rPr>
              <a:t>ый</a:t>
            </a:r>
            <a:r>
              <a:rPr lang="ru-RU" sz="5400" b="1" dirty="0" smtClean="0">
                <a:solidFill>
                  <a:srgbClr val="FF0000"/>
                </a:solidFill>
              </a:rPr>
              <a:t> замоч</a:t>
            </a:r>
            <a:r>
              <a:rPr lang="ru-RU" sz="5400" b="1" u="sng" dirty="0" smtClean="0">
                <a:solidFill>
                  <a:srgbClr val="FF0000"/>
                </a:solidFill>
              </a:rPr>
              <a:t>е</a:t>
            </a:r>
            <a:r>
              <a:rPr lang="ru-RU" sz="5400" b="1" dirty="0" smtClean="0">
                <a:solidFill>
                  <a:srgbClr val="FF0000"/>
                </a:solidFill>
              </a:rPr>
              <a:t>к </a:t>
            </a:r>
            <a:r>
              <a:rPr lang="ru-RU" sz="5400" b="1" u="sng" dirty="0" smtClean="0">
                <a:solidFill>
                  <a:srgbClr val="FF0000"/>
                </a:solidFill>
              </a:rPr>
              <a:t>от</a:t>
            </a:r>
            <a:r>
              <a:rPr lang="ru-RU" sz="5400" b="1" dirty="0" smtClean="0">
                <a:solidFill>
                  <a:srgbClr val="FF0000"/>
                </a:solidFill>
              </a:rPr>
              <a:t>крыва</a:t>
            </a:r>
            <a:r>
              <a:rPr lang="ru-RU" sz="5400" b="1" u="sng" dirty="0" smtClean="0">
                <a:solidFill>
                  <a:srgbClr val="FF0000"/>
                </a:solidFill>
              </a:rPr>
              <a:t>ет</a:t>
            </a:r>
            <a:r>
              <a:rPr lang="ru-RU" sz="5400" b="1" dirty="0" smtClean="0">
                <a:solidFill>
                  <a:srgbClr val="FF0000"/>
                </a:solidFill>
              </a:rPr>
              <a:t>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ользователь\Desktop\iyyyyyyyyyyyy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01008"/>
            <a:ext cx="4032448" cy="2952328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iWZI3WJ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41764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79512" y="332656"/>
            <a:ext cx="8640960" cy="4896544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solidFill>
                  <a:srgbClr val="0113BF"/>
                </a:solidFill>
                <a:latin typeface="Times New Roman" pitchFamily="18" charset="0"/>
                <a:cs typeface="Times New Roman" pitchFamily="18" charset="0"/>
              </a:rPr>
              <a:t>Правописание  суффиксов</a:t>
            </a:r>
          </a:p>
          <a:p>
            <a:pPr algn="ctr"/>
            <a:r>
              <a:rPr lang="ru-RU" sz="5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–ЕК-    и   -ИК-</a:t>
            </a:r>
            <a:endParaRPr lang="ru-RU" sz="5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77072"/>
            <a:ext cx="5040560" cy="260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228</Words>
  <Application>Microsoft Office PowerPoint</Application>
  <PresentationFormat>Экран (4:3)</PresentationFormat>
  <Paragraphs>73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предложение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Золотой ключик    железный замочек открывает.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теме: «Словосочетание.  Связь слов в словосочетании»</dc:title>
  <dc:creator>User</dc:creator>
  <cp:lastModifiedBy>Надежда Пронская</cp:lastModifiedBy>
  <cp:revision>68</cp:revision>
  <dcterms:created xsi:type="dcterms:W3CDTF">2013-11-17T08:59:11Z</dcterms:created>
  <dcterms:modified xsi:type="dcterms:W3CDTF">2020-02-03T13:55:08Z</dcterms:modified>
</cp:coreProperties>
</file>