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0"/>
  </p:notesMasterIdLst>
  <p:sldIdLst>
    <p:sldId id="285" r:id="rId2"/>
    <p:sldId id="295" r:id="rId3"/>
    <p:sldId id="300" r:id="rId4"/>
    <p:sldId id="312" r:id="rId5"/>
    <p:sldId id="313" r:id="rId6"/>
    <p:sldId id="314" r:id="rId7"/>
    <p:sldId id="315" r:id="rId8"/>
    <p:sldId id="31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8920AB-051F-4703-80E3-304AB93E1C2C}" type="datetimeFigureOut">
              <a:rPr lang="ru-RU"/>
              <a:pPr>
                <a:defRPr/>
              </a:pPr>
              <a:t>16.01.2020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0393D1-B8E2-4AF9-9857-CB15A3941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2E122E-D7DE-4CF5-A74A-DE6522761B4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Титул_5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990600"/>
            <a:ext cx="7772400" cy="70485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676400"/>
            <a:ext cx="7772400" cy="6858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6764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6764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1676400"/>
            <a:ext cx="7315200" cy="5029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643192" cy="507342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634082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634082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643192" cy="507342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uk-U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6764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4384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81" r:id="rId13"/>
    <p:sldLayoutId id="2147483782" r:id="rId14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hlink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hlink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27088" y="2420938"/>
            <a:ext cx="7632700" cy="158432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МЕТОД КООРДИНАТ</a:t>
            </a:r>
            <a:b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ru-RU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19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5650" y="549275"/>
            <a:ext cx="7854950" cy="487363"/>
          </a:xfrm>
        </p:spPr>
        <p:txBody>
          <a:bodyPr/>
          <a:lstStyle/>
          <a:p>
            <a:pPr algn="ctr">
              <a:defRPr/>
            </a:pPr>
            <a:r>
              <a:rPr lang="ru-RU" smtClean="0"/>
              <a:t>МКОУ Ангинская СОШ</a:t>
            </a:r>
          </a:p>
        </p:txBody>
      </p:sp>
      <p:sp>
        <p:nvSpPr>
          <p:cNvPr id="7172" name="Подзаголовок 3"/>
          <p:cNvSpPr txBox="1">
            <a:spLocks/>
          </p:cNvSpPr>
          <p:nvPr/>
        </p:nvSpPr>
        <p:spPr bwMode="auto">
          <a:xfrm>
            <a:off x="900113" y="5805488"/>
            <a:ext cx="78549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2600">
                <a:latin typeface="Constantia" pitchFamily="18" charset="0"/>
              </a:rPr>
              <a:t>Учитель информатики: Соколова Юлия Валерьевна</a:t>
            </a:r>
          </a:p>
        </p:txBody>
      </p:sp>
      <p:sp>
        <p:nvSpPr>
          <p:cNvPr id="7173" name="Подзаголовок 3"/>
          <p:cNvSpPr txBox="1">
            <a:spLocks/>
          </p:cNvSpPr>
          <p:nvPr/>
        </p:nvSpPr>
        <p:spPr bwMode="auto">
          <a:xfrm>
            <a:off x="827088" y="5084763"/>
            <a:ext cx="78549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ru-RU" sz="2600">
                <a:latin typeface="Constantia" pitchFamily="18" charset="0"/>
              </a:rPr>
              <a:t>5 класс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legend.az/uploads/posts/2011-08/1312739745_2feb7c68684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4508500"/>
            <a:ext cx="2076450" cy="2009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Прямоугольник 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5400" y="765175"/>
            <a:ext cx="2768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Прямоугольник 9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37313" y="2133600"/>
            <a:ext cx="2706687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476375" y="333375"/>
            <a:ext cx="6057900" cy="4206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КЛАСТЕР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771775" y="2565400"/>
            <a:ext cx="2663825" cy="15843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75" y="4143375"/>
          <a:ext cx="2493139" cy="2308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649"/>
                <a:gridCol w="226649"/>
                <a:gridCol w="226649"/>
                <a:gridCol w="226649"/>
                <a:gridCol w="226649"/>
                <a:gridCol w="226649"/>
                <a:gridCol w="226649"/>
                <a:gridCol w="226649"/>
                <a:gridCol w="226649"/>
                <a:gridCol w="226649"/>
                <a:gridCol w="226649"/>
              </a:tblGrid>
              <a:tr h="209872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872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872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872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872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872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872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872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872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872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872"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 marL="51750" marR="51750" marT="25875" marB="2587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580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65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 координат</a:t>
            </a:r>
          </a:p>
        </p:txBody>
      </p:sp>
      <p:sp>
        <p:nvSpPr>
          <p:cNvPr id="9365" name="Содержимое 2"/>
          <p:cNvSpPr>
            <a:spLocks noGrp="1"/>
          </p:cNvSpPr>
          <p:nvPr>
            <p:ph idx="1"/>
          </p:nvPr>
        </p:nvSpPr>
        <p:spPr>
          <a:xfrm>
            <a:off x="1071563" y="1214438"/>
            <a:ext cx="7615237" cy="27860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smtClean="0">
                <a:cs typeface="Arial" charset="0"/>
              </a:rPr>
              <a:t>Любая информация может быть представлена с помощью чисел. Чтобы «связать» числа и точки, используют системы координат.</a:t>
            </a:r>
          </a:p>
          <a:p>
            <a:pPr marL="0" indent="0">
              <a:buFontTx/>
              <a:buNone/>
            </a:pPr>
            <a:r>
              <a:rPr lang="ru-RU" sz="2400" b="1" smtClean="0">
                <a:cs typeface="Arial" charset="0"/>
              </a:rPr>
              <a:t>Прямоугольная система координат</a:t>
            </a:r>
            <a:r>
              <a:rPr lang="ru-RU" sz="2400" smtClean="0">
                <a:cs typeface="Arial" charset="0"/>
              </a:rPr>
              <a:t> </a:t>
            </a:r>
            <a:r>
              <a:rPr lang="en-US" sz="2400" smtClean="0">
                <a:cs typeface="Arial" charset="0"/>
              </a:rPr>
              <a:t/>
            </a:r>
            <a:br>
              <a:rPr lang="en-US" sz="2400" smtClean="0">
                <a:cs typeface="Arial" charset="0"/>
              </a:rPr>
            </a:br>
            <a:r>
              <a:rPr lang="ru-RU" sz="2400" smtClean="0">
                <a:cs typeface="Arial" charset="0"/>
              </a:rPr>
              <a:t>названа в честь французского математика </a:t>
            </a:r>
            <a:br>
              <a:rPr lang="ru-RU" sz="2400" smtClean="0">
                <a:cs typeface="Arial" charset="0"/>
              </a:rPr>
            </a:br>
            <a:r>
              <a:rPr lang="ru-RU" sz="2400" b="1" smtClean="0">
                <a:cs typeface="Arial" charset="0"/>
              </a:rPr>
              <a:t>Рене Декарта </a:t>
            </a:r>
            <a:r>
              <a:rPr lang="ru-RU" sz="2400" smtClean="0">
                <a:cs typeface="Arial" charset="0"/>
              </a:rPr>
              <a:t>прямоугольной декартовой </a:t>
            </a:r>
            <a:br>
              <a:rPr lang="ru-RU" sz="2400" smtClean="0">
                <a:cs typeface="Arial" charset="0"/>
              </a:rPr>
            </a:br>
            <a:r>
              <a:rPr lang="ru-RU" sz="2400" smtClean="0">
                <a:cs typeface="Arial" charset="0"/>
              </a:rPr>
              <a:t>системой координат.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1356519" y="5209382"/>
            <a:ext cx="2143125" cy="1587"/>
          </a:xfrm>
          <a:prstGeom prst="straightConnector1">
            <a:avLst/>
          </a:prstGeom>
          <a:ln w="44450">
            <a:solidFill>
              <a:schemeClr val="tx2">
                <a:lumMod val="50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H="1" flipV="1">
            <a:off x="1425575" y="5199063"/>
            <a:ext cx="2143125" cy="1587"/>
          </a:xfrm>
          <a:prstGeom prst="straightConnector1">
            <a:avLst/>
          </a:prstGeom>
          <a:ln w="44450">
            <a:solidFill>
              <a:schemeClr val="tx2">
                <a:lumMod val="50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 descr="http://900igr.net/datai/matematika/Slozhenie-otritsatelnykh-chisel/0017-007-Prochitaj-familiju-uchenogo-matematika-raboty-kotorogo-sposobstvoval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000250"/>
            <a:ext cx="1857375" cy="20447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0" y="4286250"/>
            <a:ext cx="2214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Clr>
                <a:srgbClr val="003399"/>
              </a:buClr>
              <a:buFont typeface="Wingdings" pitchFamily="2" charset="2"/>
              <a:buChar char="q"/>
            </a:pPr>
            <a:r>
              <a:rPr lang="ru-RU">
                <a:latin typeface="Calibri" pitchFamily="34" charset="0"/>
              </a:rPr>
              <a:t> </a:t>
            </a: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Ось ОХ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4643438"/>
            <a:ext cx="2214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Clr>
                <a:srgbClr val="003399"/>
              </a:buClr>
              <a:buFont typeface="Wingdings" pitchFamily="2" charset="2"/>
              <a:buChar char="q"/>
            </a:pPr>
            <a:r>
              <a:rPr lang="ru-RU">
                <a:latin typeface="Calibri" pitchFamily="34" charset="0"/>
              </a:rPr>
              <a:t> </a:t>
            </a: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Ось О</a:t>
            </a:r>
            <a:r>
              <a:rPr lang="en-US" b="1">
                <a:solidFill>
                  <a:srgbClr val="002060"/>
                </a:solidFill>
                <a:latin typeface="Calibri" pitchFamily="34" charset="0"/>
              </a:rPr>
              <a:t>Y</a:t>
            </a:r>
            <a:endParaRPr lang="ru-RU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0" y="5000625"/>
            <a:ext cx="357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Clr>
                <a:srgbClr val="003399"/>
              </a:buClr>
              <a:buFont typeface="Wingdings" pitchFamily="2" charset="2"/>
              <a:buChar char="q"/>
            </a:pPr>
            <a:r>
              <a:rPr lang="ru-RU">
                <a:latin typeface="Calibri" pitchFamily="34" charset="0"/>
              </a:rPr>
              <a:t> </a:t>
            </a: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Начало координат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5357813"/>
            <a:ext cx="4214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Clr>
                <a:srgbClr val="003399"/>
              </a:buClr>
              <a:buFont typeface="Wingdings" pitchFamily="2" charset="2"/>
              <a:buChar char="q"/>
            </a:pPr>
            <a:r>
              <a:rPr lang="ru-RU">
                <a:latin typeface="Calibri" pitchFamily="34" charset="0"/>
              </a:rPr>
              <a:t> </a:t>
            </a: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(Х, У) – координаты точки</a:t>
            </a:r>
          </a:p>
        </p:txBody>
      </p:sp>
      <p:sp>
        <p:nvSpPr>
          <p:cNvPr id="18590" name="TextBox 13"/>
          <p:cNvSpPr txBox="1">
            <a:spLocks noChangeArrowheads="1"/>
          </p:cNvSpPr>
          <p:nvPr/>
        </p:nvSpPr>
        <p:spPr bwMode="auto">
          <a:xfrm>
            <a:off x="2071688" y="51435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99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8591" name="TextBox 14"/>
          <p:cNvSpPr txBox="1">
            <a:spLocks noChangeArrowheads="1"/>
          </p:cNvSpPr>
          <p:nvPr/>
        </p:nvSpPr>
        <p:spPr bwMode="auto">
          <a:xfrm>
            <a:off x="2828925" y="4273550"/>
            <a:ext cx="714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3399"/>
                </a:solidFill>
                <a:latin typeface="Calibri" pitchFamily="34" charset="0"/>
              </a:rPr>
              <a:t>(X</a:t>
            </a:r>
            <a:r>
              <a:rPr lang="ru-RU" sz="1600" b="1">
                <a:solidFill>
                  <a:srgbClr val="003399"/>
                </a:solidFill>
                <a:latin typeface="Calibri" pitchFamily="34" charset="0"/>
              </a:rPr>
              <a:t>,</a:t>
            </a:r>
            <a:r>
              <a:rPr lang="en-US" sz="1600" b="1">
                <a:solidFill>
                  <a:srgbClr val="003399"/>
                </a:solidFill>
                <a:latin typeface="Calibri" pitchFamily="34" charset="0"/>
              </a:rPr>
              <a:t>Y)</a:t>
            </a:r>
            <a:endParaRPr lang="ru-RU" sz="1600" b="1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8592" name="TextBox 15"/>
          <p:cNvSpPr txBox="1">
            <a:spLocks noChangeArrowheads="1"/>
          </p:cNvSpPr>
          <p:nvPr/>
        </p:nvSpPr>
        <p:spPr bwMode="auto">
          <a:xfrm>
            <a:off x="2000250" y="4110038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Calibri" pitchFamily="34" charset="0"/>
              </a:rPr>
              <a:t>Y</a:t>
            </a:r>
            <a:endParaRPr lang="ru-RU" sz="2400" b="1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8593" name="TextBox 16"/>
          <p:cNvSpPr txBox="1">
            <a:spLocks noChangeArrowheads="1"/>
          </p:cNvSpPr>
          <p:nvPr/>
        </p:nvSpPr>
        <p:spPr bwMode="auto">
          <a:xfrm>
            <a:off x="3214688" y="528637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3399"/>
                </a:solidFill>
                <a:latin typeface="Calibri" pitchFamily="34" charset="0"/>
              </a:rPr>
              <a:t>X</a:t>
            </a:r>
            <a:endParaRPr lang="ru-RU" sz="2400" b="1">
              <a:solidFill>
                <a:srgbClr val="003399"/>
              </a:solidFill>
              <a:latin typeface="Calibri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433638" y="5186363"/>
            <a:ext cx="428625" cy="158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V="1">
            <a:off x="2139950" y="4868863"/>
            <a:ext cx="622300" cy="63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428875" y="4572000"/>
            <a:ext cx="428625" cy="158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2550319" y="4879181"/>
            <a:ext cx="622300" cy="7938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2836863" y="4521200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599" name="TextBox 26"/>
          <p:cNvSpPr txBox="1">
            <a:spLocks noChangeArrowheads="1"/>
          </p:cNvSpPr>
          <p:nvPr/>
        </p:nvSpPr>
        <p:spPr bwMode="auto">
          <a:xfrm>
            <a:off x="2500313" y="5162550"/>
            <a:ext cx="357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3399"/>
                </a:solidFill>
                <a:latin typeface="Calibri" pitchFamily="34" charset="0"/>
              </a:rPr>
              <a:t>1</a:t>
            </a:r>
            <a:endParaRPr lang="ru-RU" sz="1600" b="1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432050" y="4151313"/>
            <a:ext cx="1344613" cy="1036637"/>
          </a:xfrm>
          <a:prstGeom prst="rect">
            <a:avLst/>
          </a:prstGeom>
          <a:solidFill>
            <a:srgbClr val="4F81B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285875" y="4143375"/>
            <a:ext cx="1130300" cy="1063625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285875" y="5183188"/>
            <a:ext cx="1130300" cy="1270000"/>
          </a:xfrm>
          <a:prstGeom prst="rect">
            <a:avLst/>
          </a:prstGeom>
          <a:solidFill>
            <a:schemeClr val="accent5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425700" y="5180013"/>
            <a:ext cx="1354138" cy="1279525"/>
          </a:xfrm>
          <a:prstGeom prst="rect">
            <a:avLst/>
          </a:prstGeom>
          <a:solidFill>
            <a:srgbClr val="009999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643188" y="4500563"/>
            <a:ext cx="1143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четверть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85875" y="4500563"/>
            <a:ext cx="1143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I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четверть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14438" y="5572125"/>
            <a:ext cx="12144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II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четверть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43188" y="5572125"/>
            <a:ext cx="12144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IV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четверть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5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8590" grpId="0"/>
      <p:bldP spid="18590" grpId="1"/>
      <p:bldP spid="18591" grpId="0"/>
      <p:bldP spid="18592" grpId="0"/>
      <p:bldP spid="18593" grpId="0"/>
      <p:bldP spid="18" grpId="0" animBg="1"/>
      <p:bldP spid="18599" grpId="0"/>
      <p:bldP spid="28" grpId="0" animBg="1"/>
      <p:bldP spid="29" grpId="0" animBg="1"/>
      <p:bldP spid="30" grpId="0" animBg="1"/>
      <p:bldP spid="33" grpId="0" animBg="1"/>
      <p:bldP spid="34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704850"/>
            <a:ext cx="742791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ПРИМЕНЕНИЕ МЕТОДА КООРДИНАТ</a:t>
            </a:r>
            <a:endParaRPr lang="ru-RU" dirty="0"/>
          </a:p>
        </p:txBody>
      </p:sp>
      <p:pic>
        <p:nvPicPr>
          <p:cNvPr id="5" name="Picture 14" descr="http://mapiki.ru/emaps/MODMA/maps/9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50" y="1928813"/>
            <a:ext cx="4843463" cy="4616450"/>
          </a:xfrm>
          <a:ln>
            <a:solidFill>
              <a:schemeClr val="accent1"/>
            </a:solidFill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704850"/>
            <a:ext cx="742791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ПРИМЕНЕНИЕ МЕТОДА КООРДИНАТ</a:t>
            </a:r>
            <a:endParaRPr lang="ru-RU" dirty="0"/>
          </a:p>
        </p:txBody>
      </p:sp>
      <p:pic>
        <p:nvPicPr>
          <p:cNvPr id="6" name="Picture 10" descr="Кинотеатр «Космос», Рыбинск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75" y="2071688"/>
            <a:ext cx="6340475" cy="4357687"/>
          </a:xfrm>
          <a:ln>
            <a:solidFill>
              <a:schemeClr val="accent1"/>
            </a:solidFill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258888" y="704850"/>
            <a:ext cx="4249737" cy="2652713"/>
          </a:xfrm>
        </p:spPr>
        <p:txBody>
          <a:bodyPr/>
          <a:lstStyle/>
          <a:p>
            <a:r>
              <a:rPr lang="ru-RU" smtClean="0"/>
              <a:t>ПРИМЕНЕНИЕ МЕТОДА КООРДИНАТ</a:t>
            </a:r>
          </a:p>
        </p:txBody>
      </p:sp>
      <p:pic>
        <p:nvPicPr>
          <p:cNvPr id="5" name="Picture 12" descr="Лучшие места в самолете Боинг 737-300 Трансаэро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227763" y="188913"/>
            <a:ext cx="1512887" cy="64690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116013" y="704850"/>
            <a:ext cx="7570787" cy="1143000"/>
          </a:xfrm>
        </p:spPr>
        <p:txBody>
          <a:bodyPr/>
          <a:lstStyle/>
          <a:p>
            <a:r>
              <a:rPr lang="ru-RU" smtClean="0"/>
              <a:t>СИНКВЕЙН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042988" y="1935163"/>
            <a:ext cx="7643812" cy="4389437"/>
          </a:xfrm>
        </p:spPr>
        <p:txBody>
          <a:bodyPr/>
          <a:lstStyle/>
          <a:p>
            <a:r>
              <a:rPr lang="ru-RU" smtClean="0"/>
              <a:t>первая строчка – тема </a:t>
            </a:r>
            <a:r>
              <a:rPr lang="ru-RU" b="1" smtClean="0"/>
              <a:t>одним</a:t>
            </a:r>
            <a:r>
              <a:rPr lang="ru-RU" smtClean="0"/>
              <a:t> словом (существительным)</a:t>
            </a:r>
          </a:p>
          <a:p>
            <a:r>
              <a:rPr lang="ru-RU" smtClean="0"/>
              <a:t>вторая – описание темы в </a:t>
            </a:r>
            <a:r>
              <a:rPr lang="ru-RU" b="1" smtClean="0"/>
              <a:t>двух</a:t>
            </a:r>
            <a:r>
              <a:rPr lang="ru-RU" smtClean="0"/>
              <a:t> словах (прилагательными)</a:t>
            </a:r>
          </a:p>
          <a:p>
            <a:r>
              <a:rPr lang="ru-RU" smtClean="0"/>
              <a:t>третья- действие в </a:t>
            </a:r>
            <a:r>
              <a:rPr lang="ru-RU" b="1" smtClean="0"/>
              <a:t>трех</a:t>
            </a:r>
            <a:r>
              <a:rPr lang="ru-RU" smtClean="0"/>
              <a:t> словах</a:t>
            </a:r>
          </a:p>
          <a:p>
            <a:r>
              <a:rPr lang="ru-RU" smtClean="0"/>
              <a:t>четвертая – фраза по теме из </a:t>
            </a:r>
            <a:r>
              <a:rPr lang="ru-RU" b="1" smtClean="0"/>
              <a:t>четырех</a:t>
            </a:r>
            <a:r>
              <a:rPr lang="ru-RU" smtClean="0"/>
              <a:t> слов</a:t>
            </a:r>
          </a:p>
          <a:p>
            <a:r>
              <a:rPr lang="ru-RU" smtClean="0"/>
              <a:t>пятая – синоним из </a:t>
            </a:r>
            <a:r>
              <a:rPr lang="ru-RU" b="1" smtClean="0"/>
              <a:t>одного</a:t>
            </a:r>
            <a:r>
              <a:rPr lang="ru-RU" smtClean="0"/>
              <a:t> слова, который повторяет </a:t>
            </a:r>
            <a:r>
              <a:rPr lang="ru-RU" b="1" smtClean="0"/>
              <a:t>суть</a:t>
            </a:r>
            <a:r>
              <a:rPr lang="ru-RU" smtClean="0"/>
              <a:t> темы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1403350" y="704850"/>
            <a:ext cx="728345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65B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БЛАГОДАРЮ ЗА УРОК!</a:t>
            </a:r>
          </a:p>
        </p:txBody>
      </p:sp>
      <p:sp>
        <p:nvSpPr>
          <p:cNvPr id="6" name="Содержимое 2" hidden="1"/>
          <p:cNvSpPr txBox="1">
            <a:spLocks/>
          </p:cNvSpPr>
          <p:nvPr/>
        </p:nvSpPr>
        <p:spPr bwMode="auto">
          <a:xfrm>
            <a:off x="609600" y="1428750"/>
            <a:ext cx="8229600" cy="484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Какие сведения вы храните в своей записной книжке? Как можно назвать записную книжку с точки зрения хранения информации?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Перечислите достоинства и недостатки хранения информации в оперативной и долговременной памяти.</a:t>
            </a:r>
          </a:p>
        </p:txBody>
      </p:sp>
      <p:sp>
        <p:nvSpPr>
          <p:cNvPr id="8" name="Содержимое 2" hidden="1"/>
          <p:cNvSpPr txBox="1">
            <a:spLocks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Объясните своими словами, что такое носитель информации. </a:t>
            </a:r>
            <a:b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Какие носители информации вам известны?</a:t>
            </a:r>
            <a:b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Каким носителем информации вы пользуетесь чаще всего?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" name="Picture 4" descr="D:\Личные_документы\Елена\Школа_информатика\Школа_3\уроки\кодир_декодирование\кодир_декодир\31226[1]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32113" y="2428875"/>
            <a:ext cx="34258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D:\Личные_документы\Елена\Школа_информатика\Школа_3\уроки\кодир_декодирование\кодир_декодир\main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2444750"/>
            <a:ext cx="2627313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2">
  <a:themeElements>
    <a:clrScheme name="Custom 116">
      <a:dk1>
        <a:srgbClr val="FFFFFF"/>
      </a:dk1>
      <a:lt1>
        <a:srgbClr val="FFFFFF"/>
      </a:lt1>
      <a:dk2>
        <a:srgbClr val="FFFFFF"/>
      </a:dk2>
      <a:lt2>
        <a:srgbClr val="0039DA"/>
      </a:lt2>
      <a:accent1>
        <a:srgbClr val="0043FC"/>
      </a:accent1>
      <a:accent2>
        <a:srgbClr val="05ACF7"/>
      </a:accent2>
      <a:accent3>
        <a:srgbClr val="FFFFFF"/>
      </a:accent3>
      <a:accent4>
        <a:srgbClr val="BBC9D7"/>
      </a:accent4>
      <a:accent5>
        <a:srgbClr val="BBC9D7"/>
      </a:accent5>
      <a:accent6>
        <a:srgbClr val="57C8FB"/>
      </a:accent6>
      <a:hlink>
        <a:srgbClr val="57C8FB"/>
      </a:hlink>
      <a:folHlink>
        <a:srgbClr val="FFFFFF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B92B2B"/>
        </a:lt2>
        <a:accent1>
          <a:srgbClr val="0095B7"/>
        </a:accent1>
        <a:accent2>
          <a:srgbClr val="FAAC8F"/>
        </a:accent2>
        <a:accent3>
          <a:srgbClr val="FFFFFF"/>
        </a:accent3>
        <a:accent4>
          <a:srgbClr val="404040"/>
        </a:accent4>
        <a:accent5>
          <a:srgbClr val="AAC8D8"/>
        </a:accent5>
        <a:accent6>
          <a:srgbClr val="E39B81"/>
        </a:accent6>
        <a:hlink>
          <a:srgbClr val="2D328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5">
        <a:dk1>
          <a:srgbClr val="4D4D4D"/>
        </a:dk1>
        <a:lt1>
          <a:srgbClr val="FFFFFF"/>
        </a:lt1>
        <a:dk2>
          <a:srgbClr val="4D4D4D"/>
        </a:dk2>
        <a:lt2>
          <a:srgbClr val="F6DF52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6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7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5D5537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534C31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8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7F7863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726C59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9">
        <a:dk1>
          <a:srgbClr val="4D4D4D"/>
        </a:dk1>
        <a:lt1>
          <a:srgbClr val="FFFFFF"/>
        </a:lt1>
        <a:dk2>
          <a:srgbClr val="4D4D4D"/>
        </a:dk2>
        <a:lt2>
          <a:srgbClr val="17593B"/>
        </a:lt2>
        <a:accent1>
          <a:srgbClr val="2167BF"/>
        </a:accent1>
        <a:accent2>
          <a:srgbClr val="7F7863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726C59"/>
        </a:accent6>
        <a:hlink>
          <a:srgbClr val="4588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0">
        <a:dk1>
          <a:srgbClr val="4D4D4D"/>
        </a:dk1>
        <a:lt1>
          <a:srgbClr val="FFFFFF"/>
        </a:lt1>
        <a:dk2>
          <a:srgbClr val="4D4D4D"/>
        </a:dk2>
        <a:lt2>
          <a:srgbClr val="869BCC"/>
        </a:lt2>
        <a:accent1>
          <a:srgbClr val="00A2D9"/>
        </a:accent1>
        <a:accent2>
          <a:srgbClr val="B486B0"/>
        </a:accent2>
        <a:accent3>
          <a:srgbClr val="FFFFFF"/>
        </a:accent3>
        <a:accent4>
          <a:srgbClr val="404040"/>
        </a:accent4>
        <a:accent5>
          <a:srgbClr val="AACEE9"/>
        </a:accent5>
        <a:accent6>
          <a:srgbClr val="A3799F"/>
        </a:accent6>
        <a:hlink>
          <a:srgbClr val="3D5EA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1">
        <a:dk1>
          <a:srgbClr val="4D4D4D"/>
        </a:dk1>
        <a:lt1>
          <a:srgbClr val="FFFFFF"/>
        </a:lt1>
        <a:dk2>
          <a:srgbClr val="4D4D4D"/>
        </a:dk2>
        <a:lt2>
          <a:srgbClr val="2C86AA"/>
        </a:lt2>
        <a:accent1>
          <a:srgbClr val="4B782A"/>
        </a:accent1>
        <a:accent2>
          <a:srgbClr val="38AFD0"/>
        </a:accent2>
        <a:accent3>
          <a:srgbClr val="FFFFFF"/>
        </a:accent3>
        <a:accent4>
          <a:srgbClr val="404040"/>
        </a:accent4>
        <a:accent5>
          <a:srgbClr val="B1BEAC"/>
        </a:accent5>
        <a:accent6>
          <a:srgbClr val="329EBC"/>
        </a:accent6>
        <a:hlink>
          <a:srgbClr val="9DBC2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2">
        <a:dk1>
          <a:srgbClr val="4D4D4D"/>
        </a:dk1>
        <a:lt1>
          <a:srgbClr val="FFFFFF"/>
        </a:lt1>
        <a:dk2>
          <a:srgbClr val="4D4D4D"/>
        </a:dk2>
        <a:lt2>
          <a:srgbClr val="2A5CA3"/>
        </a:lt2>
        <a:accent1>
          <a:srgbClr val="45B0E1"/>
        </a:accent1>
        <a:accent2>
          <a:srgbClr val="2277C8"/>
        </a:accent2>
        <a:accent3>
          <a:srgbClr val="FFFFFF"/>
        </a:accent3>
        <a:accent4>
          <a:srgbClr val="404040"/>
        </a:accent4>
        <a:accent5>
          <a:srgbClr val="B0D4EE"/>
        </a:accent5>
        <a:accent6>
          <a:srgbClr val="1E6BB5"/>
        </a:accent6>
        <a:hlink>
          <a:srgbClr val="6BC5E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3">
        <a:dk1>
          <a:srgbClr val="4D4D4D"/>
        </a:dk1>
        <a:lt1>
          <a:srgbClr val="FFFFFF"/>
        </a:lt1>
        <a:dk2>
          <a:srgbClr val="4D4D4D"/>
        </a:dk2>
        <a:lt2>
          <a:srgbClr val="234C89"/>
        </a:lt2>
        <a:accent1>
          <a:srgbClr val="33C3E5"/>
        </a:accent1>
        <a:accent2>
          <a:srgbClr val="2277C8"/>
        </a:accent2>
        <a:accent3>
          <a:srgbClr val="FFFFFF"/>
        </a:accent3>
        <a:accent4>
          <a:srgbClr val="404040"/>
        </a:accent4>
        <a:accent5>
          <a:srgbClr val="ADDEF0"/>
        </a:accent5>
        <a:accent6>
          <a:srgbClr val="1E6BB5"/>
        </a:accent6>
        <a:hlink>
          <a:srgbClr val="2BA6D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4">
        <a:dk1>
          <a:srgbClr val="4D4D4D"/>
        </a:dk1>
        <a:lt1>
          <a:srgbClr val="FFFFFF"/>
        </a:lt1>
        <a:dk2>
          <a:srgbClr val="4D4D4D"/>
        </a:dk2>
        <a:lt2>
          <a:srgbClr val="31211B"/>
        </a:lt2>
        <a:accent1>
          <a:srgbClr val="9D8C83"/>
        </a:accent1>
        <a:accent2>
          <a:srgbClr val="7E6152"/>
        </a:accent2>
        <a:accent3>
          <a:srgbClr val="FFFFFF"/>
        </a:accent3>
        <a:accent4>
          <a:srgbClr val="404040"/>
        </a:accent4>
        <a:accent5>
          <a:srgbClr val="CCC5C1"/>
        </a:accent5>
        <a:accent6>
          <a:srgbClr val="725749"/>
        </a:accent6>
        <a:hlink>
          <a:srgbClr val="544A3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5">
        <a:dk1>
          <a:srgbClr val="4D4D4D"/>
        </a:dk1>
        <a:lt1>
          <a:srgbClr val="FFFFFF"/>
        </a:lt1>
        <a:dk2>
          <a:srgbClr val="4D4D4D"/>
        </a:dk2>
        <a:lt2>
          <a:srgbClr val="3F1531"/>
        </a:lt2>
        <a:accent1>
          <a:srgbClr val="800428"/>
        </a:accent1>
        <a:accent2>
          <a:srgbClr val="BF4F73"/>
        </a:accent2>
        <a:accent3>
          <a:srgbClr val="FFFFFF"/>
        </a:accent3>
        <a:accent4>
          <a:srgbClr val="404040"/>
        </a:accent4>
        <a:accent5>
          <a:srgbClr val="C0AAAC"/>
        </a:accent5>
        <a:accent6>
          <a:srgbClr val="AD4768"/>
        </a:accent6>
        <a:hlink>
          <a:srgbClr val="122F4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6">
        <a:dk1>
          <a:srgbClr val="4D4D4D"/>
        </a:dk1>
        <a:lt1>
          <a:srgbClr val="FFFFFF"/>
        </a:lt1>
        <a:dk2>
          <a:srgbClr val="4D4D4D"/>
        </a:dk2>
        <a:lt2>
          <a:srgbClr val="1C2CDB"/>
        </a:lt2>
        <a:accent1>
          <a:srgbClr val="7B34D8"/>
        </a:accent1>
        <a:accent2>
          <a:srgbClr val="EC2143"/>
        </a:accent2>
        <a:accent3>
          <a:srgbClr val="FFFFFF"/>
        </a:accent3>
        <a:accent4>
          <a:srgbClr val="404040"/>
        </a:accent4>
        <a:accent5>
          <a:srgbClr val="BFAEE9"/>
        </a:accent5>
        <a:accent6>
          <a:srgbClr val="D61D3C"/>
        </a:accent6>
        <a:hlink>
          <a:srgbClr val="FF370E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175</Words>
  <Application>Microsoft Office PowerPoint</Application>
  <PresentationFormat>Экран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Microsoft Sans Serif</vt:lpstr>
      <vt:lpstr>Calibri</vt:lpstr>
      <vt:lpstr>Constantia</vt:lpstr>
      <vt:lpstr>Wingdings 2</vt:lpstr>
      <vt:lpstr>Wingdings</vt:lpstr>
      <vt:lpstr>Georgia</vt:lpstr>
      <vt:lpstr>Тема2</vt:lpstr>
      <vt:lpstr>МЕТОД КООРДИНАТ </vt:lpstr>
      <vt:lpstr>КЛАСТЕР</vt:lpstr>
      <vt:lpstr>Метод координат</vt:lpstr>
      <vt:lpstr>ПРИМЕНЕНИЕ МЕТОДА КООРДИНАТ</vt:lpstr>
      <vt:lpstr>ПРИМЕНЕНИЕ МЕТОДА КООРДИНАТ</vt:lpstr>
      <vt:lpstr>ПРИМЕНЕНИЕ МЕТОДА КООРДИНАТ</vt:lpstr>
      <vt:lpstr>СИНКВЕЙН</vt:lpstr>
      <vt:lpstr>БЛАГОДАРЮ ЗА УРОК!</vt:lpstr>
    </vt:vector>
  </TitlesOfParts>
  <Company>ФИРО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Босова Людмила Леонидовна</dc:creator>
  <cp:lastModifiedBy>sokol</cp:lastModifiedBy>
  <cp:revision>16</cp:revision>
  <dcterms:created xsi:type="dcterms:W3CDTF">2011-09-19T18:11:49Z</dcterms:created>
  <dcterms:modified xsi:type="dcterms:W3CDTF">2020-01-16T04:53:30Z</dcterms:modified>
</cp:coreProperties>
</file>