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1" r:id="rId5"/>
    <p:sldId id="259" r:id="rId6"/>
    <p:sldId id="271" r:id="rId7"/>
    <p:sldId id="260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2" r:id="rId17"/>
    <p:sldId id="273" r:id="rId18"/>
    <p:sldId id="275" r:id="rId19"/>
    <p:sldId id="276" r:id="rId20"/>
    <p:sldId id="26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EC93-3C33-411E-8CB0-88837E65986C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6ED-0CC8-4A1D-8A5B-F6D8B68FA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869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EC93-3C33-411E-8CB0-88837E65986C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6ED-0CC8-4A1D-8A5B-F6D8B68FA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240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EC93-3C33-411E-8CB0-88837E65986C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6ED-0CC8-4A1D-8A5B-F6D8B68FA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25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EC93-3C33-411E-8CB0-88837E65986C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6ED-0CC8-4A1D-8A5B-F6D8B68FA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90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EC93-3C33-411E-8CB0-88837E65986C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6ED-0CC8-4A1D-8A5B-F6D8B68FA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21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EC93-3C33-411E-8CB0-88837E65986C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6ED-0CC8-4A1D-8A5B-F6D8B68FA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641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EC93-3C33-411E-8CB0-88837E65986C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6ED-0CC8-4A1D-8A5B-F6D8B68FA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348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EC93-3C33-411E-8CB0-88837E65986C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6ED-0CC8-4A1D-8A5B-F6D8B68FA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132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EC93-3C33-411E-8CB0-88837E65986C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6ED-0CC8-4A1D-8A5B-F6D8B68FA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222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EC93-3C33-411E-8CB0-88837E65986C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6ED-0CC8-4A1D-8A5B-F6D8B68FA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327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EC93-3C33-411E-8CB0-88837E65986C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6ED-0CC8-4A1D-8A5B-F6D8B68FA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728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4EC93-3C33-411E-8CB0-88837E65986C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A6ED-0CC8-4A1D-8A5B-F6D8B68FA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781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ata3.proshkolu.ru/content/media/pic/std/3000000/2056000/2055641-3d1d48c43c646c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4843" y="818866"/>
            <a:ext cx="101948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</a:t>
            </a:r>
            <a:r>
              <a:rPr lang="ru-RU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цатое д</a:t>
            </a:r>
            <a:r>
              <a:rPr lang="ru-RU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бря.</a:t>
            </a:r>
          </a:p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</a:t>
            </a:r>
            <a:r>
              <a:rPr lang="ru-RU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 р</a:t>
            </a:r>
            <a:r>
              <a:rPr lang="ru-RU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бота.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04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" y="0"/>
            <a:ext cx="12167617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4411" y="1046965"/>
            <a:ext cx="11423176" cy="3575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днем (2 </a:t>
            </a:r>
            <a:r>
              <a:rPr lang="ru-RU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и ночью (3 </a:t>
            </a:r>
            <a:r>
              <a:rPr lang="ru-RU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кот (2 </a:t>
            </a:r>
            <a:r>
              <a:rPr lang="ru-RU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ученый все ходит по цепи (3 </a:t>
            </a:r>
            <a:r>
              <a:rPr lang="ru-RU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кругом.</a:t>
            </a:r>
            <a:endParaRPr lang="ru-RU" sz="4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4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сосне (1 </a:t>
            </a:r>
            <a:r>
              <a:rPr lang="ru-RU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веселый дятел (2 </a:t>
            </a:r>
            <a:r>
              <a:rPr lang="ru-RU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белке (1 </a:t>
            </a:r>
            <a:r>
              <a:rPr lang="ru-RU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домик (2 </a:t>
            </a:r>
            <a:r>
              <a:rPr lang="ru-RU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конопатил.</a:t>
            </a:r>
            <a:endParaRPr lang="ru-RU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4902" y="215968"/>
            <a:ext cx="8011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81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" y="0"/>
            <a:ext cx="12167617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10185" y="923148"/>
            <a:ext cx="78338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 себя!</a:t>
            </a:r>
          </a:p>
          <a:p>
            <a:pPr algn="just"/>
            <a:r>
              <a:rPr lang="ru-RU" sz="3600" dirty="0">
                <a:solidFill>
                  <a:prstClr val="black"/>
                </a:solidFill>
              </a:rPr>
              <a:t>                   </a:t>
            </a:r>
          </a:p>
          <a:p>
            <a:pPr algn="just"/>
            <a:r>
              <a:rPr lang="ru-RU" sz="3600" dirty="0">
                <a:solidFill>
                  <a:prstClr val="black"/>
                </a:solidFill>
              </a:rPr>
              <a:t>                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ошибок</a:t>
            </a:r>
          </a:p>
          <a:p>
            <a:pPr algn="just"/>
            <a:endParaRPr lang="ru-RU" sz="3600" dirty="0">
              <a:solidFill>
                <a:prstClr val="black"/>
              </a:solidFill>
            </a:endParaRPr>
          </a:p>
          <a:p>
            <a:pPr algn="just"/>
            <a:r>
              <a:rPr lang="ru-RU" sz="3600" dirty="0">
                <a:solidFill>
                  <a:prstClr val="black"/>
                </a:solidFill>
              </a:rPr>
              <a:t>               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допустил 1- 3 ошибки</a:t>
            </a:r>
          </a:p>
          <a:p>
            <a:pPr algn="just"/>
            <a:endParaRPr lang="ru-RU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допустил 4 и больше ошибок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428" y="2177076"/>
            <a:ext cx="384081" cy="3475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4599" y="3208115"/>
            <a:ext cx="109738" cy="2987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4751" y="3394423"/>
            <a:ext cx="469433" cy="1158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2076" y="4591829"/>
            <a:ext cx="46943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14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" y="0"/>
            <a:ext cx="12167617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1978495"/>
              </p:ext>
            </p:extLst>
          </p:nvPr>
        </p:nvGraphicFramePr>
        <p:xfrm>
          <a:off x="559559" y="457532"/>
          <a:ext cx="10263114" cy="5039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1038"/>
                <a:gridCol w="3421038"/>
                <a:gridCol w="3421038"/>
              </a:tblGrid>
              <a:tr h="1259922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6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sz="6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6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6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sz="6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6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6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sz="6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6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59922">
                <a:tc gridSpan="3"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начальная форма</a:t>
                      </a:r>
                      <a:endParaRPr lang="ru-RU" sz="5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6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6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59922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lang="ru-RU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</a:t>
                      </a:r>
                      <a:r>
                        <a:rPr lang="ru-RU" sz="4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ж.р</a:t>
                      </a:r>
                      <a:r>
                        <a:rPr lang="ru-RU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lang="ru-RU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</a:t>
                      </a:r>
                      <a:r>
                        <a:rPr lang="ru-RU" sz="4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ср.р</a:t>
                      </a:r>
                      <a:r>
                        <a:rPr lang="ru-RU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ж.р</a:t>
                      </a:r>
                      <a:r>
                        <a:rPr lang="ru-RU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59922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-а, -я</a:t>
                      </a:r>
                      <a:endParaRPr lang="ru-RU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-о, -е</a:t>
                      </a:r>
                      <a:endParaRPr lang="ru-RU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394579" y="4520820"/>
            <a:ext cx="736979" cy="4094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1860" y="4524231"/>
            <a:ext cx="749873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487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555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" y="0"/>
            <a:ext cx="12167617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3928383"/>
              </p:ext>
            </p:extLst>
          </p:nvPr>
        </p:nvGraphicFramePr>
        <p:xfrm>
          <a:off x="790053" y="661410"/>
          <a:ext cx="3044968" cy="451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4968"/>
              </a:tblGrid>
              <a:tr h="940595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6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sz="6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6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556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бричка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556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вдова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556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воевода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556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гридница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556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гроза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430367"/>
              </p:ext>
            </p:extLst>
          </p:nvPr>
        </p:nvGraphicFramePr>
        <p:xfrm>
          <a:off x="4053385" y="661410"/>
          <a:ext cx="3179928" cy="451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99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6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sz="6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6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арестант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алгоритм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бекас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валежник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гвардеец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3595933"/>
              </p:ext>
            </p:extLst>
          </p:nvPr>
        </p:nvGraphicFramePr>
        <p:xfrm>
          <a:off x="7356142" y="661410"/>
          <a:ext cx="3057100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7100"/>
              </a:tblGrid>
              <a:tr h="1004925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6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sz="6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6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040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вуаль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416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" y="0"/>
            <a:ext cx="12167617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10185" y="923148"/>
            <a:ext cx="78338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 себя!</a:t>
            </a:r>
          </a:p>
          <a:p>
            <a:pPr algn="just"/>
            <a:r>
              <a:rPr lang="ru-RU" sz="3600" dirty="0">
                <a:solidFill>
                  <a:prstClr val="black"/>
                </a:solidFill>
              </a:rPr>
              <a:t>                   </a:t>
            </a:r>
          </a:p>
          <a:p>
            <a:pPr algn="just"/>
            <a:r>
              <a:rPr lang="ru-RU" sz="3600" dirty="0">
                <a:solidFill>
                  <a:prstClr val="black"/>
                </a:solidFill>
              </a:rPr>
              <a:t>                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ошибок</a:t>
            </a:r>
          </a:p>
          <a:p>
            <a:pPr algn="just"/>
            <a:endParaRPr lang="ru-RU" sz="3600" dirty="0">
              <a:solidFill>
                <a:prstClr val="black"/>
              </a:solidFill>
            </a:endParaRPr>
          </a:p>
          <a:p>
            <a:pPr algn="just"/>
            <a:r>
              <a:rPr lang="ru-RU" sz="3600" dirty="0">
                <a:solidFill>
                  <a:prstClr val="black"/>
                </a:solidFill>
              </a:rPr>
              <a:t>               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допустил 1- 3 ошибки</a:t>
            </a:r>
          </a:p>
          <a:p>
            <a:pPr algn="just"/>
            <a:endParaRPr lang="ru-RU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допустил 4 и больше ошибок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428" y="2177076"/>
            <a:ext cx="384081" cy="3475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4599" y="3208115"/>
            <a:ext cx="109738" cy="2987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4751" y="3394423"/>
            <a:ext cx="469433" cy="1158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2076" y="4591829"/>
            <a:ext cx="46943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6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" y="0"/>
            <a:ext cx="12167617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09433" y="405218"/>
            <a:ext cx="11013744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Прочитайте, проанализируйте данные слова и </a:t>
            </a: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найдите </a:t>
            </a: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ошибки в определении склонения, </a:t>
            </a: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исправьте </a:t>
            </a: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их.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Папа (1 </a:t>
            </a:r>
            <a:r>
              <a:rPr lang="ru-RU" sz="40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от отца (1 </a:t>
            </a:r>
            <a:r>
              <a:rPr lang="ru-RU" sz="40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дочь (3 </a:t>
            </a:r>
            <a:r>
              <a:rPr lang="ru-RU" sz="40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в тетради (1 </a:t>
            </a:r>
            <a:r>
              <a:rPr lang="ru-RU" sz="40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тетрадка (1скл.), без альбома (3 </a:t>
            </a:r>
            <a:r>
              <a:rPr lang="ru-RU" sz="40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от храбрости (2 </a:t>
            </a:r>
            <a:r>
              <a:rPr lang="ru-RU" sz="40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храбрец (1 </a:t>
            </a:r>
            <a:r>
              <a:rPr lang="ru-RU" sz="40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отвага (2 </a:t>
            </a:r>
            <a:r>
              <a:rPr lang="ru-RU" sz="40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без снега (1 </a:t>
            </a:r>
            <a:r>
              <a:rPr lang="ru-RU" sz="40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ночи (3 </a:t>
            </a:r>
            <a:r>
              <a:rPr lang="ru-RU" sz="40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одежда (3 </a:t>
            </a:r>
            <a:r>
              <a:rPr lang="ru-RU" sz="40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к Саше (2 </a:t>
            </a:r>
            <a:r>
              <a:rPr lang="ru-RU" sz="40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трава (1 </a:t>
            </a:r>
            <a:r>
              <a:rPr lang="ru-RU" sz="40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машинисты (1 </a:t>
            </a:r>
            <a:r>
              <a:rPr lang="ru-RU" sz="40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машина (1 </a:t>
            </a:r>
            <a:r>
              <a:rPr lang="ru-RU" sz="40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деревня (3 </a:t>
            </a:r>
            <a:r>
              <a:rPr lang="ru-RU" sz="40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0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333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" y="0"/>
            <a:ext cx="12167617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6172" y="268134"/>
            <a:ext cx="11559654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15000"/>
              </a:lnSpc>
            </a:pP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Папа 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 </a:t>
            </a:r>
            <a:r>
              <a:rPr lang="ru-RU" sz="44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от отца 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4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дочь (3 </a:t>
            </a:r>
            <a:r>
              <a:rPr lang="ru-RU" sz="44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в тетради 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тетрадка (1скл.), без альбома 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от храбрости 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храбрец 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 </a:t>
            </a:r>
            <a:r>
              <a:rPr lang="ru-RU" sz="44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отвага 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без снега 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ночи (3 </a:t>
            </a:r>
            <a:r>
              <a:rPr lang="ru-RU" sz="44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одежда 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к Саше 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трава (1 </a:t>
            </a:r>
            <a:r>
              <a:rPr lang="ru-RU" sz="44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</a:t>
            </a:r>
            <a:r>
              <a:rPr lang="ru-RU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машинисты 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машина (1 </a:t>
            </a:r>
            <a:r>
              <a:rPr lang="ru-RU" sz="4400" b="1" i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деревня 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400" b="1" i="1" dirty="0" smtClean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400" b="1" i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4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8477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" y="0"/>
            <a:ext cx="12167617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09433" y="923148"/>
            <a:ext cx="1132764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 себя!</a:t>
            </a:r>
          </a:p>
          <a:p>
            <a:pPr algn="just"/>
            <a:r>
              <a:rPr lang="ru-RU" sz="3600" dirty="0">
                <a:solidFill>
                  <a:prstClr val="black"/>
                </a:solidFill>
              </a:rPr>
              <a:t>                   </a:t>
            </a:r>
          </a:p>
          <a:p>
            <a:pPr algn="just"/>
            <a:r>
              <a:rPr lang="ru-RU" sz="3600" dirty="0">
                <a:solidFill>
                  <a:prstClr val="black"/>
                </a:solidFill>
              </a:rPr>
              <a:t>                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нашёл все ошибки и исправил их правильно</a:t>
            </a:r>
            <a:endParaRPr lang="ru-RU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>
              <a:solidFill>
                <a:prstClr val="black"/>
              </a:solidFill>
            </a:endParaRPr>
          </a:p>
          <a:p>
            <a:pPr algn="just"/>
            <a:r>
              <a:rPr lang="ru-RU" sz="3600" dirty="0">
                <a:solidFill>
                  <a:prstClr val="black"/>
                </a:solidFill>
              </a:rPr>
              <a:t>               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нашёл все ошибки, но при исправлении </a:t>
            </a:r>
          </a:p>
          <a:p>
            <a:pPr algn="just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допустил ошибки</a:t>
            </a:r>
            <a:endParaRPr lang="ru-RU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ru-RU" sz="3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не все ошибки нашёл и при исправлении </a:t>
            </a:r>
          </a:p>
          <a:p>
            <a:pPr algn="just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допустил ошибки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198" y="2218019"/>
            <a:ext cx="384081" cy="3475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7369" y="3279635"/>
            <a:ext cx="109738" cy="2987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7520" y="3477161"/>
            <a:ext cx="469433" cy="1158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4222" y="5119534"/>
            <a:ext cx="46943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359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4659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7" y="0"/>
            <a:ext cx="1217036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15152" y="1029691"/>
            <a:ext cx="765639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Быстрый диктант</a:t>
            </a:r>
          </a:p>
        </p:txBody>
      </p:sp>
    </p:spTree>
    <p:extLst>
      <p:ext uri="{BB962C8B-B14F-4D97-AF65-F5344CB8AC3E}">
        <p14:creationId xmlns:p14="http://schemas.microsoft.com/office/powerpoint/2010/main" xmlns="" val="21462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" y="0"/>
            <a:ext cx="1216761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69743" y="1050878"/>
            <a:ext cx="81067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2520" y="1874520"/>
            <a:ext cx="90373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с.148, у.170, 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дополнительно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48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составить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рассказ "Что мы знаем о склонении имён существительных"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24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036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2262" y="518616"/>
            <a:ext cx="10072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Быстрый диктант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3719" y="2145228"/>
            <a:ext cx="1112292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400"/>
              </a:spcBef>
              <a:spcAft>
                <a:spcPts val="0"/>
              </a:spcAft>
            </a:pPr>
            <a:r>
              <a:rPr lang="ru-RU" sz="5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1, 2, 2, 1, 2, 3, 2, 3, 2, 1, 3, 3, 1, 3, 1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3719" y="3357055"/>
            <a:ext cx="1074078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 себя!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           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ошибок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допустил 1- 3 ошибки</a:t>
            </a: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допустил 4 и больше ошибок</a:t>
            </a:r>
          </a:p>
          <a:p>
            <a:pPr algn="just"/>
            <a:endParaRPr lang="ru-RU" dirty="0"/>
          </a:p>
        </p:txBody>
      </p:sp>
      <p:sp>
        <p:nvSpPr>
          <p:cNvPr id="8" name="Плюс 7"/>
          <p:cNvSpPr/>
          <p:nvPr/>
        </p:nvSpPr>
        <p:spPr>
          <a:xfrm>
            <a:off x="914399" y="4314855"/>
            <a:ext cx="491320" cy="44531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852984" y="5011068"/>
            <a:ext cx="614149" cy="42308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1098643" y="4500972"/>
            <a:ext cx="122832" cy="118407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852984" y="5685043"/>
            <a:ext cx="614149" cy="38821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061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8245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" y="0"/>
            <a:ext cx="12167617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4271199"/>
              </p:ext>
            </p:extLst>
          </p:nvPr>
        </p:nvGraphicFramePr>
        <p:xfrm>
          <a:off x="559559" y="457532"/>
          <a:ext cx="10263114" cy="3779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1038"/>
                <a:gridCol w="3421038"/>
                <a:gridCol w="3421038"/>
              </a:tblGrid>
              <a:tr h="1259922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6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sz="6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6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6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sz="6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6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6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sz="6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6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59922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lang="ru-RU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</a:t>
                      </a:r>
                      <a:r>
                        <a:rPr lang="ru-RU" sz="4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ж.р</a:t>
                      </a:r>
                      <a:r>
                        <a:rPr lang="ru-RU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lang="ru-RU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</a:t>
                      </a:r>
                      <a:r>
                        <a:rPr lang="ru-RU" sz="4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ср.р</a:t>
                      </a:r>
                      <a:r>
                        <a:rPr lang="ru-RU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ж.р</a:t>
                      </a:r>
                      <a:r>
                        <a:rPr lang="ru-RU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59922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-а, -я</a:t>
                      </a:r>
                      <a:endParaRPr lang="ru-RU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-о, -е</a:t>
                      </a:r>
                      <a:endParaRPr lang="ru-RU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58101" y="3224283"/>
            <a:ext cx="736979" cy="4094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3622" y="3218669"/>
            <a:ext cx="749873" cy="42066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46413" y="4197668"/>
            <a:ext cx="872091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 себя!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</a:rPr>
              <a:t>                   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</a:rPr>
              <a:t>                 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ошибок</a:t>
            </a:r>
          </a:p>
          <a:p>
            <a:pPr lvl="0" algn="just"/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ошибками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8562" y="5200147"/>
            <a:ext cx="384081" cy="34750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3210" y="6105988"/>
            <a:ext cx="46943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702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4920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" y="0"/>
            <a:ext cx="12167617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6680838"/>
              </p:ext>
            </p:extLst>
          </p:nvPr>
        </p:nvGraphicFramePr>
        <p:xfrm>
          <a:off x="790053" y="661410"/>
          <a:ext cx="3044968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4968"/>
              </a:tblGrid>
              <a:tr h="940595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6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sz="6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6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556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дядя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556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парта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556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комната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556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мышка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556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собака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556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кухня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3488485"/>
              </p:ext>
            </p:extLst>
          </p:nvPr>
        </p:nvGraphicFramePr>
        <p:xfrm>
          <a:off x="4053385" y="661410"/>
          <a:ext cx="3179928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99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6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sz="6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6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рояль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облако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корабль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художник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всадник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растение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3789974"/>
              </p:ext>
            </p:extLst>
          </p:nvPr>
        </p:nvGraphicFramePr>
        <p:xfrm>
          <a:off x="7356142" y="661410"/>
          <a:ext cx="3057100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7100"/>
              </a:tblGrid>
              <a:tr h="1004925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6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sz="6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6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040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тетрадь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040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повесть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040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мышь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040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кровать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040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тишь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040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</a:t>
                      </a:r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896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" y="0"/>
            <a:ext cx="12167617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10185" y="923148"/>
            <a:ext cx="78338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 себя!</a:t>
            </a:r>
          </a:p>
          <a:p>
            <a:pPr lvl="0" algn="just"/>
            <a:r>
              <a:rPr lang="ru-RU" sz="3600" dirty="0">
                <a:solidFill>
                  <a:prstClr val="black"/>
                </a:solidFill>
              </a:rPr>
              <a:t>                   </a:t>
            </a:r>
          </a:p>
          <a:p>
            <a:pPr lvl="0" algn="just"/>
            <a:r>
              <a:rPr lang="ru-RU" sz="3600" dirty="0">
                <a:solidFill>
                  <a:prstClr val="black"/>
                </a:solidFill>
              </a:rPr>
              <a:t>                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ошибок</a:t>
            </a:r>
          </a:p>
          <a:p>
            <a:pPr lvl="0" algn="just"/>
            <a:endParaRPr lang="ru-RU" sz="3600" dirty="0">
              <a:solidFill>
                <a:prstClr val="black"/>
              </a:solidFill>
            </a:endParaRPr>
          </a:p>
          <a:p>
            <a:pPr lvl="0" algn="just"/>
            <a:r>
              <a:rPr lang="ru-RU" sz="3600" dirty="0">
                <a:solidFill>
                  <a:prstClr val="black"/>
                </a:solidFill>
              </a:rPr>
              <a:t>               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допустил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1- 3 ошибки</a:t>
            </a:r>
          </a:p>
          <a:p>
            <a:pPr lvl="0" algn="just"/>
            <a:endParaRPr lang="ru-RU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допустил 4 и больше ошибок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428" y="2177076"/>
            <a:ext cx="384081" cy="3475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4599" y="3208115"/>
            <a:ext cx="109738" cy="2987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4751" y="3394423"/>
            <a:ext cx="469433" cy="1158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2076" y="4591829"/>
            <a:ext cx="46943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983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" y="0"/>
            <a:ext cx="12167617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13898" y="279540"/>
            <a:ext cx="11600597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Прочитайте предложение. Найдите имена существительные и определите склонение.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ДНЕМ, И НОЧЬЮ КОТ УЧЕНЫЙ ВСЕ ХОДИТ ПО ЦЕПИ КРУГОМ.</a:t>
            </a:r>
            <a:endParaRPr lang="ru-RU" sz="4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4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СОСНЕ ВЕСЕЛЫЙ ДЯТЕЛ БЕЛКЕ ДОМИК КОНОПАТИЛ.</a:t>
            </a:r>
            <a:endParaRPr lang="ru-RU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84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566</Words>
  <Application>Microsoft Office PowerPoint</Application>
  <PresentationFormat>Произвольный</PresentationFormat>
  <Paragraphs>116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306k</cp:lastModifiedBy>
  <cp:revision>15</cp:revision>
  <dcterms:created xsi:type="dcterms:W3CDTF">2018-12-10T16:01:21Z</dcterms:created>
  <dcterms:modified xsi:type="dcterms:W3CDTF">2018-12-12T03:00:53Z</dcterms:modified>
</cp:coreProperties>
</file>