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80" r:id="rId5"/>
    <p:sldId id="281" r:id="rId6"/>
    <p:sldId id="264" r:id="rId7"/>
    <p:sldId id="259" r:id="rId8"/>
    <p:sldId id="282" r:id="rId9"/>
    <p:sldId id="278" r:id="rId10"/>
    <p:sldId id="283" r:id="rId11"/>
    <p:sldId id="265" r:id="rId12"/>
    <p:sldId id="284" r:id="rId13"/>
    <p:sldId id="27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143F3-0CBA-4149-AA27-E4A294B91E9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3BE9B-AFAB-426D-9F32-40E5B969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E9B-AFAB-426D-9F32-40E5B969CE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E9B-AFAB-426D-9F32-40E5B969CE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7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4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4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5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9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1E5D-1AAA-4461-82F5-BE9F52029D53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6DAA-7E91-400A-9CC8-97BC1BF09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8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8;&#1086;&#1090;&#1086;&#1087;&#1086;&#1087;&#1086;&#1074;&#1099;\Desktop\&#1052;&#1054;&#1049;%20&#1059;&#1056;&#1054;&#1050;!\&#1042;&#1086;&#1074;&#1082;&#1072;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149080"/>
            <a:ext cx="67961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Программирование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среде 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Pascal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5"/>
            <a:ext cx="5370764" cy="383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 первых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натуральных чисел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6084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First_N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n: integer;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:= 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downto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do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141277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 Factorial;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f, a, n: integer;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:= 1;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a:=2;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While (a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&lt;=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begin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f:=f*a;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a:=a+1;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end;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N!=1*2*…*N-1*N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141277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 Factorial;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f, n: integer;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:= 1;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:=1 to n do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begin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f:=f*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end;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N!=1*2*…*N-1*N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715436" cy="415498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Вариант 1.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Задача 1: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Найти сумму квадратов всех целых чисел от 10 до 50.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Задача 2: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Найдите произведение целых чисел от 10 до 50.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43192" cy="6340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Выполните алгоритм: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07505" y="990602"/>
            <a:ext cx="8856984" cy="5534743"/>
            <a:chOff x="1077" y="1560"/>
            <a:chExt cx="13683" cy="8997"/>
          </a:xfrm>
        </p:grpSpPr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7195" y="4821"/>
              <a:ext cx="804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1077" y="7071"/>
              <a:ext cx="2568" cy="1368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ПОДНЯТЬ ЗЕЛЁНУЮ КАРТОЧКУ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12192" y="7158"/>
              <a:ext cx="2568" cy="1368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ПОДНЯТЬ КРАСНУЮ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КАРТОЧКУ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7170" y="1560"/>
              <a:ext cx="3276" cy="732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НАЧАЛО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18" name="AutoShape 6"/>
            <p:cNvCxnSpPr>
              <a:cxnSpLocks noChangeShapeType="1"/>
            </p:cNvCxnSpPr>
            <p:nvPr/>
          </p:nvCxnSpPr>
          <p:spPr bwMode="auto">
            <a:xfrm>
              <a:off x="8814" y="2292"/>
              <a:ext cx="0" cy="4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8919" name="AutoShape 7"/>
            <p:cNvSpPr>
              <a:spLocks noChangeArrowheads="1"/>
            </p:cNvSpPr>
            <p:nvPr/>
          </p:nvSpPr>
          <p:spPr bwMode="auto">
            <a:xfrm>
              <a:off x="6978" y="2628"/>
              <a:ext cx="3684" cy="2880"/>
            </a:xfrm>
            <a:prstGeom prst="diamond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 ТЕМЕ РАЗОБРАЛСЯ ХОРОШО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20" name="AutoShape 8"/>
            <p:cNvCxnSpPr>
              <a:cxnSpLocks noChangeShapeType="1"/>
            </p:cNvCxnSpPr>
            <p:nvPr/>
          </p:nvCxnSpPr>
          <p:spPr bwMode="auto">
            <a:xfrm>
              <a:off x="10662" y="4065"/>
              <a:ext cx="2787" cy="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21" name="AutoShape 9"/>
            <p:cNvCxnSpPr>
              <a:cxnSpLocks noChangeShapeType="1"/>
            </p:cNvCxnSpPr>
            <p:nvPr/>
          </p:nvCxnSpPr>
          <p:spPr bwMode="auto">
            <a:xfrm flipH="1">
              <a:off x="5313" y="4065"/>
              <a:ext cx="1665" cy="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922" name="AutoShape 10"/>
            <p:cNvSpPr>
              <a:spLocks noChangeArrowheads="1"/>
            </p:cNvSpPr>
            <p:nvPr/>
          </p:nvSpPr>
          <p:spPr bwMode="auto">
            <a:xfrm>
              <a:off x="3486" y="4065"/>
              <a:ext cx="3684" cy="2880"/>
            </a:xfrm>
            <a:prstGeom prst="diamond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ЗАДАНИЯ БЫЛИ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 ТРУДНЫЕ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6117" y="3405"/>
              <a:ext cx="861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10788" y="3405"/>
              <a:ext cx="861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25" name="AutoShape 13"/>
            <p:cNvCxnSpPr>
              <a:cxnSpLocks noChangeShapeType="1"/>
            </p:cNvCxnSpPr>
            <p:nvPr/>
          </p:nvCxnSpPr>
          <p:spPr bwMode="auto">
            <a:xfrm flipH="1">
              <a:off x="2289" y="5508"/>
              <a:ext cx="1137" cy="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565" y="4797"/>
              <a:ext cx="861" cy="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27" name="AutoShape 15"/>
            <p:cNvCxnSpPr>
              <a:cxnSpLocks noChangeShapeType="1"/>
            </p:cNvCxnSpPr>
            <p:nvPr/>
          </p:nvCxnSpPr>
          <p:spPr bwMode="auto">
            <a:xfrm>
              <a:off x="7170" y="5508"/>
              <a:ext cx="927" cy="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28" name="AutoShape 16"/>
            <p:cNvCxnSpPr>
              <a:cxnSpLocks noChangeShapeType="1"/>
            </p:cNvCxnSpPr>
            <p:nvPr/>
          </p:nvCxnSpPr>
          <p:spPr bwMode="auto">
            <a:xfrm>
              <a:off x="13449" y="4041"/>
              <a:ext cx="1" cy="318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29" name="AutoShape 17"/>
            <p:cNvCxnSpPr>
              <a:cxnSpLocks noChangeShapeType="1"/>
            </p:cNvCxnSpPr>
            <p:nvPr/>
          </p:nvCxnSpPr>
          <p:spPr bwMode="auto">
            <a:xfrm>
              <a:off x="8085" y="5524"/>
              <a:ext cx="14" cy="1577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30" name="AutoShape 18"/>
            <p:cNvCxnSpPr>
              <a:cxnSpLocks noChangeShapeType="1"/>
            </p:cNvCxnSpPr>
            <p:nvPr/>
          </p:nvCxnSpPr>
          <p:spPr bwMode="auto">
            <a:xfrm>
              <a:off x="2289" y="5508"/>
              <a:ext cx="0" cy="1605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6774" y="7113"/>
              <a:ext cx="2568" cy="1368"/>
            </a:xfrm>
            <a:prstGeom prst="rect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ПОДНЯТЬ ЖЁЛТУЮ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КАРТОЧКУ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32" name="Oval 20"/>
            <p:cNvSpPr>
              <a:spLocks noChangeArrowheads="1"/>
            </p:cNvSpPr>
            <p:nvPr/>
          </p:nvSpPr>
          <p:spPr bwMode="auto">
            <a:xfrm>
              <a:off x="7410" y="9825"/>
              <a:ext cx="3276" cy="732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КОНЕЦ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933" name="AutoShape 21"/>
            <p:cNvCxnSpPr>
              <a:cxnSpLocks noChangeShapeType="1"/>
            </p:cNvCxnSpPr>
            <p:nvPr/>
          </p:nvCxnSpPr>
          <p:spPr bwMode="auto">
            <a:xfrm>
              <a:off x="2289" y="9273"/>
              <a:ext cx="11161" cy="0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38934" name="AutoShape 22"/>
            <p:cNvCxnSpPr>
              <a:cxnSpLocks noChangeShapeType="1"/>
            </p:cNvCxnSpPr>
            <p:nvPr/>
          </p:nvCxnSpPr>
          <p:spPr bwMode="auto">
            <a:xfrm>
              <a:off x="2289" y="8481"/>
              <a:ext cx="0" cy="792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35" name="AutoShape 23"/>
            <p:cNvCxnSpPr>
              <a:cxnSpLocks noChangeShapeType="1"/>
            </p:cNvCxnSpPr>
            <p:nvPr/>
          </p:nvCxnSpPr>
          <p:spPr bwMode="auto">
            <a:xfrm>
              <a:off x="8193" y="8505"/>
              <a:ext cx="0" cy="792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936" name="AutoShape 24"/>
            <p:cNvCxnSpPr>
              <a:cxnSpLocks noChangeShapeType="1"/>
            </p:cNvCxnSpPr>
            <p:nvPr/>
          </p:nvCxnSpPr>
          <p:spPr bwMode="auto">
            <a:xfrm>
              <a:off x="13450" y="8505"/>
              <a:ext cx="0" cy="7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937" name="AutoShape 25"/>
            <p:cNvCxnSpPr>
              <a:cxnSpLocks noChangeShapeType="1"/>
            </p:cNvCxnSpPr>
            <p:nvPr/>
          </p:nvCxnSpPr>
          <p:spPr bwMode="auto">
            <a:xfrm>
              <a:off x="8985" y="9273"/>
              <a:ext cx="1" cy="552"/>
            </a:xfrm>
            <a:prstGeom prst="straightConnector1">
              <a:avLst/>
            </a:prstGeom>
            <a:noFill/>
            <a:ln w="3175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"/>
          <p:cNvPicPr>
            <a:picLocks noChangeAspect="1" noChangeArrowheads="1"/>
          </p:cNvPicPr>
          <p:nvPr/>
        </p:nvPicPr>
        <p:blipFill>
          <a:blip r:embed="rId2" cstate="print"/>
          <a:srcRect t="16841"/>
          <a:stretch>
            <a:fillRect/>
          </a:stretch>
        </p:blipFill>
        <p:spPr bwMode="auto">
          <a:xfrm>
            <a:off x="323850" y="333377"/>
            <a:ext cx="7488238" cy="484822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27090" y="4868865"/>
            <a:ext cx="8137525" cy="1989137"/>
          </a:xfrm>
          <a:prstGeom prst="rect">
            <a:avLst/>
          </a:prstGeom>
          <a:gradFill>
            <a:gsLst>
              <a:gs pos="0">
                <a:schemeClr val="bg2">
                  <a:lumMod val="65000"/>
                  <a:lumOff val="35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1552" y="5084763"/>
            <a:ext cx="7921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Основная идея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Никлауса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Вирта: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«Программирование становится столь же необходимым и обыденным элементом ремесла для самых различных профессий — физиков, химиков, инженеров, экономистов, лингвистов ... — каким уже давно являются базовые математические знания». </a:t>
            </a:r>
          </a:p>
        </p:txBody>
      </p:sp>
    </p:spTree>
    <p:extLst>
      <p:ext uri="{BB962C8B-B14F-4D97-AF65-F5344CB8AC3E}">
        <p14:creationId xmlns:p14="http://schemas.microsoft.com/office/powerpoint/2010/main" val="7611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  <a:gradFill>
            <a:gsLst>
              <a:gs pos="0">
                <a:schemeClr val="bg2">
                  <a:lumMod val="65000"/>
                  <a:lumOff val="35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254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1074738" lvl="0" indent="-514350">
              <a:buFont typeface="+mj-lt"/>
              <a:buAutoNum type="arabicParenR"/>
            </a:pPr>
            <a:r>
              <a:rPr lang="en-US" dirty="0"/>
              <a:t>Programm  TEST  1;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a, b, c, d:integer;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smtClean="0"/>
              <a:t>begin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smtClean="0"/>
              <a:t>write </a:t>
            </a:r>
            <a:r>
              <a:rPr lang="en-US" dirty="0"/>
              <a:t>(‘</a:t>
            </a:r>
            <a:r>
              <a:rPr lang="ru-RU" dirty="0"/>
              <a:t>Введи а</a:t>
            </a:r>
            <a:r>
              <a:rPr lang="en-US" dirty="0"/>
              <a:t>  ’);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(a);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write (‘</a:t>
            </a:r>
            <a:r>
              <a:rPr lang="ru-RU" dirty="0"/>
              <a:t>Введи </a:t>
            </a:r>
            <a:r>
              <a:rPr lang="en-US" dirty="0"/>
              <a:t>b  ’)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(b);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</a:t>
            </a:r>
            <a:r>
              <a:rPr lang="en-US" dirty="0" smtClean="0"/>
              <a:t>write</a:t>
            </a:r>
            <a:r>
              <a:rPr lang="ru-RU" dirty="0" smtClean="0"/>
              <a:t> </a:t>
            </a:r>
            <a:r>
              <a:rPr lang="en-US" dirty="0" smtClean="0"/>
              <a:t>(‘</a:t>
            </a:r>
            <a:r>
              <a:rPr lang="ru-RU" dirty="0"/>
              <a:t>Введи </a:t>
            </a:r>
            <a:r>
              <a:rPr lang="en-US" dirty="0"/>
              <a:t>c  ’);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(d);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if  a&gt;b  and  b&gt;0  then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       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 + b)*(b - a)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else;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       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 - b)*(a - b);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ru-RU" dirty="0"/>
              <a:t>          </a:t>
            </a:r>
            <a:r>
              <a:rPr lang="en-US" dirty="0"/>
              <a:t>write </a:t>
            </a:r>
            <a:r>
              <a:rPr lang="ru-RU" dirty="0"/>
              <a:t>(‘разность квадратов равна   </a:t>
            </a:r>
            <a:r>
              <a:rPr lang="en-US" dirty="0"/>
              <a:t>c</a:t>
            </a:r>
            <a:r>
              <a:rPr lang="ru-RU" dirty="0"/>
              <a:t>’);</a:t>
            </a:r>
          </a:p>
          <a:p>
            <a:pPr marL="1074738" lvl="0" indent="-514350">
              <a:buFont typeface="+mj-lt"/>
              <a:buAutoNum type="arabicParenR"/>
            </a:pPr>
            <a:r>
              <a:rPr lang="ru-RU" dirty="0"/>
              <a:t>  </a:t>
            </a:r>
            <a:r>
              <a:rPr lang="en-US" dirty="0" smtClean="0"/>
              <a:t>end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1" y="188640"/>
            <a:ext cx="5996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Найти ошибки в тексте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1521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  <a:gradFill>
            <a:gsLst>
              <a:gs pos="0">
                <a:schemeClr val="bg2">
                  <a:lumMod val="65000"/>
                  <a:lumOff val="35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254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1074738" lvl="0" indent="-514350">
              <a:buFont typeface="+mj-lt"/>
              <a:buAutoNum type="arabicParenR"/>
            </a:pPr>
            <a:r>
              <a:rPr lang="en-US" dirty="0"/>
              <a:t>Programm  TEST  1;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a, b, c, d:integer;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smtClean="0"/>
              <a:t>begin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 smtClean="0"/>
              <a:t>write </a:t>
            </a:r>
            <a:r>
              <a:rPr lang="en-US" dirty="0"/>
              <a:t>(‘</a:t>
            </a:r>
            <a:r>
              <a:rPr lang="ru-RU" dirty="0"/>
              <a:t>Введи а</a:t>
            </a:r>
            <a:r>
              <a:rPr lang="en-US" dirty="0"/>
              <a:t>  ’);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(a);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write (‘</a:t>
            </a:r>
            <a:r>
              <a:rPr lang="ru-RU" dirty="0"/>
              <a:t>Введи </a:t>
            </a:r>
            <a:r>
              <a:rPr lang="en-US" dirty="0"/>
              <a:t>b  ’)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(b);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</a:t>
            </a:r>
            <a:r>
              <a:rPr lang="en-US" dirty="0" smtClean="0"/>
              <a:t>write</a:t>
            </a:r>
            <a:r>
              <a:rPr lang="ru-RU" dirty="0" smtClean="0"/>
              <a:t> </a:t>
            </a:r>
            <a:r>
              <a:rPr lang="en-US" dirty="0" smtClean="0"/>
              <a:t>(‘</a:t>
            </a:r>
            <a:r>
              <a:rPr lang="ru-RU" dirty="0"/>
              <a:t>Введи </a:t>
            </a:r>
            <a:r>
              <a:rPr lang="en-US" dirty="0"/>
              <a:t>c  ’);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readln (d);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if  </a:t>
            </a:r>
            <a:r>
              <a:rPr lang="ru-RU" dirty="0" smtClean="0"/>
              <a:t>(</a:t>
            </a:r>
            <a:r>
              <a:rPr lang="en-US" dirty="0" smtClean="0"/>
              <a:t>a&gt;b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en-US" dirty="0"/>
              <a:t>and  </a:t>
            </a:r>
            <a:r>
              <a:rPr lang="ru-RU" dirty="0" smtClean="0"/>
              <a:t>(</a:t>
            </a:r>
            <a:r>
              <a:rPr lang="en-US" dirty="0" smtClean="0"/>
              <a:t>b&gt;0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en-US" dirty="0"/>
              <a:t>then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       </a:t>
            </a:r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 + b)*(b - a)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</a:t>
            </a:r>
            <a:r>
              <a:rPr lang="en-US" dirty="0" smtClean="0"/>
              <a:t>else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en-US" dirty="0"/>
              <a:t>                                                              </a:t>
            </a:r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 - b)*(a - b);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ru-RU" dirty="0"/>
              <a:t>          </a:t>
            </a:r>
            <a:r>
              <a:rPr lang="en-US" dirty="0"/>
              <a:t>write </a:t>
            </a:r>
            <a:r>
              <a:rPr lang="ru-RU" dirty="0"/>
              <a:t>(‘разность квадратов </a:t>
            </a:r>
            <a:r>
              <a:rPr lang="ru-RU" dirty="0" smtClean="0"/>
              <a:t>равна ’, с);</a:t>
            </a:r>
            <a:endParaRPr lang="ru-RU" dirty="0"/>
          </a:p>
          <a:p>
            <a:pPr marL="1074738" lvl="0" indent="-514350">
              <a:buFont typeface="+mj-lt"/>
              <a:buAutoNum type="arabicParenR"/>
            </a:pPr>
            <a:r>
              <a:rPr lang="ru-RU" dirty="0"/>
              <a:t>  </a:t>
            </a:r>
            <a:r>
              <a:rPr lang="en-US" dirty="0" smtClean="0"/>
              <a:t>end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2" y="188640"/>
            <a:ext cx="410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Правильная программа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4365104"/>
            <a:ext cx="67687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5013176"/>
            <a:ext cx="67687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9592" y="5949280"/>
            <a:ext cx="67687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9592" y="5661248"/>
            <a:ext cx="67687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4653136"/>
            <a:ext cx="67687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«Вовка в тридевятом царстве»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ов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8349440" cy="469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848" y="548680"/>
            <a:ext cx="384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6536" y="1484784"/>
            <a:ext cx="6991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 с счётчиком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языке Паскаль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568" y="3140968"/>
            <a:ext cx="1712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07707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принцип работы цикла с счётчиком на Паскале и научиться применять оператор цикла для организации повторения блока команд.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7677" y="301625"/>
            <a:ext cx="69892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Цикл </a:t>
            </a:r>
            <a:r>
              <a:rPr lang="ru-RU" sz="2800" b="1" u="sng" dirty="0">
                <a:solidFill>
                  <a:srgbClr val="CC3300"/>
                </a:solidFill>
                <a:latin typeface="Times New Roman" pitchFamily="18" charset="0"/>
              </a:rPr>
              <a:t>с </a:t>
            </a:r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счётчиком.</a:t>
            </a:r>
          </a:p>
          <a:p>
            <a:endParaRPr lang="ru-RU" sz="1200" b="1" u="sng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Выполняется заранее определенное количество раз.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7544" y="1484786"/>
            <a:ext cx="8407288" cy="13849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5000"/>
                  <a:lumOff val="35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FOR –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для</a:t>
            </a:r>
          </a:p>
          <a:p>
            <a:r>
              <a:rPr lang="en-US" sz="2800" b="1" dirty="0">
                <a:latin typeface="Times New Roman" pitchFamily="18" charset="0"/>
              </a:rPr>
              <a:t>TO –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до</a:t>
            </a:r>
          </a:p>
          <a:p>
            <a:r>
              <a:rPr lang="en-US" sz="2800" b="1" dirty="0"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-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выполнить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1355" y="3026785"/>
            <a:ext cx="6772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ДЛЯ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i:=1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ДО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N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ВЫПОЛНЯТЬ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677" y="3738901"/>
            <a:ext cx="8427157" cy="2786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2064" y="3778363"/>
            <a:ext cx="48604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FOR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i:=1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N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</a:t>
            </a:r>
            <a:r>
              <a:rPr lang="ru-RU" sz="2800" b="1" dirty="0">
                <a:latin typeface="Times New Roman" pitchFamily="18" charset="0"/>
              </a:rPr>
              <a:t>;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2065" y="4504297"/>
            <a:ext cx="51571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FOR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i:=1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N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BEGIN </a:t>
            </a:r>
          </a:p>
          <a:p>
            <a:r>
              <a:rPr lang="en-US" sz="2800" b="1" dirty="0">
                <a:latin typeface="Times New Roman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;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действие2;</a:t>
            </a:r>
          </a:p>
          <a:p>
            <a:r>
              <a:rPr lang="ru-RU" sz="2800" b="1" dirty="0">
                <a:latin typeface="Times New Roman" pitchFamily="18" charset="0"/>
              </a:rPr>
              <a:t>                               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END;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6204" y="3801261"/>
            <a:ext cx="2430624" cy="792163"/>
          </a:xfrm>
          <a:prstGeom prst="wedgeRoundRectCallout">
            <a:avLst>
              <a:gd name="adj1" fmla="val -93602"/>
              <a:gd name="adj2" fmla="val 43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если в теле цикла одно действие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407596" y="4867033"/>
            <a:ext cx="2268860" cy="1079500"/>
          </a:xfrm>
          <a:prstGeom prst="wedgeRoundRectCallout">
            <a:avLst>
              <a:gd name="adj1" fmla="val -85884"/>
              <a:gd name="adj2" fmla="val -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если в теле цикла несколько</a:t>
            </a:r>
          </a:p>
          <a:p>
            <a:pPr algn="ctr"/>
            <a:r>
              <a:rPr lang="ru-RU" b="1" dirty="0">
                <a:solidFill>
                  <a:srgbClr val="FF3300"/>
                </a:solidFill>
              </a:rPr>
              <a:t>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257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 первых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натуральных чисел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06084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FirstN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n: integer;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readln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:= 1 to n do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Writeln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47677" y="301625"/>
            <a:ext cx="69892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Цикл </a:t>
            </a:r>
            <a:r>
              <a:rPr lang="ru-RU" sz="2800" b="1" u="sng" dirty="0">
                <a:solidFill>
                  <a:srgbClr val="CC3300"/>
                </a:solidFill>
                <a:latin typeface="Times New Roman" pitchFamily="18" charset="0"/>
              </a:rPr>
              <a:t>с </a:t>
            </a:r>
            <a:r>
              <a:rPr lang="ru-RU" sz="2800" b="1" u="sng" dirty="0" smtClean="0">
                <a:solidFill>
                  <a:srgbClr val="CC3300"/>
                </a:solidFill>
                <a:latin typeface="Times New Roman" pitchFamily="18" charset="0"/>
              </a:rPr>
              <a:t>счётчиком.</a:t>
            </a:r>
          </a:p>
          <a:p>
            <a:endParaRPr lang="ru-RU" sz="1200" b="1" u="sng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Выполняется заранее определенное количество раз.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7544" y="1484786"/>
            <a:ext cx="8407288" cy="13849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5000"/>
                  <a:lumOff val="35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FOR –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для</a:t>
            </a:r>
          </a:p>
          <a:p>
            <a:r>
              <a:rPr lang="en-US" sz="2800" b="1" dirty="0" smtClean="0">
                <a:latin typeface="Times New Roman" pitchFamily="18" charset="0"/>
              </a:rPr>
              <a:t>DOWNTO </a:t>
            </a:r>
            <a:r>
              <a:rPr lang="en-US" sz="2800" b="1" dirty="0">
                <a:latin typeface="Times New Roman" pitchFamily="18" charset="0"/>
              </a:rPr>
              <a:t>–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до</a:t>
            </a:r>
          </a:p>
          <a:p>
            <a:r>
              <a:rPr lang="en-US" sz="2800" b="1" dirty="0"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-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выполнить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1354" y="3026785"/>
            <a:ext cx="6772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ДЛЯ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</a:rPr>
              <a:t>:=N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ДО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1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ВЫПОЛНЯТЬ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677" y="3738901"/>
            <a:ext cx="8427157" cy="27864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2065" y="3778363"/>
            <a:ext cx="6024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FOR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</a:rPr>
              <a:t>:=N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</a:rPr>
              <a:t>DOWNT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O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1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</a:t>
            </a:r>
            <a:r>
              <a:rPr lang="ru-RU" sz="2800" b="1" dirty="0">
                <a:latin typeface="Times New Roman" pitchFamily="18" charset="0"/>
              </a:rPr>
              <a:t>;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2065" y="4504297"/>
            <a:ext cx="5708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FOR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</a:rPr>
              <a:t>:=N </a:t>
            </a:r>
            <a:r>
              <a:rPr lang="en-US" sz="2800" b="1" dirty="0" smtClean="0">
                <a:solidFill>
                  <a:srgbClr val="3333CC"/>
                </a:solidFill>
                <a:latin typeface="Times New Roman" pitchFamily="18" charset="0"/>
              </a:rPr>
              <a:t>DOWN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1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DO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BEGIN </a:t>
            </a:r>
          </a:p>
          <a:p>
            <a:r>
              <a:rPr lang="en-US" sz="2800" b="1" dirty="0">
                <a:latin typeface="Times New Roman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;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                                   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действие2;</a:t>
            </a:r>
          </a:p>
          <a:p>
            <a:r>
              <a:rPr lang="ru-RU" sz="2800" b="1" dirty="0">
                <a:latin typeface="Times New Roman" pitchFamily="18" charset="0"/>
              </a:rPr>
              <a:t>                               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END;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6204" y="3801261"/>
            <a:ext cx="2430624" cy="792163"/>
          </a:xfrm>
          <a:prstGeom prst="wedgeRoundRectCallout">
            <a:avLst>
              <a:gd name="adj1" fmla="val -93602"/>
              <a:gd name="adj2" fmla="val 431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если в теле цикла одно действие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407596" y="4867033"/>
            <a:ext cx="2268860" cy="1079500"/>
          </a:xfrm>
          <a:prstGeom prst="wedgeRoundRectCallout">
            <a:avLst>
              <a:gd name="adj1" fmla="val -85884"/>
              <a:gd name="adj2" fmla="val -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если в теле цикла несколько</a:t>
            </a:r>
          </a:p>
          <a:p>
            <a:pPr algn="ctr"/>
            <a:r>
              <a:rPr lang="ru-RU" b="1" dirty="0">
                <a:solidFill>
                  <a:srgbClr val="FF3300"/>
                </a:solidFill>
              </a:rPr>
              <a:t>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257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598</Words>
  <Application>Microsoft Office PowerPoint</Application>
  <PresentationFormat>Экран (4:3)</PresentationFormat>
  <Paragraphs>137</Paragraphs>
  <Slides>14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«Вовка в тридевятом царстве»</vt:lpstr>
      <vt:lpstr>Презентация PowerPoint</vt:lpstr>
      <vt:lpstr>Презентация PowerPoint</vt:lpstr>
      <vt:lpstr>Задача: Вывод первых N натуральных чисел</vt:lpstr>
      <vt:lpstr>Презентация PowerPoint</vt:lpstr>
      <vt:lpstr>Задача: Вывод первых N натуральных чисел</vt:lpstr>
      <vt:lpstr>Презентация PowerPoint</vt:lpstr>
      <vt:lpstr>Презентация PowerPoint</vt:lpstr>
      <vt:lpstr>Презентация PowerPoint</vt:lpstr>
      <vt:lpstr>Выполните алгоритм: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Анна Евгеньевна</cp:lastModifiedBy>
  <cp:revision>81</cp:revision>
  <dcterms:created xsi:type="dcterms:W3CDTF">2012-12-16T10:17:06Z</dcterms:created>
  <dcterms:modified xsi:type="dcterms:W3CDTF">2017-04-20T09:15:34Z</dcterms:modified>
</cp:coreProperties>
</file>