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sldIdLst>
    <p:sldId id="256" r:id="rId2"/>
    <p:sldId id="291" r:id="rId3"/>
    <p:sldId id="262" r:id="rId4"/>
    <p:sldId id="284" r:id="rId5"/>
    <p:sldId id="285" r:id="rId6"/>
    <p:sldId id="286" r:id="rId7"/>
    <p:sldId id="287" r:id="rId8"/>
    <p:sldId id="268" r:id="rId9"/>
    <p:sldId id="269" r:id="rId10"/>
    <p:sldId id="270" r:id="rId11"/>
    <p:sldId id="271" r:id="rId12"/>
    <p:sldId id="292" r:id="rId13"/>
    <p:sldId id="267" r:id="rId14"/>
    <p:sldId id="293" r:id="rId15"/>
    <p:sldId id="258" r:id="rId16"/>
    <p:sldId id="297" r:id="rId17"/>
    <p:sldId id="259" r:id="rId18"/>
    <p:sldId id="298" r:id="rId19"/>
    <p:sldId id="260" r:id="rId20"/>
    <p:sldId id="299" r:id="rId21"/>
    <p:sldId id="300" r:id="rId22"/>
    <p:sldId id="261" r:id="rId23"/>
    <p:sldId id="301" r:id="rId24"/>
    <p:sldId id="294" r:id="rId25"/>
    <p:sldId id="295" r:id="rId26"/>
    <p:sldId id="296" r:id="rId27"/>
    <p:sldId id="302" r:id="rId28"/>
    <p:sldId id="263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18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3B1C"/>
    <a:srgbClr val="820000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C2AFF-5589-4294-8760-7D823BCD813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238C-E8C1-4966-ABF5-08FC7841CB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26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1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1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1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1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1/11/2020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8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slide" Target="slide14.xml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4.jpeg"/><Relationship Id="rId7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5.jpeg"/><Relationship Id="rId7" Type="http://schemas.openxmlformats.org/officeDocument/2006/relationships/slide" Target="slide2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34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1;&#1087;&#1077;&#1088;%20&#1092;&#1080;&#1079;&#1082;&#1091;&#1083;&#1100;&#1090;&#1084;&#1080;&#1085;&#1091;&#1090;&#1082;&#1072;.ex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3.xml"/><Relationship Id="rId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slide" Target="slide25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slide" Target="slide26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slide" Target="slide24.xm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68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5.xml"/><Relationship Id="rId5" Type="http://schemas.openxmlformats.org/officeDocument/2006/relationships/image" Target="../media/image61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403"/>
            <a:ext cx="8644090" cy="54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СЛОЖЕНИЕ И ВЫЧИТАНИЕ  ДРОБЕЙ С ОДИНАКОВЫМИ ЗНАМЕНАТЕЛЯМИ</a:t>
            </a:r>
            <a:endParaRPr lang="ru-RU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3888" y="4621685"/>
            <a:ext cx="2376264" cy="8669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i="1" dirty="0" smtClean="0">
                <a:solidFill>
                  <a:srgbClr val="C00000"/>
                </a:solidFill>
                <a:hlinkClick r:id="rId3" action="ppaction://hlinksldjump"/>
              </a:rPr>
              <a:t>Методические рекомендаций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634086"/>
            <a:ext cx="2664296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hlinkClick r:id="rId4" action="ppaction://hlinksldjump"/>
              </a:rPr>
              <a:t>Организационный момент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6146228" y="4624332"/>
            <a:ext cx="2386211" cy="87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hlinkClick r:id="rId5" action="ppaction://hlinksldjump"/>
              </a:rPr>
              <a:t>Сведения об авторе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68344" y="5589240"/>
            <a:ext cx="576064" cy="61784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012" y="1025699"/>
            <a:ext cx="284638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74478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908887" y="2455979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99069" y="144235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84984" y="193721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99111" y="2686282"/>
              <a:ext cx="1152128" cy="1404119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901026" y="242490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96900" y="1950962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0132" y="1761664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6501" y="576087"/>
              <a:ext cx="460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1086" y="1907219"/>
              <a:ext cx="4142616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  <a:r>
                <a:rPr lang="ru-RU" sz="2800" b="1" dirty="0" smtClean="0"/>
                <a:t>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61085" y="3398997"/>
            <a:ext cx="4118559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б) треугольник А</a:t>
            </a:r>
            <a:r>
              <a:rPr lang="en-US" sz="2800" b="1" dirty="0">
                <a:solidFill>
                  <a:schemeClr val="bg1"/>
                </a:solidFill>
              </a:rPr>
              <a:t>OL</a:t>
            </a:r>
            <a:r>
              <a:rPr lang="ru-RU" sz="2800" b="1" dirty="0">
                <a:solidFill>
                  <a:schemeClr val="bg1"/>
                </a:solidFill>
              </a:rPr>
              <a:t> от многоугольника 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ru-RU" sz="2800" b="1" dirty="0">
                <a:solidFill>
                  <a:schemeClr val="bg1"/>
                </a:solidFill>
              </a:rPr>
              <a:t>ВА</a:t>
            </a:r>
            <a:r>
              <a:rPr lang="en-US" sz="2800" b="1" dirty="0" smtClean="0">
                <a:solidFill>
                  <a:schemeClr val="bg1"/>
                </a:solidFill>
              </a:rPr>
              <a:t>L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hlinkClick r:id="rId4" action="ppaction://hlinksldjump"/>
          </p:cNvPr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в) четырехугольника АВСО от всей фигуры.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31968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74478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908887" y="245597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99069" y="1442357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84984" y="1937217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99111" y="2686282"/>
              <a:ext cx="1152128" cy="1404119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901026" y="2424909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96900" y="1950962"/>
              <a:ext cx="1152128" cy="144016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0132" y="1761664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84330" y="569524"/>
              <a:ext cx="460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>
              <a:hlinkClick r:id="rId4" action="ppaction://hlinksldjump"/>
            </p:cNvPr>
            <p:cNvSpPr txBox="1"/>
            <p:nvPr/>
          </p:nvSpPr>
          <p:spPr>
            <a:xfrm>
              <a:off x="4517069" y="1907219"/>
              <a:ext cx="4286633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  <a:r>
                <a:rPr lang="ru-RU" sz="2800" b="1" dirty="0" smtClean="0"/>
                <a:t>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387157" y="3398997"/>
            <a:ext cx="43924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б) треугольник А</a:t>
            </a:r>
            <a:r>
              <a:rPr lang="en-US" sz="2800" b="1" dirty="0">
                <a:solidFill>
                  <a:prstClr val="black"/>
                </a:solidFill>
              </a:rPr>
              <a:t>OL</a:t>
            </a:r>
            <a:r>
              <a:rPr lang="ru-RU" sz="2800" b="1" dirty="0">
                <a:solidFill>
                  <a:prstClr val="black"/>
                </a:solidFill>
              </a:rPr>
              <a:t> от многоугольника </a:t>
            </a: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ru-RU" sz="2800" b="1" dirty="0">
                <a:solidFill>
                  <a:prstClr val="black"/>
                </a:solidFill>
              </a:rPr>
              <a:t>ВА</a:t>
            </a:r>
            <a:r>
              <a:rPr lang="en-US" sz="2800" b="1" dirty="0">
                <a:solidFill>
                  <a:prstClr val="black"/>
                </a:solidFill>
              </a:rPr>
              <a:t>LK</a:t>
            </a:r>
            <a:r>
              <a:rPr lang="ru-RU" sz="2800" b="1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в) четырехугольника АВСО от всей фигуры.</a:t>
            </a:r>
          </a:p>
        </p:txBody>
      </p:sp>
      <p:cxnSp>
        <p:nvCxnSpPr>
          <p:cNvPr id="4" name="Прямая соединительная линия 3"/>
          <p:cNvCxnSpPr>
            <a:stCxn id="12" idx="4"/>
          </p:cNvCxnSpPr>
          <p:nvPr/>
        </p:nvCxnSpPr>
        <p:spPr>
          <a:xfrm flipH="1">
            <a:off x="3885847" y="2081233"/>
            <a:ext cx="495281" cy="150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1" idx="2"/>
          </p:cNvCxnSpPr>
          <p:nvPr/>
        </p:nvCxnSpPr>
        <p:spPr>
          <a:xfrm flipH="1">
            <a:off x="2940968" y="2047798"/>
            <a:ext cx="1449164" cy="62324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4" idx="2"/>
          </p:cNvCxnSpPr>
          <p:nvPr/>
        </p:nvCxnSpPr>
        <p:spPr>
          <a:xfrm>
            <a:off x="2940968" y="2686282"/>
            <a:ext cx="610392" cy="137786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" descr="C:\Users\Марина\Desktop\AboutInformati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664155" y="5448659"/>
            <a:ext cx="558127" cy="558127"/>
          </a:xfrm>
          <a:prstGeom prst="rect">
            <a:avLst/>
          </a:prstGeom>
          <a:noFill/>
        </p:spPr>
      </p:pic>
      <p:pic>
        <p:nvPicPr>
          <p:cNvPr id="34" name="Picture 3" descr="C:\Users\Марина\Desktop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68344" y="5418802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68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69560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Дополнительные название некоторых дробей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361"/>
            <a:ext cx="8784975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248246" y="2990927"/>
                <a:ext cx="7500217" cy="115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1</m:t>
                        </m:r>
                      </m:num>
                      <m:den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3</m:t>
                        </m:r>
                      </m:den>
                    </m:f>
                    <m:r>
                      <a:rPr lang="ru-RU" sz="3200" i="1">
                        <a:solidFill>
                          <a:srgbClr val="C0000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ru-RU" sz="3200" dirty="0">
                    <a:solidFill>
                      <a:srgbClr val="C00000"/>
                    </a:solidFill>
                  </a:rPr>
                  <a:t>-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треть</a:t>
                </a:r>
                <a:r>
                  <a:rPr lang="ru-RU" sz="3200" dirty="0">
                    <a:solidFill>
                      <a:srgbClr val="C00000"/>
                    </a:solidFill>
                  </a:rPr>
                  <a:t>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    </a:t>
                </a:r>
                <a:r>
                  <a:rPr lang="ru-RU" sz="2400" dirty="0" smtClean="0"/>
                  <a:t>(Одна </a:t>
                </a:r>
                <a:r>
                  <a:rPr lang="ru-RU" sz="2400" dirty="0"/>
                  <a:t>из трех равных частей, на </a:t>
                </a:r>
                <a:r>
                  <a:rPr lang="ru-RU" sz="2400" dirty="0" smtClean="0"/>
                  <a:t>которые </a:t>
                </a:r>
                <a:r>
                  <a:rPr lang="ru-RU" sz="2400" dirty="0"/>
                  <a:t>делится </a:t>
                </a:r>
                <a:r>
                  <a:rPr lang="ru-RU" sz="2400" dirty="0" smtClean="0"/>
                  <a:t>что-нибудь).</a:t>
                </a:r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46" y="2990927"/>
                <a:ext cx="7500217" cy="115954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899592" y="1988840"/>
                <a:ext cx="7704856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</a:rPr>
                  <a:t>  - Половина       </a:t>
                </a:r>
                <a:r>
                  <a:rPr lang="ru-RU" sz="2800" dirty="0" smtClean="0"/>
                  <a:t>(Одна </a:t>
                </a:r>
                <a:r>
                  <a:rPr lang="ru-RU" sz="2800" dirty="0"/>
                  <a:t>из двух равных частей, вместе </a:t>
                </a:r>
                <a:r>
                  <a:rPr lang="ru-RU" sz="2800" dirty="0" smtClean="0"/>
                  <a:t>   составляющих целое).</a:t>
                </a:r>
                <a:endParaRPr lang="ru-RU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88840"/>
                <a:ext cx="7704856" cy="11315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187625" y="4287812"/>
                <a:ext cx="7560839" cy="115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1</m:t>
                        </m:r>
                      </m:num>
                      <m:den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4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rgbClr val="C00000"/>
                    </a:solidFill>
                  </a:rPr>
                  <a:t>  -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четверть</a:t>
                </a:r>
                <a:r>
                  <a:rPr lang="ru-RU" sz="3200" dirty="0">
                    <a:solidFill>
                      <a:srgbClr val="C00000"/>
                    </a:solidFill>
                  </a:rPr>
                  <a:t>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   </a:t>
                </a:r>
                <a:r>
                  <a:rPr lang="ru-RU" dirty="0" smtClean="0"/>
                  <a:t> </a:t>
                </a:r>
                <a:r>
                  <a:rPr lang="ru-RU" sz="2400" dirty="0" smtClean="0"/>
                  <a:t>(Одна из четырех равных частей, на которые делится что-либо).</a:t>
                </a:r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5" y="4287812"/>
                <a:ext cx="7560839" cy="11571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1613" b="-1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98810" y="5661248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00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25"/>
          <p:cNvGrpSpPr>
            <a:grpSpLocks/>
          </p:cNvGrpSpPr>
          <p:nvPr/>
        </p:nvGrpSpPr>
        <p:grpSpPr bwMode="auto">
          <a:xfrm>
            <a:off x="2339975" y="5422900"/>
            <a:ext cx="3816350" cy="1219200"/>
            <a:chOff x="1565" y="3475"/>
            <a:chExt cx="2404" cy="768"/>
          </a:xfrm>
        </p:grpSpPr>
        <p:sp>
          <p:nvSpPr>
            <p:cNvPr id="201" name="Freeform 126"/>
            <p:cNvSpPr>
              <a:spLocks/>
            </p:cNvSpPr>
            <p:nvPr/>
          </p:nvSpPr>
          <p:spPr bwMode="auto">
            <a:xfrm>
              <a:off x="1565" y="3716"/>
              <a:ext cx="2404" cy="527"/>
            </a:xfrm>
            <a:custGeom>
              <a:avLst/>
              <a:gdLst>
                <a:gd name="T0" fmla="*/ 0 w 2344"/>
                <a:gd name="T1" fmla="*/ 56 h 680"/>
                <a:gd name="T2" fmla="*/ 272 w 2344"/>
                <a:gd name="T3" fmla="*/ 392 h 680"/>
                <a:gd name="T4" fmla="*/ 792 w 2344"/>
                <a:gd name="T5" fmla="*/ 640 h 680"/>
                <a:gd name="T6" fmla="*/ 1640 w 2344"/>
                <a:gd name="T7" fmla="*/ 632 h 680"/>
                <a:gd name="T8" fmla="*/ 2080 w 2344"/>
                <a:gd name="T9" fmla="*/ 392 h 680"/>
                <a:gd name="T10" fmla="*/ 2344 w 2344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33CCCC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2" name="Oval 127"/>
            <p:cNvSpPr>
              <a:spLocks noChangeArrowheads="1"/>
            </p:cNvSpPr>
            <p:nvPr/>
          </p:nvSpPr>
          <p:spPr bwMode="auto">
            <a:xfrm>
              <a:off x="1565" y="3475"/>
              <a:ext cx="2404" cy="4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04" name="Freeform 2" descr="Орех"/>
          <p:cNvSpPr>
            <a:spLocks/>
          </p:cNvSpPr>
          <p:nvPr/>
        </p:nvSpPr>
        <p:spPr bwMode="auto">
          <a:xfrm>
            <a:off x="2171700" y="2517775"/>
            <a:ext cx="390525" cy="4089400"/>
          </a:xfrm>
          <a:custGeom>
            <a:avLst/>
            <a:gdLst>
              <a:gd name="T0" fmla="*/ 16 w 272"/>
              <a:gd name="T1" fmla="*/ 2440 h 2640"/>
              <a:gd name="T2" fmla="*/ 16 w 272"/>
              <a:gd name="T3" fmla="*/ 2392 h 2640"/>
              <a:gd name="T4" fmla="*/ 16 w 272"/>
              <a:gd name="T5" fmla="*/ 952 h 2640"/>
              <a:gd name="T6" fmla="*/ 112 w 272"/>
              <a:gd name="T7" fmla="*/ 328 h 2640"/>
              <a:gd name="T8" fmla="*/ 64 w 272"/>
              <a:gd name="T9" fmla="*/ 40 h 2640"/>
              <a:gd name="T10" fmla="*/ 160 w 272"/>
              <a:gd name="T11" fmla="*/ 88 h 2640"/>
              <a:gd name="T12" fmla="*/ 160 w 272"/>
              <a:gd name="T13" fmla="*/ 376 h 2640"/>
              <a:gd name="T14" fmla="*/ 112 w 272"/>
              <a:gd name="T15" fmla="*/ 808 h 2640"/>
              <a:gd name="T16" fmla="*/ 112 w 272"/>
              <a:gd name="T17" fmla="*/ 1288 h 2640"/>
              <a:gd name="T18" fmla="*/ 112 w 272"/>
              <a:gd name="T19" fmla="*/ 1912 h 2640"/>
              <a:gd name="T20" fmla="*/ 256 w 272"/>
              <a:gd name="T21" fmla="*/ 2440 h 2640"/>
              <a:gd name="T22" fmla="*/ 16 w 272"/>
              <a:gd name="T23" fmla="*/ 2392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2" h="2640">
                <a:moveTo>
                  <a:pt x="16" y="2440"/>
                </a:moveTo>
                <a:cubicBezTo>
                  <a:pt x="16" y="2540"/>
                  <a:pt x="16" y="2640"/>
                  <a:pt x="16" y="2392"/>
                </a:cubicBezTo>
                <a:cubicBezTo>
                  <a:pt x="16" y="2144"/>
                  <a:pt x="0" y="1296"/>
                  <a:pt x="16" y="952"/>
                </a:cubicBezTo>
                <a:cubicBezTo>
                  <a:pt x="32" y="608"/>
                  <a:pt x="104" y="480"/>
                  <a:pt x="112" y="328"/>
                </a:cubicBezTo>
                <a:cubicBezTo>
                  <a:pt x="120" y="176"/>
                  <a:pt x="56" y="80"/>
                  <a:pt x="64" y="40"/>
                </a:cubicBezTo>
                <a:cubicBezTo>
                  <a:pt x="72" y="0"/>
                  <a:pt x="144" y="32"/>
                  <a:pt x="160" y="88"/>
                </a:cubicBezTo>
                <a:cubicBezTo>
                  <a:pt x="176" y="144"/>
                  <a:pt x="168" y="256"/>
                  <a:pt x="160" y="376"/>
                </a:cubicBezTo>
                <a:cubicBezTo>
                  <a:pt x="152" y="496"/>
                  <a:pt x="120" y="656"/>
                  <a:pt x="112" y="808"/>
                </a:cubicBezTo>
                <a:cubicBezTo>
                  <a:pt x="104" y="960"/>
                  <a:pt x="112" y="1104"/>
                  <a:pt x="112" y="1288"/>
                </a:cubicBezTo>
                <a:cubicBezTo>
                  <a:pt x="112" y="1472"/>
                  <a:pt x="88" y="1720"/>
                  <a:pt x="112" y="1912"/>
                </a:cubicBezTo>
                <a:cubicBezTo>
                  <a:pt x="136" y="2104"/>
                  <a:pt x="272" y="2360"/>
                  <a:pt x="256" y="2440"/>
                </a:cubicBezTo>
                <a:cubicBezTo>
                  <a:pt x="240" y="2520"/>
                  <a:pt x="128" y="2456"/>
                  <a:pt x="16" y="2392"/>
                </a:cubicBezTo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3" name="Freeform 3"/>
          <p:cNvSpPr>
            <a:spLocks/>
          </p:cNvSpPr>
          <p:nvPr/>
        </p:nvSpPr>
        <p:spPr bwMode="auto">
          <a:xfrm>
            <a:off x="584200" y="596900"/>
            <a:ext cx="4048125" cy="3929063"/>
          </a:xfrm>
          <a:custGeom>
            <a:avLst/>
            <a:gdLst>
              <a:gd name="T0" fmla="*/ 1120 w 2816"/>
              <a:gd name="T1" fmla="*/ 2432 h 2536"/>
              <a:gd name="T2" fmla="*/ 592 w 2816"/>
              <a:gd name="T3" fmla="*/ 2336 h 2536"/>
              <a:gd name="T4" fmla="*/ 448 w 2816"/>
              <a:gd name="T5" fmla="*/ 1856 h 2536"/>
              <a:gd name="T6" fmla="*/ 64 w 2816"/>
              <a:gd name="T7" fmla="*/ 1616 h 2536"/>
              <a:gd name="T8" fmla="*/ 64 w 2816"/>
              <a:gd name="T9" fmla="*/ 992 h 2536"/>
              <a:gd name="T10" fmla="*/ 160 w 2816"/>
              <a:gd name="T11" fmla="*/ 608 h 2536"/>
              <a:gd name="T12" fmla="*/ 544 w 2816"/>
              <a:gd name="T13" fmla="*/ 320 h 2536"/>
              <a:gd name="T14" fmla="*/ 1312 w 2816"/>
              <a:gd name="T15" fmla="*/ 128 h 2536"/>
              <a:gd name="T16" fmla="*/ 1552 w 2816"/>
              <a:gd name="T17" fmla="*/ 32 h 2536"/>
              <a:gd name="T18" fmla="*/ 1936 w 2816"/>
              <a:gd name="T19" fmla="*/ 320 h 2536"/>
              <a:gd name="T20" fmla="*/ 2560 w 2816"/>
              <a:gd name="T21" fmla="*/ 560 h 2536"/>
              <a:gd name="T22" fmla="*/ 2608 w 2816"/>
              <a:gd name="T23" fmla="*/ 800 h 2536"/>
              <a:gd name="T24" fmla="*/ 2800 w 2816"/>
              <a:gd name="T25" fmla="*/ 1424 h 2536"/>
              <a:gd name="T26" fmla="*/ 2512 w 2816"/>
              <a:gd name="T27" fmla="*/ 1712 h 2536"/>
              <a:gd name="T28" fmla="*/ 2464 w 2816"/>
              <a:gd name="T29" fmla="*/ 2192 h 2536"/>
              <a:gd name="T30" fmla="*/ 2032 w 2816"/>
              <a:gd name="T31" fmla="*/ 2336 h 2536"/>
              <a:gd name="T32" fmla="*/ 1792 w 2816"/>
              <a:gd name="T33" fmla="*/ 2528 h 2536"/>
              <a:gd name="T34" fmla="*/ 1456 w 2816"/>
              <a:gd name="T35" fmla="*/ 2384 h 2536"/>
              <a:gd name="T36" fmla="*/ 1216 w 2816"/>
              <a:gd name="T37" fmla="*/ 2384 h 2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6" h="2536">
                <a:moveTo>
                  <a:pt x="1120" y="2432"/>
                </a:moveTo>
                <a:cubicBezTo>
                  <a:pt x="912" y="2432"/>
                  <a:pt x="704" y="2432"/>
                  <a:pt x="592" y="2336"/>
                </a:cubicBezTo>
                <a:cubicBezTo>
                  <a:pt x="480" y="2240"/>
                  <a:pt x="536" y="1976"/>
                  <a:pt x="448" y="1856"/>
                </a:cubicBezTo>
                <a:cubicBezTo>
                  <a:pt x="360" y="1736"/>
                  <a:pt x="128" y="1760"/>
                  <a:pt x="64" y="1616"/>
                </a:cubicBezTo>
                <a:cubicBezTo>
                  <a:pt x="0" y="1472"/>
                  <a:pt x="48" y="1160"/>
                  <a:pt x="64" y="992"/>
                </a:cubicBezTo>
                <a:cubicBezTo>
                  <a:pt x="80" y="824"/>
                  <a:pt x="80" y="720"/>
                  <a:pt x="160" y="608"/>
                </a:cubicBezTo>
                <a:cubicBezTo>
                  <a:pt x="240" y="496"/>
                  <a:pt x="352" y="400"/>
                  <a:pt x="544" y="320"/>
                </a:cubicBezTo>
                <a:cubicBezTo>
                  <a:pt x="736" y="240"/>
                  <a:pt x="1144" y="176"/>
                  <a:pt x="1312" y="128"/>
                </a:cubicBezTo>
                <a:cubicBezTo>
                  <a:pt x="1480" y="80"/>
                  <a:pt x="1448" y="0"/>
                  <a:pt x="1552" y="32"/>
                </a:cubicBezTo>
                <a:cubicBezTo>
                  <a:pt x="1656" y="64"/>
                  <a:pt x="1768" y="232"/>
                  <a:pt x="1936" y="320"/>
                </a:cubicBezTo>
                <a:cubicBezTo>
                  <a:pt x="2104" y="408"/>
                  <a:pt x="2448" y="480"/>
                  <a:pt x="2560" y="560"/>
                </a:cubicBezTo>
                <a:cubicBezTo>
                  <a:pt x="2672" y="640"/>
                  <a:pt x="2568" y="656"/>
                  <a:pt x="2608" y="800"/>
                </a:cubicBezTo>
                <a:cubicBezTo>
                  <a:pt x="2648" y="944"/>
                  <a:pt x="2816" y="1272"/>
                  <a:pt x="2800" y="1424"/>
                </a:cubicBezTo>
                <a:cubicBezTo>
                  <a:pt x="2784" y="1576"/>
                  <a:pt x="2568" y="1584"/>
                  <a:pt x="2512" y="1712"/>
                </a:cubicBezTo>
                <a:cubicBezTo>
                  <a:pt x="2456" y="1840"/>
                  <a:pt x="2544" y="2088"/>
                  <a:pt x="2464" y="2192"/>
                </a:cubicBezTo>
                <a:cubicBezTo>
                  <a:pt x="2384" y="2296"/>
                  <a:pt x="2144" y="2280"/>
                  <a:pt x="2032" y="2336"/>
                </a:cubicBezTo>
                <a:cubicBezTo>
                  <a:pt x="1920" y="2392"/>
                  <a:pt x="1888" y="2520"/>
                  <a:pt x="1792" y="2528"/>
                </a:cubicBezTo>
                <a:cubicBezTo>
                  <a:pt x="1696" y="2536"/>
                  <a:pt x="1552" y="2408"/>
                  <a:pt x="1456" y="2384"/>
                </a:cubicBezTo>
                <a:cubicBezTo>
                  <a:pt x="1360" y="2360"/>
                  <a:pt x="1264" y="2384"/>
                  <a:pt x="1216" y="2384"/>
                </a:cubicBezTo>
              </a:path>
            </a:pathLst>
          </a:cu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18900000" scaled="1"/>
          </a:gradFill>
          <a:ln w="127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22602" cy="655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82" descr="be57e4a673a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673600"/>
            <a:ext cx="22193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 rot="605647">
            <a:off x="2401888" y="2951163"/>
            <a:ext cx="1025525" cy="615950"/>
            <a:chOff x="2506" y="1584"/>
            <a:chExt cx="419" cy="24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3" name="Freeform 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605647">
            <a:off x="882650" y="3768725"/>
            <a:ext cx="1027113" cy="615950"/>
            <a:chOff x="2506" y="1584"/>
            <a:chExt cx="419" cy="247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8" name="Group 18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24" name="Freeform 19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" name="Freeform 20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6" name="Group 70"/>
          <p:cNvGrpSpPr>
            <a:grpSpLocks/>
          </p:cNvGrpSpPr>
          <p:nvPr/>
        </p:nvGrpSpPr>
        <p:grpSpPr bwMode="auto">
          <a:xfrm rot="12141703" flipV="1">
            <a:off x="4175125" y="1709738"/>
            <a:ext cx="1027113" cy="614362"/>
            <a:chOff x="2506" y="1584"/>
            <a:chExt cx="419" cy="247"/>
          </a:xfrm>
        </p:grpSpPr>
        <p:sp>
          <p:nvSpPr>
            <p:cNvPr id="27" name="Freeform 71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8" name="Group 72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29" name="Group 73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35" name="Freeform 74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6" name="Freeform 75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37" name="Group 81"/>
          <p:cNvGrpSpPr>
            <a:grpSpLocks/>
          </p:cNvGrpSpPr>
          <p:nvPr/>
        </p:nvGrpSpPr>
        <p:grpSpPr bwMode="auto">
          <a:xfrm rot="12141703" flipV="1">
            <a:off x="3989388" y="3322638"/>
            <a:ext cx="1025525" cy="615950"/>
            <a:chOff x="2506" y="1584"/>
            <a:chExt cx="419" cy="247"/>
          </a:xfrm>
        </p:grpSpPr>
        <p:sp>
          <p:nvSpPr>
            <p:cNvPr id="38" name="Freeform 82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39" name="Group 83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40" name="Group 84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46" name="Freeform 85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7" name="Freeform 86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48" name="Group 92"/>
          <p:cNvGrpSpPr>
            <a:grpSpLocks/>
          </p:cNvGrpSpPr>
          <p:nvPr/>
        </p:nvGrpSpPr>
        <p:grpSpPr bwMode="auto">
          <a:xfrm rot="12141703" flipV="1">
            <a:off x="3367088" y="1762125"/>
            <a:ext cx="1027112" cy="614363"/>
            <a:chOff x="2506" y="1584"/>
            <a:chExt cx="419" cy="247"/>
          </a:xfrm>
        </p:grpSpPr>
        <p:sp>
          <p:nvSpPr>
            <p:cNvPr id="49" name="Freeform 93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0" name="Group 94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51" name="Group 95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57" name="Freeform 96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8" name="Freeform 97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Freeform 102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59" name="Group 103"/>
          <p:cNvGrpSpPr>
            <a:grpSpLocks/>
          </p:cNvGrpSpPr>
          <p:nvPr/>
        </p:nvGrpSpPr>
        <p:grpSpPr bwMode="auto">
          <a:xfrm rot="12141703" flipV="1">
            <a:off x="1020763" y="1390650"/>
            <a:ext cx="1027112" cy="614363"/>
            <a:chOff x="2506" y="1584"/>
            <a:chExt cx="419" cy="247"/>
          </a:xfrm>
        </p:grpSpPr>
        <p:sp>
          <p:nvSpPr>
            <p:cNvPr id="60" name="Freeform 104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61" name="Group 105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62" name="Group 106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8" name="Freeform 107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9" name="Freeform 108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63" name="Freeform 109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4" name="Freeform 110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5" name="Freeform 111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6" name="Freeform 112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 113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70" name="Group 114"/>
          <p:cNvGrpSpPr>
            <a:grpSpLocks/>
          </p:cNvGrpSpPr>
          <p:nvPr/>
        </p:nvGrpSpPr>
        <p:grpSpPr bwMode="auto">
          <a:xfrm rot="12141703" flipV="1">
            <a:off x="1296988" y="2579688"/>
            <a:ext cx="1027112" cy="614362"/>
            <a:chOff x="2506" y="1584"/>
            <a:chExt cx="419" cy="247"/>
          </a:xfrm>
        </p:grpSpPr>
        <p:sp>
          <p:nvSpPr>
            <p:cNvPr id="71" name="Freeform 115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2" name="Group 116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73" name="Group 11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9" name="Freeform 11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" name="Freeform 11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4" name="Freeform 12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 12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" name="Freeform 12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7" name="Freeform 12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Freeform 12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81" name="Group 128"/>
          <p:cNvGrpSpPr>
            <a:grpSpLocks/>
          </p:cNvGrpSpPr>
          <p:nvPr/>
        </p:nvGrpSpPr>
        <p:grpSpPr bwMode="auto">
          <a:xfrm>
            <a:off x="2051050" y="836613"/>
            <a:ext cx="803275" cy="1208087"/>
            <a:chOff x="2917" y="989"/>
            <a:chExt cx="506" cy="761"/>
          </a:xfrm>
        </p:grpSpPr>
        <p:grpSp>
          <p:nvGrpSpPr>
            <p:cNvPr id="82" name="Group 129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84" name="Freeform 130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5" name="Freeform 131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6" name="Freeform 132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7" name="Freeform 133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971" y="1162"/>
                  <a:ext cx="450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83" name="Text 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" y="1162"/>
                  <a:ext cx="450" cy="566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136"/>
          <p:cNvGrpSpPr>
            <a:grpSpLocks/>
          </p:cNvGrpSpPr>
          <p:nvPr/>
        </p:nvGrpSpPr>
        <p:grpSpPr bwMode="auto">
          <a:xfrm>
            <a:off x="755650" y="2060575"/>
            <a:ext cx="792163" cy="1152525"/>
            <a:chOff x="476" y="1434"/>
            <a:chExt cx="499" cy="726"/>
          </a:xfrm>
        </p:grpSpPr>
        <p:grpSp>
          <p:nvGrpSpPr>
            <p:cNvPr id="90" name="Group 137"/>
            <p:cNvGrpSpPr>
              <a:grpSpLocks/>
            </p:cNvGrpSpPr>
            <p:nvPr/>
          </p:nvGrpSpPr>
          <p:grpSpPr bwMode="auto">
            <a:xfrm>
              <a:off x="476" y="1434"/>
              <a:ext cx="499" cy="726"/>
              <a:chOff x="3173" y="2543"/>
              <a:chExt cx="1001" cy="1360"/>
            </a:xfrm>
          </p:grpSpPr>
          <p:sp>
            <p:nvSpPr>
              <p:cNvPr id="92" name="Freeform 138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Freeform 139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Freeform 140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Freeform 141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Freeform 142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1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85" y="1591"/>
                  <a:ext cx="450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𝟏𝟑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91" name="Text 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" y="1591"/>
                  <a:ext cx="450" cy="566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144"/>
          <p:cNvGrpSpPr>
            <a:grpSpLocks/>
          </p:cNvGrpSpPr>
          <p:nvPr/>
        </p:nvGrpSpPr>
        <p:grpSpPr bwMode="auto">
          <a:xfrm>
            <a:off x="1908175" y="2276475"/>
            <a:ext cx="803275" cy="1208088"/>
            <a:chOff x="2917" y="989"/>
            <a:chExt cx="506" cy="761"/>
          </a:xfrm>
        </p:grpSpPr>
        <p:grpSp>
          <p:nvGrpSpPr>
            <p:cNvPr id="98" name="Group 145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00" name="Freeform 146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Freeform 147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2" name="Freeform 148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 149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Freeform 150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9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2971" y="1153"/>
                  <a:ext cx="450" cy="5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𝟐𝟐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99" name="Text 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" y="1153"/>
                  <a:ext cx="450" cy="57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52"/>
          <p:cNvGrpSpPr>
            <a:grpSpLocks/>
          </p:cNvGrpSpPr>
          <p:nvPr/>
        </p:nvGrpSpPr>
        <p:grpSpPr bwMode="auto">
          <a:xfrm>
            <a:off x="1258888" y="3789363"/>
            <a:ext cx="803275" cy="1208087"/>
            <a:chOff x="2917" y="989"/>
            <a:chExt cx="506" cy="761"/>
          </a:xfrm>
        </p:grpSpPr>
        <p:grpSp>
          <p:nvGrpSpPr>
            <p:cNvPr id="106" name="Group 153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08" name="Freeform 154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9" name="Freeform 155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0" name="Freeform 156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1" name="Freeform 157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2" name="Freeform 158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7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3010" y="1114"/>
                  <a:ext cx="314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07" name="Text 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0" y="1114"/>
                  <a:ext cx="314" cy="566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60"/>
          <p:cNvGrpSpPr>
            <a:grpSpLocks/>
          </p:cNvGrpSpPr>
          <p:nvPr/>
        </p:nvGrpSpPr>
        <p:grpSpPr bwMode="auto">
          <a:xfrm>
            <a:off x="2771775" y="3573465"/>
            <a:ext cx="803275" cy="1208088"/>
            <a:chOff x="2917" y="989"/>
            <a:chExt cx="506" cy="761"/>
          </a:xfrm>
        </p:grpSpPr>
        <p:grpSp>
          <p:nvGrpSpPr>
            <p:cNvPr id="114" name="Group 161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16" name="Freeform 162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7" name="Freeform 163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8" name="Freeform 164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9" name="Freeform 165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0" name="Freeform 166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5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2962" y="1168"/>
                  <a:ext cx="450" cy="5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𝟏𝟏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15" name="Text 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" y="1168"/>
                  <a:ext cx="450" cy="57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68"/>
          <p:cNvGrpSpPr>
            <a:grpSpLocks/>
          </p:cNvGrpSpPr>
          <p:nvPr/>
        </p:nvGrpSpPr>
        <p:grpSpPr bwMode="auto">
          <a:xfrm>
            <a:off x="971550" y="1196975"/>
            <a:ext cx="803275" cy="1220788"/>
            <a:chOff x="2917" y="989"/>
            <a:chExt cx="506" cy="769"/>
          </a:xfrm>
        </p:grpSpPr>
        <p:grpSp>
          <p:nvGrpSpPr>
            <p:cNvPr id="122" name="Group 169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24" name="Freeform 170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5" name="Freeform 171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6" name="Freeform 172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7" name="Freeform 173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8" name="Freeform 174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3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3028" y="1190"/>
                  <a:ext cx="314" cy="5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23" name="Text 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8" y="1190"/>
                  <a:ext cx="314" cy="568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76"/>
          <p:cNvGrpSpPr>
            <a:grpSpLocks/>
          </p:cNvGrpSpPr>
          <p:nvPr/>
        </p:nvGrpSpPr>
        <p:grpSpPr bwMode="auto">
          <a:xfrm>
            <a:off x="2987675" y="1484313"/>
            <a:ext cx="803275" cy="1208087"/>
            <a:chOff x="2917" y="989"/>
            <a:chExt cx="506" cy="761"/>
          </a:xfrm>
        </p:grpSpPr>
        <p:grpSp>
          <p:nvGrpSpPr>
            <p:cNvPr id="130" name="Group 177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32" name="Freeform 178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3" name="Freeform 179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4" name="Freeform 180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5" name="Freeform 181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6" name="Freeform 182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31" name="Text Box 183"/>
            <p:cNvSpPr txBox="1">
              <a:spLocks noChangeArrowheads="1"/>
            </p:cNvSpPr>
            <p:nvPr/>
          </p:nvSpPr>
          <p:spPr bwMode="auto">
            <a:xfrm>
              <a:off x="2971" y="1344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137" name="Group 184"/>
          <p:cNvGrpSpPr>
            <a:grpSpLocks/>
          </p:cNvGrpSpPr>
          <p:nvPr/>
        </p:nvGrpSpPr>
        <p:grpSpPr bwMode="auto">
          <a:xfrm rot="-18077413">
            <a:off x="2288381" y="672307"/>
            <a:ext cx="1106487" cy="571500"/>
            <a:chOff x="2506" y="1584"/>
            <a:chExt cx="419" cy="247"/>
          </a:xfrm>
        </p:grpSpPr>
        <p:sp>
          <p:nvSpPr>
            <p:cNvPr id="138" name="Freeform 185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39" name="Group 186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40" name="Group 18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46" name="Freeform 18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7" name="Freeform 18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41" name="Freeform 19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2" name="Freeform 19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3" name="Freeform 19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4" name="Freeform 19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5" name="Freeform 19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48" name="Group 195"/>
          <p:cNvGrpSpPr>
            <a:grpSpLocks/>
          </p:cNvGrpSpPr>
          <p:nvPr/>
        </p:nvGrpSpPr>
        <p:grpSpPr bwMode="auto">
          <a:xfrm rot="-18077413">
            <a:off x="1208881" y="1032669"/>
            <a:ext cx="1106488" cy="571500"/>
            <a:chOff x="2506" y="1584"/>
            <a:chExt cx="419" cy="247"/>
          </a:xfrm>
        </p:grpSpPr>
        <p:sp>
          <p:nvSpPr>
            <p:cNvPr id="149" name="Freeform 196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50" name="Group 197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51" name="Group 198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57" name="Freeform 199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58" name="Freeform 200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6" name="Freeform 205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59" name="Group 206"/>
          <p:cNvGrpSpPr>
            <a:grpSpLocks/>
          </p:cNvGrpSpPr>
          <p:nvPr/>
        </p:nvGrpSpPr>
        <p:grpSpPr bwMode="auto">
          <a:xfrm rot="21215766" flipH="1">
            <a:off x="2916238" y="1125538"/>
            <a:ext cx="1106487" cy="571500"/>
            <a:chOff x="2506" y="1584"/>
            <a:chExt cx="419" cy="247"/>
          </a:xfrm>
        </p:grpSpPr>
        <p:sp>
          <p:nvSpPr>
            <p:cNvPr id="160" name="Freeform 207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61" name="Group 208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62" name="Group 209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8" name="Freeform 210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69" name="Freeform 211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63" name="Freeform 212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Freeform 213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5" name="Freeform 214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6" name="Freeform 215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7" name="Freeform 216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70" name="Group 217"/>
          <p:cNvGrpSpPr>
            <a:grpSpLocks/>
          </p:cNvGrpSpPr>
          <p:nvPr/>
        </p:nvGrpSpPr>
        <p:grpSpPr bwMode="auto">
          <a:xfrm rot="21215766" flipH="1">
            <a:off x="1908175" y="1989138"/>
            <a:ext cx="1106488" cy="571500"/>
            <a:chOff x="2506" y="1584"/>
            <a:chExt cx="419" cy="247"/>
          </a:xfrm>
        </p:grpSpPr>
        <p:sp>
          <p:nvSpPr>
            <p:cNvPr id="171" name="Freeform 218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72" name="Group 219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73" name="Group 22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79" name="Freeform 22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0" name="Freeform 22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74" name="Freeform 22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5" name="Freeform 22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6" name="Freeform 22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7" name="Freeform 22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8" name="Freeform 22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81" name="Group 228"/>
          <p:cNvGrpSpPr>
            <a:grpSpLocks/>
          </p:cNvGrpSpPr>
          <p:nvPr/>
        </p:nvGrpSpPr>
        <p:grpSpPr bwMode="auto">
          <a:xfrm rot="21215766" flipH="1">
            <a:off x="1403350" y="3573463"/>
            <a:ext cx="1106488" cy="571500"/>
            <a:chOff x="2506" y="1584"/>
            <a:chExt cx="419" cy="247"/>
          </a:xfrm>
        </p:grpSpPr>
        <p:sp>
          <p:nvSpPr>
            <p:cNvPr id="182" name="Freeform 229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83" name="Group 230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84" name="Group 231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90" name="Freeform 232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1" name="Freeform 233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85" name="Freeform 234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6" name="Freeform 235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7" name="Freeform 236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8" name="Freeform 237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9" name="Freeform 238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92" name="Group 250"/>
          <p:cNvGrpSpPr>
            <a:grpSpLocks/>
          </p:cNvGrpSpPr>
          <p:nvPr/>
        </p:nvGrpSpPr>
        <p:grpSpPr bwMode="auto">
          <a:xfrm>
            <a:off x="3492500" y="2565400"/>
            <a:ext cx="803275" cy="1208088"/>
            <a:chOff x="2917" y="989"/>
            <a:chExt cx="506" cy="761"/>
          </a:xfrm>
        </p:grpSpPr>
        <p:grpSp>
          <p:nvGrpSpPr>
            <p:cNvPr id="193" name="Group 251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95" name="Freeform 252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6" name="Freeform 253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7" name="Freeform 254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8" name="Freeform 255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9" name="Freeform 256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4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3000" y="1181"/>
                  <a:ext cx="314" cy="5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94" name="Text Box 2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00" y="1181"/>
                  <a:ext cx="314" cy="568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5" name="Text Box 241"/>
          <p:cNvSpPr txBox="1">
            <a:spLocks noChangeArrowheads="1"/>
          </p:cNvSpPr>
          <p:nvPr/>
        </p:nvSpPr>
        <p:spPr bwMode="auto">
          <a:xfrm>
            <a:off x="5036794" y="601524"/>
            <a:ext cx="284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Собери урожай   </a:t>
            </a:r>
          </a:p>
        </p:txBody>
      </p:sp>
      <p:sp>
        <p:nvSpPr>
          <p:cNvPr id="206" name="Text Box 240"/>
          <p:cNvSpPr txBox="1">
            <a:spLocks noChangeArrowheads="1"/>
          </p:cNvSpPr>
          <p:nvPr/>
        </p:nvSpPr>
        <p:spPr bwMode="auto">
          <a:xfrm>
            <a:off x="4932362" y="1132868"/>
            <a:ext cx="40211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ru-RU" altLang="ru-RU" sz="2400" b="1" dirty="0" smtClean="0">
                <a:cs typeface="Arial" pitchFamily="34" charset="0"/>
              </a:rPr>
              <a:t>Помогите  Незнайке собрать груши на которых записаны неправильные дроби.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612" y="2144021"/>
            <a:ext cx="28463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" name="Picture 3" descr="C:\Users\Марина\Desktop\Рисунок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26837" y="5548990"/>
            <a:ext cx="576064" cy="617840"/>
          </a:xfrm>
          <a:prstGeom prst="rect">
            <a:avLst/>
          </a:prstGeom>
          <a:noFill/>
        </p:spPr>
      </p:pic>
      <p:pic>
        <p:nvPicPr>
          <p:cNvPr id="210" name="Picture 1" descr="C:\Users\Марина\Desktop\AboutInformation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804248" y="5608704"/>
            <a:ext cx="558127" cy="558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39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8246 0.3601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8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2621 0.5944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22448 0.4409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220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631"/>
            <a:ext cx="8676964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00488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Дробь в которой числитель меньше знаменателя, называет </a:t>
            </a:r>
            <a:r>
              <a:rPr lang="ru-RU" sz="2800" i="1" dirty="0" smtClean="0">
                <a:solidFill>
                  <a:srgbClr val="C00000"/>
                </a:solidFill>
              </a:rPr>
              <a:t>правильной</a:t>
            </a:r>
            <a:r>
              <a:rPr lang="ru-RU" sz="2800" dirty="0" smtClean="0"/>
              <a:t> дробью.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3488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Дробь </a:t>
            </a:r>
            <a:r>
              <a:rPr lang="ru-RU" sz="2800" dirty="0"/>
              <a:t>в которой числитель </a:t>
            </a:r>
            <a:r>
              <a:rPr lang="ru-RU" sz="2800" dirty="0" smtClean="0"/>
              <a:t> больше </a:t>
            </a:r>
            <a:r>
              <a:rPr lang="ru-RU" sz="2800" dirty="0"/>
              <a:t>знаменателя, называет </a:t>
            </a:r>
            <a:r>
              <a:rPr lang="ru-RU" sz="2800" i="1" dirty="0" smtClean="0">
                <a:solidFill>
                  <a:srgbClr val="C00000"/>
                </a:solidFill>
              </a:rPr>
              <a:t>неправильной</a:t>
            </a:r>
            <a:r>
              <a:rPr lang="ru-RU" sz="2800" dirty="0" smtClean="0"/>
              <a:t> </a:t>
            </a:r>
            <a:r>
              <a:rPr lang="ru-RU" sz="2800" dirty="0"/>
              <a:t>дробью.</a:t>
            </a:r>
          </a:p>
        </p:txBody>
      </p:sp>
      <p:pic>
        <p:nvPicPr>
          <p:cNvPr id="7" name="Picture 3" descr="C:\Users\Марина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40352" y="558924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59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59"/>
          <p:cNvGrpSpPr>
            <a:grpSpLocks/>
          </p:cNvGrpSpPr>
          <p:nvPr/>
        </p:nvGrpSpPr>
        <p:grpSpPr bwMode="auto">
          <a:xfrm>
            <a:off x="23754" y="282358"/>
            <a:ext cx="9093200" cy="6407049"/>
            <a:chOff x="14" y="0"/>
            <a:chExt cx="5728" cy="4306"/>
          </a:xfrm>
        </p:grpSpPr>
        <p:sp>
          <p:nvSpPr>
            <p:cNvPr id="30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6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8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7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9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6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4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1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2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683568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Сравните дроби</a:t>
            </a:r>
            <a:endParaRPr lang="ru-RU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933168" y="1208504"/>
                <a:ext cx="2702728" cy="7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1.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и   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7 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8" y="1208504"/>
                <a:ext cx="2702728" cy="79124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643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906528" y="2138389"/>
                <a:ext cx="2729368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и  </m:t>
                    </m:r>
                    <m:f>
                      <m:fPr>
                        <m:ctrlPr>
                          <a:rPr lang="ru-RU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42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42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28" y="2138389"/>
                <a:ext cx="2729368" cy="78874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817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/>
              <p:cNvSpPr txBox="1"/>
              <p:nvPr/>
            </p:nvSpPr>
            <p:spPr>
              <a:xfrm>
                <a:off x="841728" y="3036155"/>
                <a:ext cx="2794168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и  </m:t>
                    </m:r>
                    <m:f>
                      <m:fPr>
                        <m:ctrlPr>
                          <a:rPr lang="ru-RU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28" y="3036155"/>
                <a:ext cx="2794168" cy="7913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459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/>
              <p:cNvSpPr txBox="1"/>
              <p:nvPr/>
            </p:nvSpPr>
            <p:spPr>
              <a:xfrm>
                <a:off x="902688" y="3936871"/>
                <a:ext cx="2733208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4.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  и     </m:t>
                    </m:r>
                    <m:f>
                      <m:fPr>
                        <m:ctrlPr>
                          <a:rPr lang="ru-RU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88" y="3936871"/>
                <a:ext cx="2733208" cy="79842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580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Box 59"/>
              <p:cNvSpPr txBox="1"/>
              <p:nvPr/>
            </p:nvSpPr>
            <p:spPr>
              <a:xfrm>
                <a:off x="902689" y="4911814"/>
                <a:ext cx="2886632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5.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19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 и    1</m:t>
                    </m:r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89" y="4911814"/>
                <a:ext cx="2886632" cy="79842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5274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5546204" y="1253926"/>
                <a:ext cx="273630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1.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𝟏𝟑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&gt;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  <m:r>
                          <a:rPr lang="ru-RU" sz="28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04" y="1253926"/>
                <a:ext cx="2736304" cy="71468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467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4" name="TextBox 63"/>
              <p:cNvSpPr txBox="1"/>
              <p:nvPr/>
            </p:nvSpPr>
            <p:spPr>
              <a:xfrm>
                <a:off x="5553276" y="2107611"/>
                <a:ext cx="2331992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𝟐𝟏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=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𝟒𝟐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𝟒𝟐</m:t>
                        </m:r>
                      </m:den>
                    </m:f>
                  </m:oMath>
                </a14:m>
                <a:endParaRPr lang="ru-RU" sz="2000" b="1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76" y="2107611"/>
                <a:ext cx="2331992" cy="71263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548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TextBox 64"/>
              <p:cNvSpPr txBox="1"/>
              <p:nvPr/>
            </p:nvSpPr>
            <p:spPr>
              <a:xfrm>
                <a:off x="5535449" y="3074498"/>
                <a:ext cx="229011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&lt;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49" y="3074498"/>
                <a:ext cx="2290112" cy="71468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5319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TextBox 65"/>
              <p:cNvSpPr txBox="1"/>
              <p:nvPr/>
            </p:nvSpPr>
            <p:spPr>
              <a:xfrm>
                <a:off x="5556972" y="3925260"/>
                <a:ext cx="2733208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4.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  &gt;  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72" y="3925260"/>
                <a:ext cx="2733208" cy="721031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4688" b="-1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/>
              <p:nvPr/>
            </p:nvSpPr>
            <p:spPr>
              <a:xfrm>
                <a:off x="5542844" y="4873714"/>
                <a:ext cx="2886632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5.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𝟏𝟗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 &lt;    </m:t>
                    </m:r>
                    <m:r>
                      <a:rPr lang="ru-RU" sz="2800" b="1" i="1" smtClean="0">
                        <a:latin typeface="Cambria Math"/>
                      </a:rPr>
                      <m:t>𝟏</m:t>
                    </m:r>
                  </m:oMath>
                </a14:m>
                <a:endParaRPr lang="ru-RU" sz="2800" b="1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44" y="4873714"/>
                <a:ext cx="2886632" cy="72103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4219" b="-10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4144761" y="395055"/>
            <a:ext cx="4957273" cy="5976293"/>
            <a:chOff x="2092" y="192"/>
            <a:chExt cx="3599" cy="4103"/>
          </a:xfrm>
        </p:grpSpPr>
        <p:sp>
          <p:nvSpPr>
            <p:cNvPr id="3" name="Freeform 91"/>
            <p:cNvSpPr>
              <a:spLocks/>
            </p:cNvSpPr>
            <p:nvPr/>
          </p:nvSpPr>
          <p:spPr bwMode="auto">
            <a:xfrm>
              <a:off x="2092" y="411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92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9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24" name="Oval 9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9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98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22" name="Oval 9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10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01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20" name="Oval 10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10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18" name="Oval 10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0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107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16" name="Oval 10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" name="Freeform 110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Freeform 111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Freeform 112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13" name="Group 113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4" name="Oval 11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1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62" name="Прямая соединительная линия 61"/>
          <p:cNvCxnSpPr/>
          <p:nvPr/>
        </p:nvCxnSpPr>
        <p:spPr>
          <a:xfrm>
            <a:off x="4355976" y="542003"/>
            <a:ext cx="4680000" cy="0"/>
          </a:xfrm>
          <a:prstGeom prst="line">
            <a:avLst/>
          </a:prstGeom>
          <a:ln w="50800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C:\Users\Марина\Desktop\Рисунок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62062" y="5947457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85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4149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27" y="439782"/>
            <a:ext cx="284797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99592" y="4618036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2780928"/>
            <a:ext cx="1800200" cy="183710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2780928"/>
            <a:ext cx="2421012" cy="157343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1782514" y="4044994"/>
            <a:ext cx="98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2см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591076"/>
            <a:ext cx="926902" cy="65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01950"/>
            <a:ext cx="946101" cy="6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Марина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41084" y="551197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59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6"/>
            <a:ext cx="2847975" cy="34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64096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99592" y="4618036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2780928"/>
            <a:ext cx="1800200" cy="183710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2780928"/>
            <a:ext cx="2421012" cy="157343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1681562" y="3770653"/>
                <a:ext cx="93610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62" y="3770653"/>
                <a:ext cx="936104" cy="7861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7722"/>
            <a:ext cx="855650" cy="8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210" y="2480994"/>
            <a:ext cx="923962" cy="94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41084" y="5386838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69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17587 -0.4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0156 -0.28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107 L -0.03524 -0.295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15" y="260648"/>
            <a:ext cx="864096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27" y="439782"/>
            <a:ext cx="284797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99592" y="4618036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2780928"/>
            <a:ext cx="1800200" cy="183710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2780928"/>
            <a:ext cx="2421012" cy="157343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3682008" y="1821011"/>
                <a:ext cx="62356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008" y="1821011"/>
                <a:ext cx="623565" cy="90178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604" y="1817365"/>
            <a:ext cx="928030" cy="9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670" y="1803337"/>
            <a:ext cx="929322" cy="95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7426" y="1950234"/>
            <a:ext cx="43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304" y="1821010"/>
            <a:ext cx="880864" cy="108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2370" y="1903561"/>
            <a:ext cx="48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804248" y="1806153"/>
                <a:ext cx="66396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806153"/>
                <a:ext cx="663963" cy="90178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 descr="C:\Users\Марина\Desktop\Рисунок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41084" y="5464199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3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21656" y="332656"/>
            <a:ext cx="8712968" cy="6090449"/>
            <a:chOff x="634806" y="-24170"/>
            <a:chExt cx="8811839" cy="62504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06" y="-24170"/>
              <a:ext cx="8811839" cy="625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3" descr="C:\Documents and Settings\007\Мои документы\Мои рисунки\Безымянный.bm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11" y="57151"/>
              <a:ext cx="2540000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277" y="3578523"/>
              <a:ext cx="3429000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TextBox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905"/>
              <a:ext cx="47974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3640411" y="1117697"/>
              <a:ext cx="5513809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dirty="0"/>
                <a:t>   </a:t>
              </a:r>
              <a:r>
                <a:rPr lang="ru-RU" altLang="ru-RU" sz="2800" dirty="0">
                  <a:solidFill>
                    <a:srgbClr val="7030A0"/>
                  </a:solidFill>
                </a:rPr>
                <a:t>При сложении дробей с одинаковыми знаменателями числители складывают,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361306" y="3136318"/>
              <a:ext cx="7846443" cy="44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С помощью букв правило сложения можно записать так:</a:t>
              </a:r>
            </a:p>
          </p:txBody>
        </p:sp>
      </p:grpSp>
      <p:pic>
        <p:nvPicPr>
          <p:cNvPr id="9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12606" y="5496344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12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+mn-lt"/>
                <a:cs typeface="Times New Roman" pitchFamily="18" charset="0"/>
              </a:rPr>
              <a:t>Методические    рекомендации</a:t>
            </a:r>
            <a:br>
              <a:rPr lang="ru-RU" sz="3200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12" y="381623"/>
            <a:ext cx="8644090" cy="62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32298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270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cs typeface="Times New Roman" pitchFamily="18" charset="0"/>
              </a:rPr>
              <a:t>Управляющие кнопки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8880" y="2267580"/>
            <a:ext cx="347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cs typeface="Times New Roman" pitchFamily="18" charset="0"/>
              </a:rPr>
              <a:t>        Помощь </a:t>
            </a:r>
            <a:r>
              <a:rPr lang="ru-RU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cs typeface="Times New Roman" pitchFamily="18" charset="0"/>
              </a:rPr>
              <a:t>(повторить теорию)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6588" y="2924944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      </a:t>
            </a:r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073B1C"/>
                </a:solidFill>
                <a:cs typeface="Times New Roman" pitchFamily="18" charset="0"/>
              </a:rPr>
              <a:t>«</a:t>
            </a:r>
            <a:r>
              <a:rPr lang="ru-RU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073B1C"/>
                </a:solidFill>
                <a:cs typeface="Times New Roman" pitchFamily="18" charset="0"/>
              </a:rPr>
              <a:t>Далее» (следующий вопрос)</a:t>
            </a:r>
          </a:p>
        </p:txBody>
      </p:sp>
      <p:pic>
        <p:nvPicPr>
          <p:cNvPr id="9" name="Picture 1" descr="C:\Users\Марина\Desktop\AboutInform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1043608" y="1988516"/>
            <a:ext cx="558127" cy="558127"/>
          </a:xfrm>
          <a:prstGeom prst="rect">
            <a:avLst/>
          </a:prstGeom>
          <a:noFill/>
        </p:spPr>
      </p:pic>
      <p:pic>
        <p:nvPicPr>
          <p:cNvPr id="10" name="Picture 3" descr="C:\Users\Марина\Desktop\Рисунок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1043608" y="2708920"/>
            <a:ext cx="576064" cy="6178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27336" y="3573016"/>
            <a:ext cx="5352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cs typeface="Times New Roman" pitchFamily="18" charset="0"/>
              </a:rPr>
              <a:t>  </a:t>
            </a:r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820000"/>
                </a:solidFill>
                <a:cs typeface="Times New Roman" pitchFamily="18" charset="0"/>
              </a:rPr>
              <a:t>«</a:t>
            </a:r>
            <a:r>
              <a:rPr lang="ru-RU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820000"/>
                </a:solidFill>
                <a:cs typeface="Times New Roman" pitchFamily="18" charset="0"/>
              </a:rPr>
              <a:t>Вернуться назад» (возврат на предыдущий слайд)</a:t>
            </a:r>
          </a:p>
        </p:txBody>
      </p:sp>
      <p:pic>
        <p:nvPicPr>
          <p:cNvPr id="12" name="Picture 1" descr="C:\Users\Марина\Desktop\beos_ho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892" y="4149080"/>
            <a:ext cx="576064" cy="5760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428380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    «</a:t>
            </a:r>
            <a:r>
              <a:rPr lang="ru-RU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В начало» (возвращение на </a:t>
            </a:r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 1 слайд )</a:t>
            </a:r>
            <a:endParaRPr lang="ru-RU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354" y="503460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выхода»</a:t>
            </a:r>
            <a:endParaRPr lang="ru-RU" sz="2000" b="1" dirty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205691" y="5063326"/>
            <a:ext cx="792088" cy="432048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</a:t>
            </a:r>
            <a:endParaRPr lang="ru-RU" dirty="0"/>
          </a:p>
        </p:txBody>
      </p:sp>
      <p:pic>
        <p:nvPicPr>
          <p:cNvPr id="17" name="Picture 3" descr="C:\Users\Марина\Desktop\Рисунок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1074032" y="3519922"/>
            <a:ext cx="576064" cy="617840"/>
          </a:xfrm>
          <a:prstGeom prst="rect">
            <a:avLst/>
          </a:prstGeom>
          <a:noFill/>
        </p:spPr>
      </p:pic>
      <p:pic>
        <p:nvPicPr>
          <p:cNvPr id="307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2584" y="5017090"/>
            <a:ext cx="5794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 descr="C:\Users\Марина\Desktop\beos_h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63326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51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410" y="2993136"/>
            <a:ext cx="1970937" cy="29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Documents and Settings\007\Мои документы\Мои рисунки\tarelkametalov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59352"/>
            <a:ext cx="4691062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007\Мои документы\Мои рисунки\f_1846419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8" y="142852"/>
            <a:ext cx="2422023" cy="292895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FFFF">
                <a:alpha val="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FFFF"/>
            </a:contourClr>
          </a:sp3d>
        </p:spPr>
      </p:pic>
      <p:pic>
        <p:nvPicPr>
          <p:cNvPr id="7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40" y="204937"/>
            <a:ext cx="2077981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14625"/>
            <a:ext cx="12652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43313"/>
            <a:ext cx="1265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071813"/>
            <a:ext cx="1265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1875"/>
            <a:ext cx="1265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57500"/>
            <a:ext cx="1265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14688"/>
            <a:ext cx="126523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14625"/>
            <a:ext cx="1265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357563"/>
            <a:ext cx="1265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57500"/>
            <a:ext cx="12652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428875"/>
            <a:ext cx="12652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669529" y="5289574"/>
            <a:ext cx="1357313" cy="947738"/>
            <a:chOff x="1837" y="1061"/>
            <a:chExt cx="681" cy="463"/>
          </a:xfrm>
        </p:grpSpPr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1837" y="1061"/>
              <a:ext cx="28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1837" y="1305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1357313" y="5451946"/>
            <a:ext cx="64928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1857375" y="5280049"/>
            <a:ext cx="1428750" cy="957263"/>
            <a:chOff x="1803" y="1117"/>
            <a:chExt cx="681" cy="406"/>
          </a:xfrm>
        </p:grpSpPr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1871" y="1117"/>
              <a:ext cx="4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</a:rPr>
                <a:t>4</a:t>
              </a: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1803" y="1329"/>
              <a:ext cx="6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1803" y="1329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2571750" y="5445224"/>
            <a:ext cx="6492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</a:p>
        </p:txBody>
      </p:sp>
      <p:grpSp>
        <p:nvGrpSpPr>
          <p:cNvPr id="28" name="Group 51"/>
          <p:cNvGrpSpPr>
            <a:grpSpLocks/>
          </p:cNvGrpSpPr>
          <p:nvPr/>
        </p:nvGrpSpPr>
        <p:grpSpPr bwMode="auto">
          <a:xfrm>
            <a:off x="3071813" y="5301208"/>
            <a:ext cx="1943100" cy="955675"/>
            <a:chOff x="1756" y="1056"/>
            <a:chExt cx="735" cy="406"/>
          </a:xfrm>
        </p:grpSpPr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1756" y="1056"/>
              <a:ext cx="48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</a:rPr>
                <a:t>10- 4</a:t>
              </a: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1810" y="1268"/>
              <a:ext cx="6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>
              <a:off x="1756" y="126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3820320" y="5298652"/>
            <a:ext cx="1857376" cy="962025"/>
            <a:chOff x="2385" y="223"/>
            <a:chExt cx="1170" cy="606"/>
          </a:xfrm>
        </p:grpSpPr>
        <p:grpSp>
          <p:nvGrpSpPr>
            <p:cNvPr id="33" name="Group 77"/>
            <p:cNvGrpSpPr>
              <a:grpSpLocks/>
            </p:cNvGrpSpPr>
            <p:nvPr/>
          </p:nvGrpSpPr>
          <p:grpSpPr bwMode="auto">
            <a:xfrm>
              <a:off x="2656" y="223"/>
              <a:ext cx="899" cy="606"/>
              <a:chOff x="1498" y="1005"/>
              <a:chExt cx="681" cy="408"/>
            </a:xfrm>
          </p:grpSpPr>
          <p:sp>
            <p:nvSpPr>
              <p:cNvPr id="35" name="Text Box 78"/>
              <p:cNvSpPr txBox="1">
                <a:spLocks noChangeArrowheads="1"/>
              </p:cNvSpPr>
              <p:nvPr/>
            </p:nvSpPr>
            <p:spPr bwMode="auto">
              <a:xfrm>
                <a:off x="1566" y="1005"/>
                <a:ext cx="4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</a:rPr>
                  <a:t>6</a:t>
                </a:r>
              </a:p>
            </p:txBody>
          </p:sp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1498" y="1219"/>
                <a:ext cx="68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</a:rPr>
                  <a:t>10</a:t>
                </a:r>
              </a:p>
            </p:txBody>
          </p:sp>
          <p:sp>
            <p:nvSpPr>
              <p:cNvPr id="37" name="Line 80"/>
              <p:cNvSpPr>
                <a:spLocks noChangeShapeType="1"/>
              </p:cNvSpPr>
              <p:nvPr/>
            </p:nvSpPr>
            <p:spPr bwMode="auto">
              <a:xfrm>
                <a:off x="1511" y="1229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4" name="Text Box 81"/>
            <p:cNvSpPr txBox="1">
              <a:spLocks noChangeArrowheads="1"/>
            </p:cNvSpPr>
            <p:nvPr/>
          </p:nvSpPr>
          <p:spPr bwMode="auto">
            <a:xfrm>
              <a:off x="2385" y="310"/>
              <a:ext cx="40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=</a:t>
              </a:r>
            </a:p>
          </p:txBody>
        </p:sp>
      </p:grpSp>
      <p:pic>
        <p:nvPicPr>
          <p:cNvPr id="38" name="Picture 3" descr="C:\Users\Марина\Desktop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8275347" y="542925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83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18108 0.15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37" y="260648"/>
            <a:ext cx="8718550" cy="64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74096" y="404664"/>
            <a:ext cx="8391591" cy="5218261"/>
            <a:chOff x="886208" y="218856"/>
            <a:chExt cx="8075431" cy="5506210"/>
          </a:xfrm>
        </p:grpSpPr>
        <p:pic>
          <p:nvPicPr>
            <p:cNvPr id="4" name="TextBox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357" y="470776"/>
              <a:ext cx="49450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3070407" y="1320200"/>
              <a:ext cx="5891232" cy="243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</a:t>
              </a:r>
              <a:r>
                <a:rPr kumimoji="0" lang="ru-RU" alt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</a:rPr>
                <a:t>При вычитании дробей с одинаковыми знаменателями из числителя уменьшаемого вычитают числитель вычитаемого,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119915" y="3755900"/>
              <a:ext cx="7572375" cy="45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С помощью букв правило</a:t>
              </a:r>
              <a:r>
                <a:rPr kumimoji="0" lang="ru-RU" altLang="ru-RU" sz="2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вычитания </a:t>
              </a:r>
              <a:r>
                <a:rPr kumimoji="0" lang="ru-RU" alt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можно записать так:</a:t>
              </a:r>
            </a:p>
          </p:txBody>
        </p:sp>
        <p:graphicFrame>
          <p:nvGraphicFramePr>
            <p:cNvPr id="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99316973"/>
                </p:ext>
              </p:extLst>
            </p:nvPr>
          </p:nvGraphicFramePr>
          <p:xfrm>
            <a:off x="3222603" y="4359860"/>
            <a:ext cx="2986633" cy="1365206"/>
          </p:xfrm>
          <a:graphic>
            <a:graphicData uri="http://schemas.openxmlformats.org/presentationml/2006/ole">
              <p:oleObj spid="_x0000_s9244" name="Формула" r:id="rId6" imgW="888840" imgH="393480" progId="">
                <p:embed/>
              </p:oleObj>
            </a:graphicData>
          </a:graphic>
        </p:graphicFrame>
        <p:pic>
          <p:nvPicPr>
            <p:cNvPr id="8" name="Picture 3" descr="C:\Documents and Settings\007\Мои документы\Мои рисунки\Безымянный.bmp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08" y="218856"/>
              <a:ext cx="2540000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C:\Users\Марина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40352" y="5445225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3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66053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3" action="ppaction://hlinkfile"/>
          </p:cNvPr>
          <p:cNvSpPr/>
          <p:nvPr/>
        </p:nvSpPr>
        <p:spPr>
          <a:xfrm>
            <a:off x="899592" y="980728"/>
            <a:ext cx="2448272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ФИЗМИНУТКА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564391"/>
            <a:ext cx="2376264" cy="3225899"/>
          </a:xfrm>
          <a:prstGeom prst="rect">
            <a:avLst/>
          </a:prstGeom>
        </p:spPr>
      </p:pic>
      <p:pic>
        <p:nvPicPr>
          <p:cNvPr id="6" name="Picture 3" descr="C:\Users\Марина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99283" y="542925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33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10" y="299095"/>
            <a:ext cx="8669337" cy="60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163" y="5757639"/>
            <a:ext cx="5730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980728"/>
            <a:ext cx="5471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Работа с учебником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34888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156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№1005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1006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№1008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8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15750" y="476672"/>
            <a:ext cx="7848873" cy="1368425"/>
          </a:xfrm>
          <a:prstGeom prst="wedgeRoundRectCallout">
            <a:avLst>
              <a:gd name="adj1" fmla="val -24321"/>
              <a:gd name="adj2" fmla="val 169259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Проверь правильность выполнения действий. Отметь неправильные решения, исправь их: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3377477"/>
              </p:ext>
            </p:extLst>
          </p:nvPr>
        </p:nvGraphicFramePr>
        <p:xfrm>
          <a:off x="3779912" y="2276872"/>
          <a:ext cx="2016224" cy="969062"/>
        </p:xfrm>
        <a:graphic>
          <a:graphicData uri="http://schemas.openxmlformats.org/presentationml/2006/ole">
            <p:oleObj spid="_x0000_s10414" name="Формула" r:id="rId3" imgW="812520" imgH="39348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362765"/>
              </p:ext>
            </p:extLst>
          </p:nvPr>
        </p:nvGraphicFramePr>
        <p:xfrm>
          <a:off x="3707904" y="3356992"/>
          <a:ext cx="2160240" cy="1022635"/>
        </p:xfrm>
        <a:graphic>
          <a:graphicData uri="http://schemas.openxmlformats.org/presentationml/2006/ole">
            <p:oleObj spid="_x0000_s10415" name="Формула" r:id="rId4" imgW="825480" imgH="39348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3068681"/>
              </p:ext>
            </p:extLst>
          </p:nvPr>
        </p:nvGraphicFramePr>
        <p:xfrm>
          <a:off x="6424686" y="2226072"/>
          <a:ext cx="2039938" cy="1071563"/>
        </p:xfrm>
        <a:graphic>
          <a:graphicData uri="http://schemas.openxmlformats.org/presentationml/2006/ole">
            <p:oleObj spid="_x0000_s10416" name="Формула" r:id="rId5" imgW="749160" imgH="39348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869630"/>
              </p:ext>
            </p:extLst>
          </p:nvPr>
        </p:nvGraphicFramePr>
        <p:xfrm>
          <a:off x="6278984" y="3390900"/>
          <a:ext cx="2325722" cy="1092944"/>
        </p:xfrm>
        <a:graphic>
          <a:graphicData uri="http://schemas.openxmlformats.org/presentationml/2006/ole">
            <p:oleObj spid="_x0000_s10417" name="Формула" r:id="rId6" imgW="838080" imgH="39348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26828"/>
              </p:ext>
            </p:extLst>
          </p:nvPr>
        </p:nvGraphicFramePr>
        <p:xfrm>
          <a:off x="3779912" y="4509120"/>
          <a:ext cx="2263800" cy="1033109"/>
        </p:xfrm>
        <a:graphic>
          <a:graphicData uri="http://schemas.openxmlformats.org/presentationml/2006/ole">
            <p:oleObj spid="_x0000_s10418" name="Формула" r:id="rId7" imgW="863280" imgH="393480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7577798"/>
              </p:ext>
            </p:extLst>
          </p:nvPr>
        </p:nvGraphicFramePr>
        <p:xfrm>
          <a:off x="6424191" y="4564009"/>
          <a:ext cx="2247949" cy="1041280"/>
        </p:xfrm>
        <a:graphic>
          <a:graphicData uri="http://schemas.openxmlformats.org/presentationml/2006/ole">
            <p:oleObj spid="_x0000_s10419" name="Формула" r:id="rId8" imgW="850680" imgH="393480" progId="">
              <p:embed/>
            </p:oleObj>
          </a:graphicData>
        </a:graphic>
      </p:graphicFrame>
      <p:pic>
        <p:nvPicPr>
          <p:cNvPr id="10365" name="Picture 1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92288" cy="423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626"/>
            <a:ext cx="8669337" cy="627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0" name="Picture 4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57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45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7658420"/>
              </p:ext>
            </p:extLst>
          </p:nvPr>
        </p:nvGraphicFramePr>
        <p:xfrm>
          <a:off x="579646" y="1772816"/>
          <a:ext cx="2315830" cy="1114152"/>
        </p:xfrm>
        <a:graphic>
          <a:graphicData uri="http://schemas.openxmlformats.org/presentationml/2006/ole">
            <p:oleObj spid="_x0000_s11427" name="Формула" r:id="rId3" imgW="812520" imgH="393480" progId="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8736527"/>
              </p:ext>
            </p:extLst>
          </p:nvPr>
        </p:nvGraphicFramePr>
        <p:xfrm>
          <a:off x="3635896" y="1844824"/>
          <a:ext cx="2061333" cy="1014139"/>
        </p:xfrm>
        <a:graphic>
          <a:graphicData uri="http://schemas.openxmlformats.org/presentationml/2006/ole">
            <p:oleObj spid="_x0000_s11428" name="Формула" r:id="rId4" imgW="799920" imgH="39348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9121742"/>
              </p:ext>
            </p:extLst>
          </p:nvPr>
        </p:nvGraphicFramePr>
        <p:xfrm>
          <a:off x="539552" y="2971330"/>
          <a:ext cx="2108085" cy="1014159"/>
        </p:xfrm>
        <a:graphic>
          <a:graphicData uri="http://schemas.openxmlformats.org/presentationml/2006/ole">
            <p:oleObj spid="_x0000_s11429" name="Формула" r:id="rId5" imgW="812520" imgH="39348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0201714"/>
              </p:ext>
            </p:extLst>
          </p:nvPr>
        </p:nvGraphicFramePr>
        <p:xfrm>
          <a:off x="603052" y="4140572"/>
          <a:ext cx="2160240" cy="985849"/>
        </p:xfrm>
        <a:graphic>
          <a:graphicData uri="http://schemas.openxmlformats.org/presentationml/2006/ole">
            <p:oleObj spid="_x0000_s11430" name="Формула" r:id="rId6" imgW="863280" imgH="39348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0264196"/>
              </p:ext>
            </p:extLst>
          </p:nvPr>
        </p:nvGraphicFramePr>
        <p:xfrm>
          <a:off x="3635896" y="2968316"/>
          <a:ext cx="2169343" cy="1020187"/>
        </p:xfrm>
        <a:graphic>
          <a:graphicData uri="http://schemas.openxmlformats.org/presentationml/2006/ole">
            <p:oleObj spid="_x0000_s11431" name="Формула" r:id="rId7" imgW="838080" imgH="39348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2158217"/>
              </p:ext>
            </p:extLst>
          </p:nvPr>
        </p:nvGraphicFramePr>
        <p:xfrm>
          <a:off x="3643213" y="4140572"/>
          <a:ext cx="2114550" cy="979488"/>
        </p:xfrm>
        <a:graphic>
          <a:graphicData uri="http://schemas.openxmlformats.org/presentationml/2006/ole">
            <p:oleObj spid="_x0000_s11432" name="Формула" r:id="rId8" imgW="850531" imgH="393529" progId="">
              <p:embed/>
            </p:oleObj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1619672" y="578975"/>
            <a:ext cx="5256584" cy="826953"/>
          </a:xfrm>
          <a:prstGeom prst="wedgeRoundRectCallout">
            <a:avLst>
              <a:gd name="adj1" fmla="val 59621"/>
              <a:gd name="adj2" fmla="val 164726"/>
              <a:gd name="adj3" fmla="val 16667"/>
            </a:avLst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378" name="Picture 1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5741"/>
            <a:ext cx="272573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69337" cy="63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Марина\Desktop\Рисунок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798964" y="5589240"/>
            <a:ext cx="576064" cy="617840"/>
          </a:xfrm>
          <a:prstGeom prst="rect">
            <a:avLst/>
          </a:prstGeom>
          <a:noFill/>
        </p:spPr>
      </p:pic>
      <p:pic>
        <p:nvPicPr>
          <p:cNvPr id="11293" name="Picture 2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4780"/>
            <a:ext cx="57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39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уроке мне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542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2296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меня……….настроение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00" y="332656"/>
            <a:ext cx="8669337" cy="63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4815" y="5505844"/>
            <a:ext cx="57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929263" y="5521692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8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Домашняя работа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348880"/>
            <a:ext cx="6408712" cy="199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Прочитать теоретический материал п.26 на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стр.158.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Выполнить письменно</a:t>
            </a:r>
            <a:endParaRPr lang="ru-RU" sz="2000" dirty="0">
              <a:ea typeface="Calibri"/>
              <a:cs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       №</a:t>
            </a:r>
            <a:r>
              <a:rPr lang="ru-RU" sz="2400" dirty="0">
                <a:latin typeface="Times New Roman"/>
                <a:ea typeface="Times New Roman"/>
              </a:rPr>
              <a:t>1017,   №1019,   №1020.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23707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52" y="332656"/>
            <a:ext cx="879022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авторе: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7364" y="2166690"/>
            <a:ext cx="42145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Нарейко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Евгения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Генадьевна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Учитель  математики 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МКОУ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Кругликовская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ООШ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Новосибирская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область,г.Болотное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596336" y="5647952"/>
            <a:ext cx="792088" cy="432048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</a:t>
            </a:r>
            <a:endParaRPr lang="ru-RU" dirty="0"/>
          </a:p>
        </p:txBody>
      </p:sp>
      <p:pic>
        <p:nvPicPr>
          <p:cNvPr id="8" name="Picture 1" descr="C:\Users\Марина\Desktop\beos_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647952"/>
            <a:ext cx="576064" cy="576064"/>
          </a:xfrm>
          <a:prstGeom prst="rect">
            <a:avLst/>
          </a:prstGeom>
          <a:noFill/>
        </p:spPr>
      </p:pic>
      <p:pic>
        <p:nvPicPr>
          <p:cNvPr id="9" name="Рисунок 8" descr="HrkIPBlzmK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268760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24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007\Мои документы\Мои рисунки\c11-2kopij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87" y="2314104"/>
            <a:ext cx="50006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3650" y="397024"/>
            <a:ext cx="61436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Ну-ка, проверь, дружок,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Ты готов начать урок?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ль на месте,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ль в порядке,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Ручка, книжка и тетрадка?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ли правильно сидят?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ль внимательно глядят?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Каждый хочет получать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Только лишь оценку «5».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88" y="391562"/>
            <a:ext cx="8649692" cy="62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C:\Users\Марина\Desktop\beos_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619" y="5554464"/>
            <a:ext cx="576064" cy="576064"/>
          </a:xfrm>
          <a:prstGeom prst="rect">
            <a:avLst/>
          </a:prstGeom>
          <a:noFill/>
        </p:spPr>
      </p:pic>
      <p:pic>
        <p:nvPicPr>
          <p:cNvPr id="7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6804248" y="5512688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757" y="692696"/>
            <a:ext cx="8038608" cy="5048607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763688" y="2492896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067944" y="3356992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5652120" y="42210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106957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Цели урока:</a:t>
            </a:r>
          </a:p>
        </p:txBody>
      </p:sp>
      <p:pic>
        <p:nvPicPr>
          <p:cNvPr id="14" name="Picture 1" descr="C:\Users\Марина\Desktop\beos_h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9351" y="5085184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44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00836"/>
            <a:ext cx="8038608" cy="4608512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6757" y="668056"/>
            <a:ext cx="266429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26708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913864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3557" y="1139692"/>
            <a:ext cx="2617495" cy="435064"/>
          </a:xfrm>
          <a:prstGeom prst="rect">
            <a:avLst/>
          </a:prstGeom>
          <a:solidFill>
            <a:srgbClr val="073B1C"/>
          </a:solidFill>
          <a:ln>
            <a:solidFill>
              <a:srgbClr val="073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i="1" dirty="0" smtClean="0">
                <a:solidFill>
                  <a:schemeClr val="bg1"/>
                </a:solidFill>
              </a:rPr>
              <a:t> повторить понятия </a:t>
            </a:r>
            <a:r>
              <a:rPr lang="ru-RU" sz="2400" i="1" dirty="0">
                <a:solidFill>
                  <a:schemeClr val="bg1"/>
                </a:solidFill>
              </a:rPr>
              <a:t>«Правильная, неправильная дробь»,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14096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 - обобщить </a:t>
            </a:r>
            <a:r>
              <a:rPr lang="ru-RU" sz="2400" i="1" dirty="0">
                <a:solidFill>
                  <a:schemeClr val="bg1"/>
                </a:solidFill>
              </a:rPr>
              <a:t>и закрепить знания  по сравнению дробей,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436510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- научиться </a:t>
            </a:r>
            <a:r>
              <a:rPr lang="ru-RU" sz="2400" i="1" dirty="0">
                <a:solidFill>
                  <a:schemeClr val="bg1"/>
                </a:solidFill>
              </a:rPr>
              <a:t>выполнять сложение и вычитание дробей с       одинаковыми знаменателями.  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7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309" y="1223904"/>
            <a:ext cx="8038608" cy="4608512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39552" y="764704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6439" y="685573"/>
            <a:ext cx="266429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913864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9691" y="1151529"/>
            <a:ext cx="2626794" cy="435064"/>
          </a:xfrm>
          <a:prstGeom prst="rect">
            <a:avLst/>
          </a:prstGeom>
          <a:solidFill>
            <a:srgbClr val="073B1C"/>
          </a:solidFill>
          <a:ln>
            <a:solidFill>
              <a:srgbClr val="073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22048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>
                <a:solidFill>
                  <a:schemeClr val="bg1"/>
                </a:solidFill>
              </a:rPr>
              <a:t>-</a:t>
            </a:r>
            <a:r>
              <a:rPr lang="ru-RU" sz="2400" i="1" dirty="0" smtClean="0">
                <a:solidFill>
                  <a:schemeClr val="bg1"/>
                </a:solidFill>
              </a:rPr>
              <a:t>  </a:t>
            </a:r>
            <a:r>
              <a:rPr lang="ru-RU" sz="2400" i="1" dirty="0">
                <a:solidFill>
                  <a:schemeClr val="bg1"/>
                </a:solidFill>
              </a:rPr>
              <a:t>р</a:t>
            </a:r>
            <a:r>
              <a:rPr lang="ru-RU" sz="2400" i="1" dirty="0" smtClean="0">
                <a:solidFill>
                  <a:schemeClr val="bg1"/>
                </a:solidFill>
              </a:rPr>
              <a:t>азвивать внимание,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163" y="314096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-  развивать </a:t>
            </a:r>
            <a:r>
              <a:rPr lang="ru-RU" sz="2400" i="1" dirty="0">
                <a:solidFill>
                  <a:schemeClr val="bg1"/>
                </a:solidFill>
              </a:rPr>
              <a:t>логическое </a:t>
            </a:r>
            <a:r>
              <a:rPr lang="ru-RU" sz="2400" i="1" dirty="0" smtClean="0">
                <a:solidFill>
                  <a:schemeClr val="bg1"/>
                </a:solidFill>
              </a:rPr>
              <a:t>мышление,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2210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-  развивать </a:t>
            </a:r>
            <a:r>
              <a:rPr lang="ru-RU" sz="2400" i="1" dirty="0">
                <a:solidFill>
                  <a:schemeClr val="bg1"/>
                </a:solidFill>
              </a:rPr>
              <a:t>грамотную математическую речь 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7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756" y="1132791"/>
            <a:ext cx="8066017" cy="4608512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39552" y="764704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26708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8478" y="657310"/>
            <a:ext cx="266429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9428" y="1121728"/>
            <a:ext cx="2627808" cy="435064"/>
          </a:xfrm>
          <a:prstGeom prst="rect">
            <a:avLst/>
          </a:prstGeom>
          <a:solidFill>
            <a:srgbClr val="073B1C"/>
          </a:solidFill>
          <a:ln>
            <a:solidFill>
              <a:srgbClr val="073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9168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- воспитывать </a:t>
            </a:r>
            <a:r>
              <a:rPr lang="ru-RU" sz="2400" i="1" dirty="0">
                <a:solidFill>
                  <a:schemeClr val="bg1"/>
                </a:solidFill>
              </a:rPr>
              <a:t>аккуратность при записи примеров и задач с обыкновенными дробями.</a:t>
            </a:r>
          </a:p>
        </p:txBody>
      </p:sp>
      <p:pic>
        <p:nvPicPr>
          <p:cNvPr id="11" name="Picture 3" descr="C:\Users\Марина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68344" y="4966568"/>
            <a:ext cx="576064" cy="617840"/>
          </a:xfrm>
          <a:prstGeom prst="rect">
            <a:avLst/>
          </a:prstGeom>
          <a:noFill/>
        </p:spPr>
      </p:pic>
      <p:pic>
        <p:nvPicPr>
          <p:cNvPr id="12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955300" y="5030069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58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74478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908887" y="245597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99069" y="144235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84984" y="193721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99111" y="2686282"/>
              <a:ext cx="1152128" cy="14041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901026" y="242490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96900" y="195096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18124" y="1809162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67944" y="479574"/>
              <a:ext cx="48965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>
              <a:hlinkClick r:id="rId4" action="ppaction://hlinksldjump"/>
            </p:cNvPr>
            <p:cNvSpPr txBox="1"/>
            <p:nvPr/>
          </p:nvSpPr>
          <p:spPr>
            <a:xfrm>
              <a:off x="4615136" y="1907219"/>
              <a:ext cx="4188566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а)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15135" y="3398997"/>
            <a:ext cx="416450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б) треугольник А</a:t>
            </a:r>
            <a:r>
              <a:rPr lang="en-US" sz="2800" b="1" dirty="0">
                <a:solidFill>
                  <a:prstClr val="black"/>
                </a:solidFill>
              </a:rPr>
              <a:t>OL</a:t>
            </a:r>
            <a:r>
              <a:rPr lang="ru-RU" sz="2800" b="1" dirty="0">
                <a:solidFill>
                  <a:prstClr val="black"/>
                </a:solidFill>
              </a:rPr>
              <a:t> от многоугольника </a:t>
            </a: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ru-RU" sz="2800" b="1" dirty="0">
                <a:solidFill>
                  <a:prstClr val="black"/>
                </a:solidFill>
              </a:rPr>
              <a:t>ВА</a:t>
            </a:r>
            <a:r>
              <a:rPr lang="en-US" sz="2800" b="1" dirty="0" smtClean="0">
                <a:solidFill>
                  <a:prstClr val="black"/>
                </a:solidFill>
              </a:rPr>
              <a:t>LK</a:t>
            </a:r>
            <a:r>
              <a:rPr lang="ru-RU" sz="2800" b="1" dirty="0" smtClean="0">
                <a:solidFill>
                  <a:prstClr val="black"/>
                </a:solidFill>
              </a:rPr>
              <a:t>;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в</a:t>
            </a:r>
            <a:r>
              <a:rPr lang="ru-RU" sz="2800" b="1" dirty="0" smtClean="0">
                <a:solidFill>
                  <a:prstClr val="black"/>
                </a:solidFill>
              </a:rPr>
              <a:t>)</a:t>
            </a:r>
            <a:r>
              <a:rPr lang="ru-RU" sz="2800" b="1" dirty="0">
                <a:solidFill>
                  <a:prstClr val="black"/>
                </a:solidFill>
              </a:rPr>
              <a:t> четырехугольника </a:t>
            </a:r>
            <a:r>
              <a:rPr lang="ru-RU" sz="2800" b="1" dirty="0" smtClean="0">
                <a:solidFill>
                  <a:prstClr val="black"/>
                </a:solidFill>
              </a:rPr>
              <a:t>АВСО от всей фигуры.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3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39906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867296" y="2470356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88274" y="1468942"/>
              <a:ext cx="1228396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95718" y="1955467"/>
              <a:ext cx="1171260" cy="14807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64904" y="2702087"/>
              <a:ext cx="1152128" cy="14041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817822" y="2444152"/>
              <a:ext cx="1289256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44824" y="1950962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0132" y="1761664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24615" y="569524"/>
              <a:ext cx="460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1086" y="1907219"/>
              <a:ext cx="4142616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  <a:r>
                <a:rPr lang="ru-RU" sz="2800" b="1" dirty="0" smtClean="0"/>
                <a:t>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>
            <a:hlinkClick r:id="rId4" action="ppaction://hlinksldjump"/>
          </p:cNvPr>
          <p:cNvSpPr txBox="1"/>
          <p:nvPr/>
        </p:nvSpPr>
        <p:spPr>
          <a:xfrm>
            <a:off x="4615135" y="3398997"/>
            <a:ext cx="416450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б) треугольник А</a:t>
            </a:r>
            <a:r>
              <a:rPr lang="en-US" sz="2800" b="1" dirty="0">
                <a:solidFill>
                  <a:prstClr val="black"/>
                </a:solidFill>
              </a:rPr>
              <a:t>OL</a:t>
            </a:r>
            <a:r>
              <a:rPr lang="ru-RU" sz="2800" b="1" dirty="0">
                <a:solidFill>
                  <a:prstClr val="black"/>
                </a:solidFill>
              </a:rPr>
              <a:t> от многоугольника </a:t>
            </a: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ru-RU" sz="2800" b="1" dirty="0">
                <a:solidFill>
                  <a:prstClr val="black"/>
                </a:solidFill>
              </a:rPr>
              <a:t>ВА</a:t>
            </a:r>
            <a:r>
              <a:rPr lang="en-US" sz="2800" b="1" dirty="0">
                <a:solidFill>
                  <a:prstClr val="black"/>
                </a:solidFill>
              </a:rPr>
              <a:t>LK</a:t>
            </a:r>
            <a:r>
              <a:rPr lang="ru-RU" sz="2800" b="1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в) какая часть  фигуры закрашена в красный цвет;</a:t>
            </a:r>
          </a:p>
        </p:txBody>
      </p:sp>
    </p:spTree>
    <p:extLst>
      <p:ext uri="{BB962C8B-B14F-4D97-AF65-F5344CB8AC3E}">
        <p14:creationId xmlns:p14="http://schemas.microsoft.com/office/powerpoint/2010/main" xmlns="" val="31968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96eeca18f3818d31a95715affc77f91955fc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2489</TotalTime>
  <Words>560</Words>
  <Application>Microsoft Office PowerPoint</Application>
  <PresentationFormat>Экран (4:3)</PresentationFormat>
  <Paragraphs>169</Paragraphs>
  <Slides>28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Изящная</vt:lpstr>
      <vt:lpstr>Формула</vt:lpstr>
      <vt:lpstr>СЛОЖЕНИЕ И ВЫЧИТАНИЕ  ДРОБЕЙ С ОДИНАКОВЫМИ ЗНАМЕНАТЕЛЯМИ</vt:lpstr>
      <vt:lpstr>Методические    рекомендации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Дополнительные название некоторых дробей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На уроке мне</vt:lpstr>
      <vt:lpstr>Домашняя работа</vt:lpstr>
      <vt:lpstr>Сведения об авторе: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</cp:lastModifiedBy>
  <cp:revision>141</cp:revision>
  <dcterms:created xsi:type="dcterms:W3CDTF">2014-01-20T16:19:31Z</dcterms:created>
  <dcterms:modified xsi:type="dcterms:W3CDTF">2020-01-11T13:28:22Z</dcterms:modified>
</cp:coreProperties>
</file>