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5" r:id="rId4"/>
    <p:sldId id="266" r:id="rId5"/>
    <p:sldId id="269" r:id="rId6"/>
    <p:sldId id="270" r:id="rId7"/>
    <p:sldId id="271" r:id="rId8"/>
    <p:sldId id="272" r:id="rId9"/>
    <p:sldId id="274" r:id="rId10"/>
    <p:sldId id="273" r:id="rId11"/>
    <p:sldId id="277" r:id="rId12"/>
    <p:sldId id="276" r:id="rId13"/>
    <p:sldId id="278" r:id="rId14"/>
    <p:sldId id="279" r:id="rId15"/>
    <p:sldId id="280" r:id="rId16"/>
    <p:sldId id="28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6600"/>
    <a:srgbClr val="3333FF"/>
    <a:srgbClr val="9966FF"/>
    <a:srgbClr val="66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E58B-E406-4BED-A264-3B9700D769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53A2-98FA-4ED8-953C-8FD267F68B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188640"/>
            <a:ext cx="7344816" cy="1692040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Что у нас над головой?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900000" cy="64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-540568" y="2204864"/>
            <a:ext cx="2880320" cy="1440160"/>
          </a:xfrm>
          <a:prstGeom prst="triangle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4" descr="1313091909_cartoon-school-child-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3501008"/>
            <a:ext cx="1625492" cy="3224977"/>
          </a:xfrm>
          <a:prstGeom prst="rect">
            <a:avLst/>
          </a:prstGeom>
        </p:spPr>
      </p:pic>
      <p:pic>
        <p:nvPicPr>
          <p:cNvPr id="13" name="Содержимое 9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2348880"/>
            <a:ext cx="1500647" cy="2027901"/>
          </a:xfrm>
          <a:prstGeom prst="rect">
            <a:avLst/>
          </a:prstGeom>
        </p:spPr>
      </p:pic>
      <p:pic>
        <p:nvPicPr>
          <p:cNvPr id="14" name="Рисунок 13" descr="1313091981_cartoon-school-child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7704" y="3429000"/>
            <a:ext cx="1561213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464496"/>
            <a:ext cx="9289032" cy="24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Они </a:t>
            </a:r>
            <a:r>
              <a:rPr lang="ru-RU" dirty="0" smtClean="0">
                <a:solidFill>
                  <a:srgbClr val="002060"/>
                </a:solidFill>
              </a:rPr>
              <a:t>заметили, что в расположении звёзд есть </a:t>
            </a:r>
            <a:r>
              <a:rPr lang="ru-RU" dirty="0" err="1" smtClean="0">
                <a:solidFill>
                  <a:srgbClr val="002060"/>
                </a:solidFill>
              </a:rPr>
              <a:t>опреде-лённый</a:t>
            </a:r>
            <a:r>
              <a:rPr lang="ru-RU" dirty="0" smtClean="0">
                <a:solidFill>
                  <a:srgbClr val="002060"/>
                </a:solidFill>
              </a:rPr>
              <a:t> порядок. Фантазируя, древние астрономы наделяли группы звёзд очертаниями людей, предметов, животных. Так появились </a:t>
            </a:r>
            <a:r>
              <a:rPr lang="ru-RU" b="1" dirty="0" smtClean="0">
                <a:solidFill>
                  <a:srgbClr val="C00000"/>
                </a:solidFill>
              </a:rPr>
              <a:t>созвездия</a:t>
            </a:r>
            <a:r>
              <a:rPr lang="ru-RU" dirty="0" smtClean="0">
                <a:solidFill>
                  <a:srgbClr val="002060"/>
                </a:solidFill>
              </a:rPr>
              <a:t> – участки звёздного неба, где звёзды объединены  в разнообразные фигуры.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astrokids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179512" y="1305120"/>
            <a:ext cx="3312074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14" descr="zodiak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19872" y="1305120"/>
            <a:ext cx="552690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129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древних времён люди наблюдали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звёздами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429000"/>
            <a:ext cx="4320480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Созвездиям давали названия мифических героев (Персей, Геркулес), животных (Лев, Кит, Жираф), предметов (Весы, Лира, Телескоп). Всего на небе 88 созвездий.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0909d619116f891a41d3b76dd6db5aff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88640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e0ae9dcc709.gif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5992" y="188640"/>
            <a:ext cx="4284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65872151_f599e6d69d047a2a988d813d6222498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5992" y="3459990"/>
            <a:ext cx="4284000" cy="320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2950529_1327922817_800pxUrsa_Major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6357" y="188640"/>
            <a:ext cx="6660019" cy="446983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552528"/>
            <a:ext cx="9108504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Древние наблюдатели увидели в группе звёзд фигуру медведицы. И на картах звёздного неба появилось </a:t>
            </a:r>
            <a:r>
              <a:rPr lang="ru-RU" b="1" dirty="0" smtClean="0">
                <a:solidFill>
                  <a:srgbClr val="C00000"/>
                </a:solidFill>
              </a:rPr>
              <a:t>созвездие Большой Медведицы</a:t>
            </a:r>
            <a:r>
              <a:rPr lang="ru-RU" dirty="0" smtClean="0">
                <a:solidFill>
                  <a:srgbClr val="002060"/>
                </a:solidFill>
              </a:rPr>
              <a:t>. Как много звёзд в этом созвездии. На небе обычно трудно разглядеть все звёзды, но самые яркие хорошо видны.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2049434" y="2477535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2771800" y="1988840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3275856" y="1916832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3777626" y="1840895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3921642" y="2200935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4713730" y="1340768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4641722" y="1912903"/>
            <a:ext cx="218310" cy="231385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Новый рисунок (1)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260648"/>
            <a:ext cx="7761542" cy="48965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3473" y="5250722"/>
            <a:ext cx="91440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Самые яркие звёзды этого созвездия образуют фигуру, которая напоминает ковш.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1340768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858416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79912" y="1412776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1556792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20072" y="1938536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40352" y="3212976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80112" y="3284984"/>
            <a:ext cx="216024" cy="19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6" idx="7"/>
            <a:endCxn id="7" idx="2"/>
          </p:cNvCxnSpPr>
          <p:nvPr/>
        </p:nvCxnSpPr>
        <p:spPr>
          <a:xfrm flipV="1">
            <a:off x="1083980" y="955576"/>
            <a:ext cx="1615812" cy="41364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6"/>
            <a:endCxn id="8" idx="1"/>
          </p:cNvCxnSpPr>
          <p:nvPr/>
        </p:nvCxnSpPr>
        <p:spPr>
          <a:xfrm>
            <a:off x="2915816" y="955576"/>
            <a:ext cx="895732" cy="48565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0" idx="2"/>
          </p:cNvCxnSpPr>
          <p:nvPr/>
        </p:nvCxnSpPr>
        <p:spPr>
          <a:xfrm>
            <a:off x="3995936" y="1556792"/>
            <a:ext cx="1224136" cy="47890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4"/>
            <a:endCxn id="12" idx="0"/>
          </p:cNvCxnSpPr>
          <p:nvPr/>
        </p:nvCxnSpPr>
        <p:spPr>
          <a:xfrm>
            <a:off x="5328084" y="2132856"/>
            <a:ext cx="360040" cy="115212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2" idx="6"/>
            <a:endCxn id="11" idx="2"/>
          </p:cNvCxnSpPr>
          <p:nvPr/>
        </p:nvCxnSpPr>
        <p:spPr>
          <a:xfrm flipV="1">
            <a:off x="5796136" y="3310136"/>
            <a:ext cx="1944216" cy="720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4"/>
            <a:endCxn id="11" idx="0"/>
          </p:cNvCxnSpPr>
          <p:nvPr/>
        </p:nvCxnSpPr>
        <p:spPr>
          <a:xfrm flipH="1">
            <a:off x="7848364" y="1751112"/>
            <a:ext cx="216024" cy="14618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9" idx="3"/>
          </p:cNvCxnSpPr>
          <p:nvPr/>
        </p:nvCxnSpPr>
        <p:spPr>
          <a:xfrm flipH="1">
            <a:off x="5436096" y="1722655"/>
            <a:ext cx="2551916" cy="26618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ost-38-12534582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b="25103"/>
          <a:stretch>
            <a:fillRect/>
          </a:stretch>
        </p:blipFill>
        <p:spPr>
          <a:xfrm>
            <a:off x="467544" y="188640"/>
            <a:ext cx="8199582" cy="482453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4912568"/>
            <a:ext cx="8640960" cy="1972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Самые современные аппараты, сосчитав звёзды, выдали сообщение – «звёзд на небе двести миллионов, примерно». </a:t>
            </a:r>
            <a:r>
              <a:rPr lang="ru-RU" dirty="0" smtClean="0">
                <a:solidFill>
                  <a:srgbClr val="C00000"/>
                </a:solidFill>
              </a:rPr>
              <a:t>Звёзды бывают жёлтого, голубого, белого, оранжевого и красного цветов.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4869160"/>
            <a:ext cx="8712968" cy="1828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Луна</a:t>
            </a:r>
            <a:r>
              <a:rPr lang="ru-RU" dirty="0" smtClean="0">
                <a:solidFill>
                  <a:srgbClr val="002060"/>
                </a:solidFill>
              </a:rPr>
              <a:t> – такой же шар, как и другие планеты, в том числе и наша Земля. </a:t>
            </a:r>
            <a:r>
              <a:rPr lang="ru-RU" dirty="0" smtClean="0">
                <a:solidFill>
                  <a:srgbClr val="C00000"/>
                </a:solidFill>
              </a:rPr>
              <a:t>Луна в 6 раз меньше Земли. </a:t>
            </a:r>
            <a:r>
              <a:rPr lang="ru-RU" dirty="0" smtClean="0">
                <a:solidFill>
                  <a:srgbClr val="002060"/>
                </a:solidFill>
              </a:rPr>
              <a:t>Если нарисовать Землю величиной с арбуз, то Луна должна быть размером с яблоко.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0001-001-Obrazovanie-planety-Zemlja-i-ee-sputnika-Lu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19672" y="260648"/>
            <a:ext cx="6192688" cy="46445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15616" y="188640"/>
            <a:ext cx="7776864" cy="1728192"/>
          </a:xfrm>
          <a:prstGeom prst="rect">
            <a:avLst/>
          </a:prstGeom>
          <a:solidFill>
            <a:srgbClr val="FFE38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Что у нас над головой?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914400" cy="644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-540568" y="2204864"/>
            <a:ext cx="2880320" cy="1440160"/>
          </a:xfrm>
          <a:prstGeom prst="triangle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4" descr="1313091909_cartoon-school-child-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88224" y="3573016"/>
            <a:ext cx="1585655" cy="3145941"/>
          </a:xfrm>
          <a:prstGeom prst="rect">
            <a:avLst/>
          </a:prstGeom>
        </p:spPr>
      </p:pic>
      <p:pic>
        <p:nvPicPr>
          <p:cNvPr id="13" name="Содержимое 9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2636912"/>
            <a:ext cx="1474560" cy="1992649"/>
          </a:xfrm>
          <a:prstGeom prst="rect">
            <a:avLst/>
          </a:prstGeom>
        </p:spPr>
      </p:pic>
      <p:pic>
        <p:nvPicPr>
          <p:cNvPr id="14" name="Рисунок 13" descr="1313091981_cartoon-school-child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19672" y="3429000"/>
            <a:ext cx="1584176" cy="3260234"/>
          </a:xfrm>
          <a:prstGeom prst="rect">
            <a:avLst/>
          </a:prstGeom>
        </p:spPr>
      </p:pic>
      <p:pic>
        <p:nvPicPr>
          <p:cNvPr id="10" name="Рисунок 9" descr="Новый рисунок (2)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-1" y="2276872"/>
            <a:ext cx="1259632" cy="1537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2617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можно увидеть на небе днём,  а  что – ночью?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Содержимое 10" descr="340_large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059832" y="1988840"/>
            <a:ext cx="2589934" cy="1584176"/>
          </a:xfrm>
        </p:spPr>
      </p:pic>
      <p:pic>
        <p:nvPicPr>
          <p:cNvPr id="9" name="Содержимое 8" descr="fffff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737299"/>
            <a:ext cx="2160240" cy="2123749"/>
          </a:xfrm>
        </p:spPr>
      </p:pic>
      <p:pic>
        <p:nvPicPr>
          <p:cNvPr id="12" name="Рисунок 11" descr="cloud-and-lightning-bolt-clipart-78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72200" y="4365104"/>
            <a:ext cx="2452609" cy="1406222"/>
          </a:xfrm>
          <a:prstGeom prst="rect">
            <a:avLst/>
          </a:prstGeom>
        </p:spPr>
      </p:pic>
      <p:pic>
        <p:nvPicPr>
          <p:cNvPr id="13" name="Рисунок 12" descr="stars-85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627228">
            <a:off x="5117011" y="2356067"/>
            <a:ext cx="4112591" cy="216024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9120"/>
            <a:ext cx="1872208" cy="213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_7f2c8_2cd3342a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1840" y="4221088"/>
            <a:ext cx="2020289" cy="205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b536b5ffe64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980728"/>
            <a:ext cx="5184576" cy="388843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" y="4941168"/>
            <a:ext cx="8435280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Это самая главная </a:t>
            </a:r>
            <a:r>
              <a:rPr lang="ru-RU" sz="3200" b="1" dirty="0" smtClean="0">
                <a:solidFill>
                  <a:srgbClr val="C00000"/>
                </a:solidFill>
              </a:rPr>
              <a:t>звезда</a:t>
            </a:r>
            <a:r>
              <a:rPr lang="ru-RU" sz="3200" dirty="0" smtClean="0">
                <a:solidFill>
                  <a:srgbClr val="002060"/>
                </a:solidFill>
              </a:rPr>
              <a:t> в жизни каждого человека. Это источник света и тепла. Без него жизнь на земле была бы невозможна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74824281_goodscreenru_2011042211305564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8104" y="980728"/>
            <a:ext cx="3445490" cy="388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 – это огромный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пылающий шар.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5085184"/>
            <a:ext cx="8568952" cy="17281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Температура на поверхности Солнца – 6 тысяч градусов, а в его центре – 15-20 миллионов градусов. Солнце во много раз больше Земли по массе и по размеру.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5" descr="cme-x-class-26oc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3492000" cy="3492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8" name="Рисунок 7" descr="10665292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1484784"/>
            <a:ext cx="5259037" cy="34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39752" y="404664"/>
            <a:ext cx="4824536" cy="2880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Пушистая вата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Плывёт куда-то.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Чем вата ниже,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Тем дождик ближе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900000" cy="64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-540568" y="2204864"/>
            <a:ext cx="2880320" cy="1440160"/>
          </a:xfrm>
          <a:prstGeom prst="triangle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4" descr="1313091909_cartoon-school-child-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64288" y="3429000"/>
            <a:ext cx="1625492" cy="3224977"/>
          </a:xfrm>
          <a:prstGeom prst="rect">
            <a:avLst/>
          </a:prstGeom>
        </p:spPr>
      </p:pic>
      <p:pic>
        <p:nvPicPr>
          <p:cNvPr id="13" name="Содержимое 9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3573016"/>
            <a:ext cx="1500647" cy="2027901"/>
          </a:xfrm>
          <a:prstGeom prst="rect">
            <a:avLst/>
          </a:prstGeom>
        </p:spPr>
      </p:pic>
      <p:pic>
        <p:nvPicPr>
          <p:cNvPr id="14" name="Рисунок 13" descr="1313091981_cartoon-school-child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3429000"/>
            <a:ext cx="1561213" cy="3212976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3059832" y="3933056"/>
            <a:ext cx="3672408" cy="12241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Облака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4552528"/>
            <a:ext cx="8640960" cy="22608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b="1" u="sng" dirty="0" smtClean="0">
                <a:solidFill>
                  <a:srgbClr val="C00000"/>
                </a:solidFill>
              </a:rPr>
              <a:t>Облако</a:t>
            </a:r>
            <a:r>
              <a:rPr lang="ru-RU" sz="3200" dirty="0" smtClean="0">
                <a:solidFill>
                  <a:srgbClr val="C00000"/>
                </a:solidFill>
              </a:rPr>
              <a:t> – это скопление крошечных капелек воды или кристалликов льда</a:t>
            </a:r>
            <a:r>
              <a:rPr lang="ru-RU" sz="3200" dirty="0" smtClean="0"/>
              <a:t>, поднятых в небо нагретым воздухом. Облака бывают самых разных форм и расцветок.</a:t>
            </a:r>
            <a:endParaRPr lang="ru-RU" sz="3200" dirty="0"/>
          </a:p>
        </p:txBody>
      </p:sp>
      <p:pic>
        <p:nvPicPr>
          <p:cNvPr id="11" name="Содержимое 10" descr="0_2f30_cf7af344_XL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4464496" cy="2974470"/>
          </a:xfrm>
          <a:prstGeom prst="cloud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772816"/>
            <a:ext cx="4639705" cy="2736304"/>
          </a:xfrm>
          <a:prstGeom prst="cloud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08653"/>
            <a:ext cx="7704856" cy="5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5517232"/>
            <a:ext cx="7128792" cy="11521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Одни облака похожи на клочки ваты – это </a:t>
            </a:r>
            <a:r>
              <a:rPr lang="ru-RU" sz="3200" b="1" dirty="0" smtClean="0">
                <a:solidFill>
                  <a:srgbClr val="C00000"/>
                </a:solidFill>
              </a:rPr>
              <a:t>кучевые облака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5445224"/>
            <a:ext cx="6336704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Другие расположены слоями – это </a:t>
            </a:r>
            <a:r>
              <a:rPr lang="ru-RU" sz="3200" b="1" dirty="0" smtClean="0">
                <a:solidFill>
                  <a:srgbClr val="C00000"/>
                </a:solidFill>
              </a:rPr>
              <a:t>слоистые облака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 l="3696" t="5901" r="2751" b="10940"/>
          <a:stretch>
            <a:fillRect/>
          </a:stretch>
        </p:blipFill>
        <p:spPr bwMode="auto">
          <a:xfrm>
            <a:off x="827584" y="404664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32656"/>
            <a:ext cx="7704856" cy="50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5517232"/>
            <a:ext cx="60486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Третьи напоминают перья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это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перистые облака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3" grpI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39752" y="404664"/>
            <a:ext cx="4824536" cy="18722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Махнула птица крылом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Закрыла весь свет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Одним пером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900000" cy="64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-540568" y="2204864"/>
            <a:ext cx="2880320" cy="1440160"/>
          </a:xfrm>
          <a:prstGeom prst="triangle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4" descr="1313091909_cartoon-school-child-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64288" y="3429000"/>
            <a:ext cx="1625492" cy="3224977"/>
          </a:xfrm>
          <a:prstGeom prst="rect">
            <a:avLst/>
          </a:prstGeom>
        </p:spPr>
      </p:pic>
      <p:pic>
        <p:nvPicPr>
          <p:cNvPr id="13" name="Содержимое 9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3573016"/>
            <a:ext cx="1500647" cy="2027901"/>
          </a:xfrm>
          <a:prstGeom prst="rect">
            <a:avLst/>
          </a:prstGeom>
        </p:spPr>
      </p:pic>
      <p:pic>
        <p:nvPicPr>
          <p:cNvPr id="14" name="Рисунок 13" descr="1313091981_cartoon-school-child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3429000"/>
            <a:ext cx="1561213" cy="32129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2780928"/>
            <a:ext cx="172819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Ночь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548680"/>
            <a:ext cx="4824536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 небу лебедь чёрный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Рассыпал </a:t>
            </a:r>
            <a:r>
              <a:rPr lang="ru-RU" sz="3200" dirty="0" err="1" smtClean="0">
                <a:solidFill>
                  <a:schemeClr val="bg1"/>
                </a:solidFill>
              </a:rPr>
              <a:t>чудо-зёрна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636912"/>
            <a:ext cx="2160240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Ночь, звёзды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696" y="548680"/>
            <a:ext cx="5652120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Блин в окошке виден Тане;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Он то в масле, то в сметане.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2780928"/>
            <a:ext cx="172819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Луна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9" grpId="1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439248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myppc.ru-1262823442_ultrafiolet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52008" y="3429000"/>
            <a:ext cx="4392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ost-1351088-1288773090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488" y="3429000"/>
            <a:ext cx="4392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5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88640"/>
            <a:ext cx="4392488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86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1_Тема Office</vt:lpstr>
      <vt:lpstr>2_Тема Office</vt:lpstr>
      <vt:lpstr>     Что у нас над головой?</vt:lpstr>
      <vt:lpstr>Что можно увидеть на небе днём,  а  что – ночью?</vt:lpstr>
      <vt:lpstr>Солнце</vt:lpstr>
      <vt:lpstr>Солнце – это огромный  пылающий шар.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древних времён люди наблюдали  за звёздами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Что у нас над головой?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Анна</cp:lastModifiedBy>
  <cp:revision>75</cp:revision>
  <dcterms:created xsi:type="dcterms:W3CDTF">2013-08-24T15:35:23Z</dcterms:created>
  <dcterms:modified xsi:type="dcterms:W3CDTF">2019-10-12T12:19:37Z</dcterms:modified>
</cp:coreProperties>
</file>