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397" r:id="rId2"/>
    <p:sldId id="257" r:id="rId3"/>
    <p:sldId id="394" r:id="rId4"/>
    <p:sldId id="399" r:id="rId5"/>
    <p:sldId id="258" r:id="rId6"/>
    <p:sldId id="319" r:id="rId7"/>
    <p:sldId id="372" r:id="rId8"/>
    <p:sldId id="371" r:id="rId9"/>
    <p:sldId id="370" r:id="rId10"/>
    <p:sldId id="369" r:id="rId11"/>
    <p:sldId id="373" r:id="rId12"/>
    <p:sldId id="377" r:id="rId13"/>
    <p:sldId id="376" r:id="rId14"/>
    <p:sldId id="375" r:id="rId15"/>
    <p:sldId id="374" r:id="rId16"/>
    <p:sldId id="378" r:id="rId17"/>
    <p:sldId id="382" r:id="rId18"/>
    <p:sldId id="381" r:id="rId19"/>
    <p:sldId id="380" r:id="rId20"/>
    <p:sldId id="379" r:id="rId21"/>
    <p:sldId id="383" r:id="rId22"/>
    <p:sldId id="387" r:id="rId23"/>
    <p:sldId id="386" r:id="rId24"/>
    <p:sldId id="385" r:id="rId25"/>
    <p:sldId id="384" r:id="rId26"/>
    <p:sldId id="388" r:id="rId27"/>
    <p:sldId id="392" r:id="rId28"/>
    <p:sldId id="391" r:id="rId29"/>
    <p:sldId id="390" r:id="rId30"/>
    <p:sldId id="389" r:id="rId31"/>
    <p:sldId id="400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2E3917"/>
    <a:srgbClr val="A50021"/>
    <a:srgbClr val="CC0000"/>
    <a:srgbClr val="007033"/>
    <a:srgbClr val="D4D3DF"/>
    <a:srgbClr val="642F04"/>
    <a:srgbClr val="351413"/>
    <a:srgbClr val="212911"/>
    <a:srgbClr val="1A210D"/>
    <a:srgbClr val="46004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177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884808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56870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14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9119893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15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4253386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557855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17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79399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18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641032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19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232549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20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3999857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9625401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84157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5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621557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23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2729869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24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7105737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25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3640816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143765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27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1433841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28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9305367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29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2187028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30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7509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829444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151667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6639203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89689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106250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2095427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12</a:t>
            </a:fld>
            <a:endParaRPr lang="ru-RU" smtClean="0"/>
          </a:p>
        </p:txBody>
      </p:sp>
    </p:spTree>
    <p:extLst>
      <p:ext uri="{BB962C8B-B14F-4D97-AF65-F5344CB8AC3E}">
        <p14:creationId xmlns="" xmlns:p14="http://schemas.microsoft.com/office/powerpoint/2010/main" val="395474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07.01.2020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3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9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slide" Target="slide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jpeg"/><Relationship Id="rId7" Type="http://schemas.openxmlformats.org/officeDocument/2006/relationships/slide" Target="slide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31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jpeg"/><Relationship Id="rId7" Type="http://schemas.openxmlformats.org/officeDocument/2006/relationships/slide" Target="slide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1.jpeg"/><Relationship Id="rId7" Type="http://schemas.openxmlformats.org/officeDocument/2006/relationships/slide" Target="slide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5.xml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jpeg"/><Relationship Id="rId7" Type="http://schemas.openxmlformats.org/officeDocument/2006/relationships/slide" Target="slide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6.jpeg"/><Relationship Id="rId7" Type="http://schemas.openxmlformats.org/officeDocument/2006/relationships/slide" Target="slide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9.jpeg"/><Relationship Id="rId7" Type="http://schemas.openxmlformats.org/officeDocument/2006/relationships/slide" Target="slide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9.jpeg"/><Relationship Id="rId7" Type="http://schemas.openxmlformats.org/officeDocument/2006/relationships/slide" Target="slide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image" Target="../media/image13.jpeg"/><Relationship Id="rId21" Type="http://schemas.openxmlformats.org/officeDocument/2006/relationships/slide" Target="slide22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notesSlide" Target="../notesSlides/notesSlide2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29" Type="http://schemas.openxmlformats.org/officeDocument/2006/relationships/slide" Target="slide3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32" Type="http://schemas.openxmlformats.org/officeDocument/2006/relationships/image" Target="../media/image17.png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31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Relationship Id="rId30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8.jpeg"/><Relationship Id="rId7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ОТКРЫТЫЙ урок учитель года\яр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675" y="617538"/>
            <a:ext cx="7691438" cy="55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C:\Users\Наталья\Desktop\ОТКРЫТЫЙ урок учитель года\0_aec8f_5330d7cf_M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5238" y="1931988"/>
            <a:ext cx="14605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0" descr="C:\Users\Наталья\Desktop\ярмарка\0_8d133_74fb88c4_ori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95700" y="654050"/>
            <a:ext cx="4308475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4060825" y="836613"/>
            <a:ext cx="38338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Я</a:t>
            </a:r>
            <a:r>
              <a:rPr lang="ru-RU" sz="5400" b="1" dirty="0">
                <a:solidFill>
                  <a:srgbClr val="003BB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Р</a:t>
            </a:r>
            <a:r>
              <a:rPr lang="ru-RU" sz="5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М</a:t>
            </a:r>
            <a:r>
              <a:rPr lang="ru-RU" sz="5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А</a:t>
            </a:r>
            <a:r>
              <a:rPr lang="ru-RU" sz="5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Р</a:t>
            </a:r>
            <a:r>
              <a:rPr lang="ru-RU" sz="5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К</a:t>
            </a:r>
            <a:r>
              <a:rPr lang="ru-RU" sz="54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latin typeface="Cleopatra" pitchFamily="2" charset="0"/>
                <a:ea typeface="+mj-ea"/>
                <a:cs typeface="Arial" pitchFamily="34" charset="0"/>
              </a:rPr>
              <a:t>А</a:t>
            </a:r>
            <a:r>
              <a:rPr lang="ru-RU" sz="4000" b="1" dirty="0">
                <a:solidFill>
                  <a:srgbClr val="FF0066"/>
                </a:solidFill>
                <a:latin typeface="+mj-lt"/>
                <a:ea typeface="+mj-ea"/>
                <a:cs typeface="Arial" pitchFamily="34" charset="0"/>
              </a:rPr>
              <a:t/>
            </a:r>
            <a:br>
              <a:rPr lang="ru-RU" sz="4000" b="1" dirty="0">
                <a:solidFill>
                  <a:srgbClr val="FF0066"/>
                </a:solidFill>
                <a:latin typeface="+mj-lt"/>
                <a:ea typeface="+mj-ea"/>
                <a:cs typeface="Arial" pitchFamily="34" charset="0"/>
              </a:rPr>
            </a:br>
            <a:endParaRPr lang="ru-RU" sz="4000" b="1" dirty="0">
              <a:solidFill>
                <a:srgbClr val="FF0066"/>
              </a:solidFill>
              <a:latin typeface="+mj-lt"/>
              <a:ea typeface="+mj-ea"/>
              <a:cs typeface="Arial" pitchFamily="34" charset="0"/>
            </a:endParaRPr>
          </a:p>
        </p:txBody>
      </p:sp>
      <p:pic>
        <p:nvPicPr>
          <p:cNvPr id="9223" name="Picture 4" descr="C:\Users\Наталья\Desktop\ОТКРЫТЫЙ урок учитель года\1239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44738" y="3027363"/>
            <a:ext cx="1935162" cy="193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1" descr="F:\дымковская игрушка\DSC_0002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437063"/>
            <a:ext cx="2373312" cy="153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12" descr="F:\дымковская игрушка\0_5a276_62a7dd33_XL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5163" y="2333625"/>
            <a:ext cx="1727200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http://www.piromagazin.ru/img/jst/231.jpg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76913" y="4159250"/>
            <a:ext cx="248285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3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3000" fill="hold"/>
                                        <p:tgtEl>
                                          <p:spTgt spid="92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92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92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72063E-6 C -0.00503 -0.02452 -0.02639 -0.09945 -0.04461 -0.14154 C -0.06284 -0.18363 -0.08211 -0.2285 -0.1092 -0.25208 C -0.13628 -0.27567 -0.16458 -0.27336 -0.20764 -0.28284 C -0.25069 -0.29232 -0.32135 -0.31823 -0.3677 -0.30944 C -0.41406 -0.30065 -0.4625 -0.26411 -0.48611 -0.22965 C -0.50972 -0.19519 -0.5177 -0.14177 -0.5092 -0.10245 C -0.50069 -0.06314 -0.46892 -0.01989 -0.43541 0.00601 C -0.40191 0.03191 -0.35399 0.0444 -0.30764 0.05319 C -0.26128 0.06198 -0.2059 0.0673 -0.15694 0.05943 C -0.10798 0.05157 -0.03958 0.01757 -0.01389 0.00601 C 0.01181 -0.00555 0.00504 0.02451 1.38889E-6 -1.72063E-6 Z " pathEditMode="relative" ptsTypes="aaaaaaaaaaaa">
                                      <p:cBhvr>
                                        <p:cTn id="2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avatars.mds.yandex.net/get-pdb/1626167/c92e1b6c-cd8c-4e2a-84c7-c1099e8ad926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1428736"/>
            <a:ext cx="3571878" cy="3929066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7158" y="2357430"/>
            <a:ext cx="4071966" cy="1975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Желтый, </a:t>
            </a:r>
            <a:r>
              <a:rPr lang="ru-RU" sz="3600" b="1" dirty="0" err="1" smtClean="0"/>
              <a:t>голубой</a:t>
            </a:r>
            <a:r>
              <a:rPr lang="ru-RU" sz="3600" b="1" dirty="0" smtClean="0"/>
              <a:t>, </a:t>
            </a:r>
          </a:p>
          <a:p>
            <a:pPr>
              <a:spcBef>
                <a:spcPct val="20000"/>
              </a:spcBef>
            </a:pPr>
            <a:r>
              <a:rPr lang="ru-RU" sz="3600" b="1" dirty="0" smtClean="0"/>
              <a:t>синий, </a:t>
            </a:r>
            <a:r>
              <a:rPr lang="ru-RU" sz="3600" b="1" dirty="0" err="1" smtClean="0"/>
              <a:t>розовый</a:t>
            </a:r>
            <a:r>
              <a:rPr lang="ru-RU" sz="3600" b="1" dirty="0" smtClean="0"/>
              <a:t>, </a:t>
            </a:r>
          </a:p>
          <a:p>
            <a:pPr>
              <a:spcBef>
                <a:spcPct val="20000"/>
              </a:spcBef>
            </a:pPr>
            <a:r>
              <a:rPr lang="ru-RU" sz="3600" b="1" dirty="0" smtClean="0"/>
              <a:t>красный, зеленый.</a:t>
            </a:r>
            <a:endParaRPr lang="ru-RU" sz="3600" i="1" dirty="0">
              <a:latin typeface="Georgia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596" y="571480"/>
            <a:ext cx="61436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Назовите традиционные цвета городецкой росписи.</a:t>
            </a:r>
            <a:endParaRPr lang="ru-RU" sz="32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6429420" cy="1937636"/>
          </a:xfrm>
          <a:prstGeom prst="rect">
            <a:avLst/>
          </a:prstGeom>
          <a:noFill/>
        </p:spPr>
      </p:pic>
      <p:pic>
        <p:nvPicPr>
          <p:cNvPr id="11" name="Picture 2" descr="http://img-fotki.yandex.ru/get/6107/118032170.23/0_811b2_b8e21aa8_XX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470412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714876" y="3071810"/>
            <a:ext cx="442912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err="1" smtClean="0">
                <a:latin typeface="Georgia" pitchFamily="18" charset="0"/>
              </a:rPr>
              <a:t>Филимоновская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00628" y="2071678"/>
            <a:ext cx="3346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игрушку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архив\маша\РАБОТА\МБЛ\2019-20уч год\5 класс\2 четверть\8 урок\0_1468e6_f711e666_or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7905752" cy="4924425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4786322"/>
            <a:ext cx="733806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Городецкая роспись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357166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промысел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Коллекция картинок: Жостовские подносы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1802" y="285729"/>
            <a:ext cx="5105149" cy="4214842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034" y="3714752"/>
            <a:ext cx="70564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Металл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357166"/>
            <a:ext cx="3429024" cy="2419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Из какого материала </a:t>
            </a:r>
          </a:p>
          <a:p>
            <a:pPr>
              <a:spcBef>
                <a:spcPct val="20000"/>
              </a:spcBef>
            </a:pPr>
            <a:r>
              <a:rPr lang="ru-RU" sz="3600" b="1" dirty="0" smtClean="0">
                <a:latin typeface="Georgia" pitchFamily="18" charset="0"/>
              </a:rPr>
              <a:t>сделано изделие?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55575" y="3658266"/>
            <a:ext cx="741943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Рельефное.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714348" y="642918"/>
            <a:ext cx="528641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Какое декорирование включает в себя резьбу, тиснение, </a:t>
            </a:r>
            <a:r>
              <a:rPr lang="ru-RU" sz="3600" b="1" dirty="0" err="1" smtClean="0"/>
              <a:t>налепные</a:t>
            </a:r>
            <a:r>
              <a:rPr lang="ru-RU" sz="3600" b="1" dirty="0" smtClean="0"/>
              <a:t> узоры?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95536" y="3471776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err="1" smtClean="0"/>
              <a:t>Замалёвок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тенёжка</a:t>
            </a:r>
            <a:r>
              <a:rPr lang="ru-RU" sz="3600" b="1" dirty="0" smtClean="0"/>
              <a:t>, </a:t>
            </a:r>
            <a:r>
              <a:rPr lang="ru-RU" sz="3600" b="1" dirty="0" err="1" smtClean="0"/>
              <a:t>бликовка</a:t>
            </a:r>
            <a:r>
              <a:rPr lang="ru-RU" sz="3600" b="1" dirty="0" smtClean="0"/>
              <a:t>, привязка, уборка.</a:t>
            </a:r>
            <a:endParaRPr lang="ru-RU" sz="3600" b="1" dirty="0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034" y="642918"/>
            <a:ext cx="642942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Выстройте очередность приемов письма </a:t>
            </a:r>
            <a:r>
              <a:rPr lang="ru-RU" sz="3600" b="1" dirty="0" err="1" smtClean="0"/>
              <a:t>жостовских</a:t>
            </a:r>
            <a:r>
              <a:rPr lang="ru-RU" sz="3600" b="1" dirty="0" smtClean="0"/>
              <a:t> мастеров: </a:t>
            </a:r>
            <a:r>
              <a:rPr lang="ru-RU" sz="3600" b="1" dirty="0" err="1" smtClean="0"/>
              <a:t>тенёжка</a:t>
            </a:r>
            <a:r>
              <a:rPr lang="ru-RU" sz="3600" b="1" dirty="0" smtClean="0"/>
              <a:t>, привязка, </a:t>
            </a:r>
            <a:r>
              <a:rPr lang="ru-RU" sz="3600" b="1" dirty="0" err="1" smtClean="0"/>
              <a:t>бликовка</a:t>
            </a:r>
            <a:r>
              <a:rPr lang="ru-RU" sz="3600" b="1" smtClean="0"/>
              <a:t>, </a:t>
            </a:r>
            <a:r>
              <a:rPr lang="ru-RU" sz="3600" b="1" dirty="0" smtClean="0"/>
              <a:t>уборка, </a:t>
            </a:r>
            <a:r>
              <a:rPr lang="ru-RU" sz="3600" b="1" dirty="0" err="1" smtClean="0"/>
              <a:t>замалёвок</a:t>
            </a:r>
            <a:r>
              <a:rPr lang="ru-RU" sz="3600" b="1" dirty="0" smtClean="0"/>
              <a:t>.</a:t>
            </a:r>
            <a:endParaRPr lang="ru-RU" sz="3600" b="1" dirty="0"/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6584568" cy="1792682"/>
          </a:xfrm>
          <a:prstGeom prst="rect">
            <a:avLst/>
          </a:prstGeom>
          <a:noFill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285728"/>
            <a:ext cx="5857916" cy="332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14810" y="3571876"/>
            <a:ext cx="421481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err="1" smtClean="0">
                <a:latin typeface="Georgia" pitchFamily="18" charset="0"/>
              </a:rPr>
              <a:t>Каргопольская</a:t>
            </a:r>
            <a:r>
              <a:rPr lang="ru-RU" sz="3600" b="1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7158" y="3571876"/>
            <a:ext cx="3346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игрушку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архив\маша\РАБОТА\МБЛ\2019-20уч год\5 класс\2 четверть\8 урок\regnum_picture_1453967305552960_normal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57166"/>
            <a:ext cx="6122987" cy="4592637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71538" y="4714884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Хохлома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428604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промысел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архив\маша\РАБОТА\МБЛ\2019-20уч год\5 класс\2 четверть\8 урок\1343830320-7041145-6-www.hqtexture.co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2701874"/>
            <a:ext cx="2428892" cy="2441637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571604" y="4857760"/>
            <a:ext cx="77768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Под фон.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85720" y="285729"/>
            <a:ext cx="7000924" cy="4487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b="1" dirty="0" smtClean="0"/>
              <a:t>Сначала мастер делает тонкий рисунок, потом заполняет фон черной или красной краской, оставляя крупные листья и цветы серебристыми, потом мелкими штрихами-жилочками украшает их. А когда фон подсохнет, добавляет поверх него красные ягоды да ажурные завитки-приписки желтой и зеленой красками.</a:t>
            </a:r>
          </a:p>
          <a:p>
            <a:pPr>
              <a:spcBef>
                <a:spcPct val="20000"/>
              </a:spcBef>
            </a:pPr>
            <a:r>
              <a:rPr lang="ru-RU" sz="2800" b="1" dirty="0" smtClean="0">
                <a:latin typeface="Georgia" pitchFamily="18" charset="0"/>
              </a:rPr>
              <a:t>Назовите прием хохломской росписи.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3571876"/>
            <a:ext cx="722888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Подмалевок, </a:t>
            </a:r>
            <a:r>
              <a:rPr lang="ru-RU" sz="3600" b="1" i="1" dirty="0" err="1" smtClean="0">
                <a:latin typeface="Georgia" pitchFamily="18" charset="0"/>
              </a:rPr>
              <a:t>теневка</a:t>
            </a:r>
            <a:r>
              <a:rPr lang="ru-RU" sz="3600" b="1" i="1" dirty="0" smtClean="0">
                <a:latin typeface="Georgia" pitchFamily="18" charset="0"/>
              </a:rPr>
              <a:t>, оживка.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596" y="785794"/>
            <a:ext cx="7358114" cy="2160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Выстройте очередность приемов письма городецких мастеров:</a:t>
            </a:r>
          </a:p>
          <a:p>
            <a:pPr>
              <a:spcBef>
                <a:spcPct val="20000"/>
              </a:spcBef>
            </a:pPr>
            <a:r>
              <a:rPr lang="ru-RU" sz="3200" b="1" dirty="0" err="1" smtClean="0">
                <a:latin typeface="Georgia" pitchFamily="18" charset="0"/>
              </a:rPr>
              <a:t>теневка</a:t>
            </a:r>
            <a:r>
              <a:rPr lang="ru-RU" sz="3200" b="1" dirty="0" smtClean="0">
                <a:latin typeface="Georgia" pitchFamily="18" charset="0"/>
              </a:rPr>
              <a:t>, подмалевок, оживка.</a:t>
            </a:r>
            <a:endParaRPr lang="ru-RU" sz="3200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8.png">
            <a:hlinkClick r:id="" action="ppaction://noaction"/>
          </p:cNvPr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23528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555776" y="6165304"/>
            <a:ext cx="2808312" cy="37444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295128" y="3357562"/>
            <a:ext cx="784887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285728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«Роль народных художественных</a:t>
            </a: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промыслов в современной жизни»</a:t>
            </a:r>
          </a:p>
          <a:p>
            <a:pPr algn="ctr"/>
            <a:r>
              <a:rPr lang="ru-RU" sz="48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4800" b="1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обобщение темы)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3000372"/>
            <a:ext cx="66967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Золотой, красный, черный, зеленый.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596" y="1071546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Какие цвета  характерны  для  хохломской  росписи?</a:t>
            </a:r>
            <a:endParaRPr lang="ru-RU" sz="3600" dirty="0"/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архив\маша\РАБОТА\МБЛ\2019-20уч год\5 класс\2 четверть\8 урок\699079614DSCN31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8811" y="285728"/>
            <a:ext cx="6445468" cy="4572032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28596" y="4357694"/>
            <a:ext cx="72027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Мезенская роспись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596" y="500042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вид росписи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архив\маша\РАБОТА\МБЛ\2019-20уч год\5 класс\2 четверть\8 урок\nabor-dlya-kvas_dizayn-in_1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3" y="357166"/>
            <a:ext cx="6858048" cy="4572032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4286256"/>
            <a:ext cx="84296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Гжельская роспись - майолика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285728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промысел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043608" y="3668910"/>
            <a:ext cx="712879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Гжель</a:t>
            </a: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034" y="785794"/>
            <a:ext cx="635798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Эту посуду делают из фарфора, а расписывают ее </a:t>
            </a:r>
            <a:r>
              <a:rPr lang="ru-RU" sz="3600" b="1" dirty="0" err="1" smtClean="0"/>
              <a:t>голубой</a:t>
            </a:r>
            <a:r>
              <a:rPr lang="ru-RU" sz="3600" b="1" dirty="0" smtClean="0"/>
              <a:t> и синей красками. Как она называется?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714348" y="3857628"/>
            <a:ext cx="698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Травка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034" y="1000108"/>
            <a:ext cx="635798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/>
              <a:t>Как называется узор из крупных и мелких травинок, использующийся для хохломы?</a:t>
            </a:r>
            <a:endParaRPr lang="ru-RU" sz="3200" b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115616" y="3631717"/>
            <a:ext cx="705678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Кобальт 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500034" y="1142984"/>
            <a:ext cx="76328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Какая  краска  применяется  для  традиционной гжельской  росписи?</a:t>
            </a:r>
            <a:endParaRPr lang="ru-RU" sz="3600" dirty="0"/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рхив\маша\РАБОТА\МБЛ\2019-20уч год\5 класс\2 четверть\8 урок\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357166"/>
            <a:ext cx="6483371" cy="4324358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4286256"/>
            <a:ext cx="728646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Гжельская  роспись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428604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промысел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архив\маша\РАБОТА\МБЛ\2019-20уч год\5 класс\2 четверть\8 урок\a8651d8091cc343de5b1c9e555dc66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285728"/>
            <a:ext cx="4386270" cy="5671901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57158" y="3357562"/>
            <a:ext cx="3500462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Дымковская </a:t>
            </a:r>
          </a:p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игрушка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571480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промысел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034" y="4071942"/>
            <a:ext cx="727280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err="1" smtClean="0">
                <a:latin typeface="Georgia" pitchFamily="18" charset="0"/>
              </a:rPr>
              <a:t>Филимоновские</a:t>
            </a:r>
            <a:endParaRPr lang="ru-RU" sz="36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57158" y="357166"/>
            <a:ext cx="6643734" cy="3637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/>
              <a:t>Эти игрушки сделаны из глины. Звери, птицы, люди - самые знаменитые персонажи мастеров. Орнамент состоит из поперечных и продольных полос желтого, зеленого и красного цветов. </a:t>
            </a:r>
          </a:p>
          <a:p>
            <a:pPr>
              <a:spcBef>
                <a:spcPct val="20000"/>
              </a:spcBef>
            </a:pPr>
            <a:r>
              <a:rPr lang="ru-RU" sz="3200" b="1" dirty="0" smtClean="0"/>
              <a:t>Что это за игрушки?</a:t>
            </a:r>
            <a:endParaRPr lang="ru-RU" sz="3200" b="1" dirty="0" smtClean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642910" y="3571876"/>
            <a:ext cx="75608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err="1" smtClean="0"/>
              <a:t>Каргопольская</a:t>
            </a:r>
            <a:endParaRPr lang="ru-RU" sz="3600" b="1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596" y="1071546"/>
            <a:ext cx="607223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Этот вид игрушки появился в Архангельской области. 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dirty="0" smtClean="0"/>
              <a:t>Правила игры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altLang="ja-JP" b="1" dirty="0" smtClean="0"/>
              <a:t>Дисциплина в команде – залог успеха. Нарушение дисциплины приводит к штрафным баллам (-3 очка)</a:t>
            </a:r>
            <a:r>
              <a:rPr lang="ru-RU" altLang="ja-JP" b="1" dirty="0"/>
              <a:t>.</a:t>
            </a:r>
            <a:endParaRPr lang="ru-RU" altLang="ja-JP" b="1" dirty="0" smtClean="0"/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altLang="ja-JP" b="1" dirty="0" smtClean="0"/>
              <a:t>Право начать ход игры будет определяться путем жеребьевки.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altLang="ja-JP" b="1" dirty="0" smtClean="0"/>
              <a:t>Если команда допустила ошибку, отвечает следующая по порядку команда.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Tx/>
              <a:buAutoNum type="arabicPeriod"/>
              <a:defRPr/>
            </a:pPr>
            <a:r>
              <a:rPr lang="ru-RU" altLang="ja-JP" b="1" dirty="0" smtClean="0"/>
              <a:t>Итог </a:t>
            </a:r>
            <a:r>
              <a:rPr lang="ru-RU" altLang="ja-JP" b="1" dirty="0"/>
              <a:t>игры подводится по результатам в бланке </a:t>
            </a:r>
            <a:r>
              <a:rPr lang="ru-RU" altLang="ja-JP" b="1" dirty="0" smtClean="0"/>
              <a:t>счета.</a:t>
            </a:r>
            <a:endParaRPr lang="ru-RU" altLang="ja-JP" b="1" dirty="0">
              <a:solidFill>
                <a:schemeClr val="tx2"/>
              </a:solidFill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235825" y="6308725"/>
            <a:ext cx="1657350" cy="43338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0034" y="3286124"/>
            <a:ext cx="749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Филимоново, Дымково, Каргополь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428596" y="1071546"/>
            <a:ext cx="664373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dirty="0" smtClean="0"/>
              <a:t>Назовите  места  производства  народных  глиняных  игрушек.</a:t>
            </a:r>
            <a:endParaRPr lang="ru-RU" sz="3600" dirty="0">
              <a:latin typeface="Georgia" pitchFamily="18" charset="0"/>
            </a:endParaRP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50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14348" y="357166"/>
            <a:ext cx="7429552" cy="2071702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Красный цвет – на уроке было интересно, я легко справился с заданием;</a:t>
            </a:r>
          </a:p>
          <a:p>
            <a:r>
              <a:rPr lang="ru-RU" dirty="0" smtClean="0"/>
              <a:t>                Желтый цвет – мне было трудно;</a:t>
            </a:r>
          </a:p>
          <a:p>
            <a:r>
              <a:rPr lang="ru-RU" dirty="0" smtClean="0"/>
              <a:t>                Зеленый цвет  - возникли небольшие затруднения.</a:t>
            </a:r>
          </a:p>
        </p:txBody>
      </p:sp>
      <p:pic>
        <p:nvPicPr>
          <p:cNvPr id="1026" name="Picture 2" descr="F:\архив\маша\РАБОТА\МБЛ\2019-20уч год\5 класс\2 четверть\8 урок\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 bwMode="auto">
          <a:xfrm>
            <a:off x="1500166" y="2500306"/>
            <a:ext cx="5055798" cy="2844998"/>
          </a:xfrm>
          <a:prstGeom prst="rect">
            <a:avLst/>
          </a:prstGeom>
          <a:noFill/>
        </p:spPr>
      </p:pic>
      <p:sp>
        <p:nvSpPr>
          <p:cNvPr id="8" name="Овал 7"/>
          <p:cNvSpPr/>
          <p:nvPr/>
        </p:nvSpPr>
        <p:spPr>
          <a:xfrm>
            <a:off x="1214414" y="428604"/>
            <a:ext cx="500066" cy="428628"/>
          </a:xfrm>
          <a:prstGeom prst="ellipse">
            <a:avLst/>
          </a:prstGeom>
          <a:solidFill>
            <a:srgbClr val="FF0000"/>
          </a:solidFill>
          <a:ln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214414" y="1643050"/>
            <a:ext cx="500066" cy="428628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1214414" y="1142984"/>
            <a:ext cx="500066" cy="428628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архив\маша\РАБОТА\МБЛ\2019-20уч год\5 класс\2 четверть\8 урок\Konvert-iz-bumagi-a4-5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071546"/>
            <a:ext cx="5429288" cy="41434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57256"/>
          </a:xfrm>
        </p:spPr>
        <p:txBody>
          <a:bodyPr/>
          <a:lstStyle/>
          <a:p>
            <a:r>
              <a:rPr lang="ru-RU" dirty="0" smtClean="0"/>
              <a:t>Задание в конвертах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4149080"/>
            <a:ext cx="792088" cy="820127"/>
          </a:xfrm>
          <a:prstGeom prst="rect">
            <a:avLst/>
          </a:prstGeom>
          <a:noFill/>
        </p:spPr>
      </p:pic>
      <p:pic>
        <p:nvPicPr>
          <p:cNvPr id="6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4149080"/>
            <a:ext cx="792088" cy="820127"/>
          </a:xfrm>
          <a:prstGeom prst="rect">
            <a:avLst/>
          </a:prstGeom>
          <a:noFill/>
        </p:spPr>
      </p:pic>
      <p:pic>
        <p:nvPicPr>
          <p:cNvPr id="6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4149080"/>
            <a:ext cx="792088" cy="820127"/>
          </a:xfrm>
          <a:prstGeom prst="rect">
            <a:avLst/>
          </a:prstGeom>
          <a:noFill/>
        </p:spPr>
      </p:pic>
      <p:pic>
        <p:nvPicPr>
          <p:cNvPr id="6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4149080"/>
            <a:ext cx="792088" cy="820127"/>
          </a:xfrm>
          <a:prstGeom prst="rect">
            <a:avLst/>
          </a:prstGeom>
          <a:noFill/>
        </p:spPr>
      </p:pic>
      <p:pic>
        <p:nvPicPr>
          <p:cNvPr id="6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4149080"/>
            <a:ext cx="792088" cy="820127"/>
          </a:xfrm>
          <a:prstGeom prst="rect">
            <a:avLst/>
          </a:prstGeom>
          <a:noFill/>
        </p:spPr>
      </p:pic>
      <p:pic>
        <p:nvPicPr>
          <p:cNvPr id="5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3356992"/>
            <a:ext cx="792088" cy="820127"/>
          </a:xfrm>
          <a:prstGeom prst="rect">
            <a:avLst/>
          </a:prstGeom>
          <a:noFill/>
        </p:spPr>
      </p:pic>
      <p:pic>
        <p:nvPicPr>
          <p:cNvPr id="5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3356992"/>
            <a:ext cx="792088" cy="820127"/>
          </a:xfrm>
          <a:prstGeom prst="rect">
            <a:avLst/>
          </a:prstGeom>
          <a:noFill/>
        </p:spPr>
      </p:pic>
      <p:pic>
        <p:nvPicPr>
          <p:cNvPr id="5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3356992"/>
            <a:ext cx="792088" cy="820127"/>
          </a:xfrm>
          <a:prstGeom prst="rect">
            <a:avLst/>
          </a:prstGeom>
          <a:noFill/>
        </p:spPr>
      </p:pic>
      <p:pic>
        <p:nvPicPr>
          <p:cNvPr id="5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3356992"/>
            <a:ext cx="792088" cy="820127"/>
          </a:xfrm>
          <a:prstGeom prst="rect">
            <a:avLst/>
          </a:prstGeom>
          <a:noFill/>
        </p:spPr>
      </p:pic>
      <p:pic>
        <p:nvPicPr>
          <p:cNvPr id="6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3356992"/>
            <a:ext cx="792088" cy="820127"/>
          </a:xfrm>
          <a:prstGeom prst="rect">
            <a:avLst/>
          </a:prstGeom>
          <a:noFill/>
        </p:spPr>
      </p:pic>
      <p:pic>
        <p:nvPicPr>
          <p:cNvPr id="5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2636912"/>
            <a:ext cx="792088" cy="820127"/>
          </a:xfrm>
          <a:prstGeom prst="rect">
            <a:avLst/>
          </a:prstGeom>
          <a:noFill/>
        </p:spPr>
      </p:pic>
      <p:pic>
        <p:nvPicPr>
          <p:cNvPr id="5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2636912"/>
            <a:ext cx="792088" cy="820127"/>
          </a:xfrm>
          <a:prstGeom prst="rect">
            <a:avLst/>
          </a:prstGeom>
          <a:noFill/>
        </p:spPr>
      </p:pic>
      <p:pic>
        <p:nvPicPr>
          <p:cNvPr id="5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2636912"/>
            <a:ext cx="792088" cy="820127"/>
          </a:xfrm>
          <a:prstGeom prst="rect">
            <a:avLst/>
          </a:prstGeom>
          <a:noFill/>
        </p:spPr>
      </p:pic>
      <p:pic>
        <p:nvPicPr>
          <p:cNvPr id="5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2636912"/>
            <a:ext cx="792088" cy="820127"/>
          </a:xfrm>
          <a:prstGeom prst="rect">
            <a:avLst/>
          </a:prstGeom>
          <a:noFill/>
        </p:spPr>
      </p:pic>
      <p:pic>
        <p:nvPicPr>
          <p:cNvPr id="5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2636912"/>
            <a:ext cx="792088" cy="820127"/>
          </a:xfrm>
          <a:prstGeom prst="rect">
            <a:avLst/>
          </a:prstGeom>
          <a:noFill/>
        </p:spPr>
      </p:pic>
      <p:pic>
        <p:nvPicPr>
          <p:cNvPr id="4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916832"/>
            <a:ext cx="792088" cy="820127"/>
          </a:xfrm>
          <a:prstGeom prst="rect">
            <a:avLst/>
          </a:prstGeom>
          <a:noFill/>
        </p:spPr>
      </p:pic>
      <p:pic>
        <p:nvPicPr>
          <p:cNvPr id="4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916832"/>
            <a:ext cx="792088" cy="820127"/>
          </a:xfrm>
          <a:prstGeom prst="rect">
            <a:avLst/>
          </a:prstGeom>
          <a:noFill/>
        </p:spPr>
      </p:pic>
      <p:pic>
        <p:nvPicPr>
          <p:cNvPr id="4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916832"/>
            <a:ext cx="792088" cy="820127"/>
          </a:xfrm>
          <a:prstGeom prst="rect">
            <a:avLst/>
          </a:prstGeom>
          <a:noFill/>
        </p:spPr>
      </p:pic>
      <p:pic>
        <p:nvPicPr>
          <p:cNvPr id="4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916832"/>
            <a:ext cx="792088" cy="820127"/>
          </a:xfrm>
          <a:prstGeom prst="rect">
            <a:avLst/>
          </a:prstGeom>
          <a:noFill/>
        </p:spPr>
      </p:pic>
      <p:pic>
        <p:nvPicPr>
          <p:cNvPr id="5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916832"/>
            <a:ext cx="792088" cy="820127"/>
          </a:xfrm>
          <a:prstGeom prst="rect">
            <a:avLst/>
          </a:prstGeom>
          <a:noFill/>
        </p:spPr>
      </p:pic>
      <p:pic>
        <p:nvPicPr>
          <p:cNvPr id="45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092280" y="1124744"/>
            <a:ext cx="792088" cy="820127"/>
          </a:xfrm>
          <a:prstGeom prst="rect">
            <a:avLst/>
          </a:prstGeom>
          <a:noFill/>
        </p:spPr>
      </p:pic>
      <p:pic>
        <p:nvPicPr>
          <p:cNvPr id="44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372200" y="1124744"/>
            <a:ext cx="792088" cy="820127"/>
          </a:xfrm>
          <a:prstGeom prst="rect">
            <a:avLst/>
          </a:prstGeom>
          <a:noFill/>
        </p:spPr>
      </p:pic>
      <p:pic>
        <p:nvPicPr>
          <p:cNvPr id="43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652120" y="1124744"/>
            <a:ext cx="792088" cy="820127"/>
          </a:xfrm>
          <a:prstGeom prst="rect">
            <a:avLst/>
          </a:prstGeom>
          <a:noFill/>
        </p:spPr>
      </p:pic>
      <p:pic>
        <p:nvPicPr>
          <p:cNvPr id="42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932040" y="1124744"/>
            <a:ext cx="792088" cy="820127"/>
          </a:xfrm>
          <a:prstGeom prst="rect">
            <a:avLst/>
          </a:prstGeom>
          <a:noFill/>
        </p:spPr>
      </p:pic>
      <p:pic>
        <p:nvPicPr>
          <p:cNvPr id="41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124744"/>
            <a:ext cx="792088" cy="820127"/>
          </a:xfrm>
          <a:prstGeom prst="rect">
            <a:avLst/>
          </a:prstGeom>
          <a:noFill/>
        </p:spPr>
      </p:pic>
      <p:sp>
        <p:nvSpPr>
          <p:cNvPr id="3119" name="AutoShape 4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35597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1" name="AutoShape 4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7605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22" name="AutoShape 50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79613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30</a:t>
            </a:r>
          </a:p>
        </p:txBody>
      </p:sp>
      <p:sp>
        <p:nvSpPr>
          <p:cNvPr id="3123" name="AutoShape 5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51621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4" name="AutoShape 52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7236296" y="1268760"/>
            <a:ext cx="503114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25" name="AutoShape 53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5597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26" name="AutoShape 54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07605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27" name="AutoShape 55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79670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28" name="AutoShape 5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6516788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29" name="AutoShape 57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7236296" y="2060848"/>
            <a:ext cx="503114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0" name="AutoShape 58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35597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1" name="AutoShape 59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07605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32" name="AutoShape 60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79670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3" name="AutoShape 6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6516788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4" name="AutoShape 62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7236296" y="2780928"/>
            <a:ext cx="503114" cy="503040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35" name="AutoShape 63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35597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36" name="AutoShape 64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07605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/>
              <a:t>20</a:t>
            </a:r>
          </a:p>
        </p:txBody>
      </p:sp>
      <p:sp>
        <p:nvSpPr>
          <p:cNvPr id="3137" name="AutoShape 65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5796708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38" name="AutoShape 66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51621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39" name="AutoShape 67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236296" y="3501008"/>
            <a:ext cx="503114" cy="50304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3140" name="AutoShape 68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35691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10</a:t>
            </a:r>
          </a:p>
        </p:txBody>
      </p:sp>
      <p:sp>
        <p:nvSpPr>
          <p:cNvPr id="3142" name="AutoShape 70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07699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20</a:t>
            </a:r>
          </a:p>
        </p:txBody>
      </p:sp>
      <p:sp>
        <p:nvSpPr>
          <p:cNvPr id="3143" name="AutoShape 71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579613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30</a:t>
            </a:r>
          </a:p>
        </p:txBody>
      </p:sp>
      <p:sp>
        <p:nvSpPr>
          <p:cNvPr id="3144" name="AutoShape 72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6516216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40</a:t>
            </a:r>
          </a:p>
        </p:txBody>
      </p:sp>
      <p:sp>
        <p:nvSpPr>
          <p:cNvPr id="3145" name="AutoShape 73">
            <a:hlinkClick r:id="rId29" action="ppaction://hlinksldjump"/>
          </p:cNvPr>
          <p:cNvSpPr>
            <a:spLocks noChangeArrowheads="1"/>
          </p:cNvSpPr>
          <p:nvPr/>
        </p:nvSpPr>
        <p:spPr bwMode="auto">
          <a:xfrm>
            <a:off x="7237238" y="4294112"/>
            <a:ext cx="503114" cy="50304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800" b="1" dirty="0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756345" y="1196752"/>
            <a:ext cx="2951559" cy="503040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756345" y="4149080"/>
            <a:ext cx="2951559" cy="504000"/>
          </a:xfrm>
          <a:prstGeom prst="ellipse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35000">
                <a:schemeClr val="accent6">
                  <a:lumMod val="20000"/>
                  <a:lumOff val="80000"/>
                </a:schemeClr>
              </a:gs>
              <a:gs pos="100000">
                <a:srgbClr val="FDE8D7"/>
              </a:gs>
            </a:gsLst>
          </a:gradFill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756345" y="3429000"/>
            <a:ext cx="2951559" cy="503039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756345" y="1916832"/>
            <a:ext cx="2951559" cy="503040"/>
          </a:xfrm>
          <a:prstGeom prst="ellipse">
            <a:avLst/>
          </a:prstGeom>
          <a:gradFill>
            <a:gsLst>
              <a:gs pos="0">
                <a:schemeClr val="accent3">
                  <a:lumMod val="60000"/>
                  <a:lumOff val="40000"/>
                </a:schemeClr>
              </a:gs>
              <a:gs pos="35000">
                <a:schemeClr val="accent3">
                  <a:lumMod val="40000"/>
                  <a:lumOff val="6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600" b="1" cap="al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756345" y="2685979"/>
            <a:ext cx="2951559" cy="503039"/>
          </a:xfrm>
          <a:prstGeom prst="ellipse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35000">
                <a:schemeClr val="accent2">
                  <a:lumMod val="20000"/>
                  <a:lumOff val="80000"/>
                </a:schemeClr>
              </a:gs>
              <a:gs pos="100000">
                <a:srgbClr val="F6E7E6"/>
              </a:gs>
            </a:gsLst>
          </a:gra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 sz="1200" b="1" cap="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4644008" y="6485191"/>
            <a:ext cx="1512168" cy="37280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23528" y="260648"/>
            <a:ext cx="784887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Интерактивная игра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124744"/>
            <a:ext cx="648072" cy="671013"/>
          </a:xfrm>
          <a:prstGeom prst="rect">
            <a:avLst/>
          </a:prstGeom>
          <a:noFill/>
        </p:spPr>
      </p:pic>
      <p:pic>
        <p:nvPicPr>
          <p:cNvPr id="76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1844824"/>
            <a:ext cx="648072" cy="671013"/>
          </a:xfrm>
          <a:prstGeom prst="rect">
            <a:avLst/>
          </a:prstGeom>
          <a:noFill/>
        </p:spPr>
      </p:pic>
      <p:pic>
        <p:nvPicPr>
          <p:cNvPr id="77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2613971"/>
            <a:ext cx="648072" cy="671013"/>
          </a:xfrm>
          <a:prstGeom prst="rect">
            <a:avLst/>
          </a:prstGeom>
          <a:noFill/>
        </p:spPr>
      </p:pic>
      <p:pic>
        <p:nvPicPr>
          <p:cNvPr id="7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3356992"/>
            <a:ext cx="648072" cy="671013"/>
          </a:xfrm>
          <a:prstGeom prst="rect">
            <a:avLst/>
          </a:prstGeom>
          <a:noFill/>
        </p:spPr>
      </p:pic>
      <p:pic>
        <p:nvPicPr>
          <p:cNvPr id="79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31" cstate="screen"/>
          <a:srcRect/>
          <a:stretch>
            <a:fillRect/>
          </a:stretch>
        </p:blipFill>
        <p:spPr bwMode="auto">
          <a:xfrm>
            <a:off x="324297" y="4077072"/>
            <a:ext cx="648072" cy="671013"/>
          </a:xfrm>
          <a:prstGeom prst="rect">
            <a:avLst/>
          </a:prstGeom>
          <a:noFill/>
        </p:spPr>
      </p:pic>
      <p:pic>
        <p:nvPicPr>
          <p:cNvPr id="66" name="Picture 4" descr="C:\Users\Елена\Pictures\klip_249_божьи коровки_adr\1 (10).png"/>
          <p:cNvPicPr>
            <a:picLocks noChangeAspect="1" noChangeArrowheads="1"/>
          </p:cNvPicPr>
          <p:nvPr/>
        </p:nvPicPr>
        <p:blipFill>
          <a:blip r:embed="rId32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86190"/>
            <a:ext cx="6060296" cy="1928826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10</a:t>
            </a:r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643570" y="3000372"/>
            <a:ext cx="35004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Дымковская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9"/>
          <a:srcRect b="1538"/>
          <a:stretch>
            <a:fillRect/>
          </a:stretch>
        </p:blipFill>
        <p:spPr bwMode="auto">
          <a:xfrm>
            <a:off x="285721" y="285728"/>
            <a:ext cx="45882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5000628" y="2071678"/>
            <a:ext cx="33465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игрушку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архив\маша\РАБОТА\МБЛ\2019-20уч год\5 класс\2 четверть\8 урок\50602bd8761465baead376ad2d82481f--art-resin-close-imag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5780" y="357166"/>
            <a:ext cx="4792858" cy="4786346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20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7158" y="3786190"/>
            <a:ext cx="350046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err="1" smtClean="0">
                <a:latin typeface="Georgia" pitchFamily="18" charset="0"/>
              </a:rPr>
              <a:t>Жостовская</a:t>
            </a:r>
            <a:r>
              <a:rPr lang="ru-RU" sz="3600" b="1" i="1" dirty="0" smtClean="0">
                <a:latin typeface="Georgia" pitchFamily="18" charset="0"/>
              </a:rPr>
              <a:t> роспись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285720" y="357166"/>
            <a:ext cx="76328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400" b="1" dirty="0" smtClean="0">
                <a:latin typeface="Georgia" pitchFamily="18" charset="0"/>
              </a:rPr>
              <a:t>Назовите промысел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https://avatars.mds.yandex.net/get-pdb/1432322/53f6ce91-e4f5-425b-b8fd-ffd2d95833fa/s12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04" y="357166"/>
            <a:ext cx="6669408" cy="5214974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30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57158" y="357166"/>
            <a:ext cx="7632848" cy="131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dirty="0" smtClean="0"/>
              <a:t>Из какого материала делают </a:t>
            </a:r>
          </a:p>
          <a:p>
            <a:pPr>
              <a:spcBef>
                <a:spcPct val="20000"/>
              </a:spcBef>
            </a:pPr>
            <a:r>
              <a:rPr lang="ru-RU" sz="3600" b="1" dirty="0" smtClean="0"/>
              <a:t>эту красоту мастера?</a:t>
            </a:r>
            <a:endParaRPr lang="ru-RU" sz="3600" dirty="0" smtClean="0">
              <a:latin typeface="Georgia" pitchFamily="18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57158" y="4143380"/>
            <a:ext cx="741306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Дерево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s://i.pinimg.com/736x/88/f5/1d/88f51d32173d34fab498ae2d69c61341--folk-art-russian-fol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57166"/>
            <a:ext cx="3810000" cy="5376885"/>
          </a:xfrm>
          <a:prstGeom prst="rect">
            <a:avLst/>
          </a:prstGeom>
          <a:noFill/>
        </p:spPr>
      </p:pic>
      <p:pic>
        <p:nvPicPr>
          <p:cNvPr id="8" name="Picture 2" descr="http://img-fotki.yandex.ru/get/6306/162549541.6/0_744cd_83128e8d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948264" y="332656"/>
            <a:ext cx="1152128" cy="1192912"/>
          </a:xfrm>
          <a:prstGeom prst="rect">
            <a:avLst/>
          </a:prstGeom>
          <a:noFill/>
        </p:spPr>
      </p:pic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7236296" y="620688"/>
            <a:ext cx="576064" cy="576064"/>
          </a:xfrm>
          <a:prstGeom prst="ellipse">
            <a:avLst/>
          </a:prstGeom>
          <a:gradFill>
            <a:gsLst>
              <a:gs pos="0">
                <a:schemeClr val="accent4">
                  <a:lumMod val="40000"/>
                  <a:lumOff val="60000"/>
                </a:schemeClr>
              </a:gs>
              <a:gs pos="35000">
                <a:schemeClr val="accent4">
                  <a:lumMod val="20000"/>
                  <a:lumOff val="80000"/>
                </a:schemeClr>
              </a:gs>
              <a:gs pos="100000">
                <a:srgbClr val="F2EFF5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40</a:t>
            </a:r>
            <a:endParaRPr lang="ru-RU" sz="3200" b="1" dirty="0"/>
          </a:p>
        </p:txBody>
      </p:sp>
      <p:pic>
        <p:nvPicPr>
          <p:cNvPr id="14" name="Picture 2" descr="http://img-fotki.yandex.ru/get/9349/20573769.52/0_94204_946b02f5_L.pn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44482"/>
            <a:ext cx="1403648" cy="11362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Елена\Pictures\klip_249_божьи коровки_adr\1 (10)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012160" y="4869160"/>
            <a:ext cx="2702609" cy="1821324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571472" y="642918"/>
            <a:ext cx="7632848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Назовите вид </a:t>
            </a:r>
          </a:p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Хохломской</a:t>
            </a:r>
          </a:p>
          <a:p>
            <a:pPr>
              <a:spcBef>
                <a:spcPct val="20000"/>
              </a:spcBef>
            </a:pPr>
            <a:r>
              <a:rPr lang="ru-RU" sz="3200" b="1" dirty="0" smtClean="0">
                <a:latin typeface="Georgia" pitchFamily="18" charset="0"/>
              </a:rPr>
              <a:t> росписи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00034" y="4000504"/>
            <a:ext cx="72690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600" b="1" i="1" dirty="0" smtClean="0">
                <a:latin typeface="Georgia" pitchFamily="18" charset="0"/>
              </a:rPr>
              <a:t>Кудрина</a:t>
            </a:r>
            <a:r>
              <a:rPr lang="ru-RU" sz="2400" i="1" dirty="0" smtClean="0"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484</Words>
  <Application>Microsoft Office PowerPoint</Application>
  <PresentationFormat>Экран (4:3)</PresentationFormat>
  <Paragraphs>152</Paragraphs>
  <Slides>31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Правила игры</vt:lpstr>
      <vt:lpstr>Задание в конвертах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Maria</cp:lastModifiedBy>
  <cp:revision>132</cp:revision>
  <dcterms:created xsi:type="dcterms:W3CDTF">2014-01-06T16:00:12Z</dcterms:created>
  <dcterms:modified xsi:type="dcterms:W3CDTF">2020-01-07T17:15:28Z</dcterms:modified>
</cp:coreProperties>
</file>