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08" r:id="rId1"/>
    <p:sldMasterId id="2147486560" r:id="rId2"/>
    <p:sldMasterId id="2147486572" r:id="rId3"/>
    <p:sldMasterId id="2147486596" r:id="rId4"/>
    <p:sldMasterId id="2147486659" r:id="rId5"/>
    <p:sldMasterId id="2147486671" r:id="rId6"/>
  </p:sldMasterIdLst>
  <p:sldIdLst>
    <p:sldId id="425" r:id="rId7"/>
    <p:sldId id="429" r:id="rId8"/>
    <p:sldId id="430" r:id="rId9"/>
    <p:sldId id="431" r:id="rId10"/>
    <p:sldId id="426" r:id="rId11"/>
    <p:sldId id="442" r:id="rId12"/>
    <p:sldId id="436" r:id="rId13"/>
    <p:sldId id="438" r:id="rId14"/>
    <p:sldId id="439" r:id="rId15"/>
    <p:sldId id="521" r:id="rId16"/>
    <p:sldId id="437" r:id="rId17"/>
    <p:sldId id="440" r:id="rId18"/>
    <p:sldId id="427" r:id="rId19"/>
    <p:sldId id="428" r:id="rId20"/>
    <p:sldId id="434" r:id="rId21"/>
    <p:sldId id="435" r:id="rId22"/>
    <p:sldId id="432" r:id="rId23"/>
    <p:sldId id="474" r:id="rId24"/>
    <p:sldId id="475" r:id="rId25"/>
    <p:sldId id="460" r:id="rId26"/>
    <p:sldId id="444" r:id="rId27"/>
    <p:sldId id="445" r:id="rId28"/>
    <p:sldId id="446" r:id="rId29"/>
    <p:sldId id="484" r:id="rId30"/>
    <p:sldId id="485" r:id="rId31"/>
    <p:sldId id="486" r:id="rId32"/>
    <p:sldId id="487" r:id="rId33"/>
    <p:sldId id="488" r:id="rId34"/>
    <p:sldId id="448" r:id="rId35"/>
    <p:sldId id="449" r:id="rId36"/>
    <p:sldId id="450" r:id="rId37"/>
    <p:sldId id="489" r:id="rId38"/>
    <p:sldId id="490" r:id="rId39"/>
    <p:sldId id="491" r:id="rId40"/>
    <p:sldId id="492" r:id="rId41"/>
    <p:sldId id="493" r:id="rId42"/>
    <p:sldId id="483" r:id="rId43"/>
    <p:sldId id="452" r:id="rId44"/>
    <p:sldId id="453" r:id="rId45"/>
    <p:sldId id="494" r:id="rId46"/>
    <p:sldId id="495" r:id="rId47"/>
    <p:sldId id="496" r:id="rId48"/>
    <p:sldId id="497" r:id="rId49"/>
    <p:sldId id="498" r:id="rId50"/>
    <p:sldId id="454" r:id="rId51"/>
    <p:sldId id="456" r:id="rId52"/>
    <p:sldId id="499" r:id="rId53"/>
    <p:sldId id="500" r:id="rId54"/>
    <p:sldId id="501" r:id="rId55"/>
    <p:sldId id="502" r:id="rId56"/>
    <p:sldId id="503" r:id="rId57"/>
    <p:sldId id="461" r:id="rId58"/>
    <p:sldId id="457" r:id="rId59"/>
    <p:sldId id="471" r:id="rId60"/>
    <p:sldId id="458" r:id="rId61"/>
    <p:sldId id="520" r:id="rId62"/>
    <p:sldId id="479" r:id="rId63"/>
    <p:sldId id="459" r:id="rId64"/>
    <p:sldId id="504" r:id="rId65"/>
    <p:sldId id="505" r:id="rId66"/>
    <p:sldId id="506" r:id="rId67"/>
    <p:sldId id="508" r:id="rId68"/>
    <p:sldId id="507" r:id="rId69"/>
    <p:sldId id="465" r:id="rId70"/>
    <p:sldId id="466" r:id="rId71"/>
    <p:sldId id="464" r:id="rId72"/>
    <p:sldId id="509" r:id="rId73"/>
    <p:sldId id="511" r:id="rId74"/>
    <p:sldId id="512" r:id="rId75"/>
    <p:sldId id="513" r:id="rId76"/>
    <p:sldId id="514" r:id="rId77"/>
    <p:sldId id="467" r:id="rId78"/>
    <p:sldId id="468" r:id="rId79"/>
    <p:sldId id="515" r:id="rId80"/>
    <p:sldId id="516" r:id="rId81"/>
    <p:sldId id="517" r:id="rId82"/>
    <p:sldId id="518" r:id="rId83"/>
    <p:sldId id="519" r:id="rId84"/>
    <p:sldId id="476" r:id="rId85"/>
    <p:sldId id="480" r:id="rId86"/>
    <p:sldId id="478" r:id="rId87"/>
    <p:sldId id="477" r:id="rId88"/>
    <p:sldId id="481" r:id="rId89"/>
    <p:sldId id="470" r:id="rId90"/>
    <p:sldId id="473" r:id="rId91"/>
    <p:sldId id="472" r:id="rId9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66"/>
    <a:srgbClr val="FFFFFF"/>
    <a:srgbClr val="FF9900"/>
    <a:srgbClr val="6666FF"/>
    <a:srgbClr val="669900"/>
    <a:srgbClr val="3399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68" autoAdjust="0"/>
    <p:restoredTop sz="99241" autoAdjust="0"/>
  </p:normalViewPr>
  <p:slideViewPr>
    <p:cSldViewPr>
      <p:cViewPr varScale="1">
        <p:scale>
          <a:sx n="115" d="100"/>
          <a:sy n="115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theme" Target="theme/theme1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B480FD-3B20-4B18-BA81-94B8911EEDB7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E24C892C-A67E-435C-8411-FA1B3E502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89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25BE-5E39-486B-A46C-ED2912A7335E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3CDA-1DE1-4D5C-BE76-A17616AE3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7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48E2-102B-4F7B-BAF1-46D843C3C1F2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4BA-0331-4BB0-A18E-3983F9EF22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48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D7EE-2FFC-44D9-AE95-AFC7E9400F5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436C-EC59-41D1-9DFF-ECE9EE8B99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45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4D21-B6F8-4FAC-AE49-8FAEB2D385B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2456-FE5B-494F-AB4C-ED0F804BB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20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BB17-7AC6-43BB-95BB-F741E57E7F9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F2A5-E597-4342-9E37-23D34E498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61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856D-2E4C-4598-8EC6-1F81615251F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4467-35D1-438A-A103-423434082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36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156F-AFFC-4EF5-AA36-AF60035A5AE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BD31-DD60-439B-9A63-62574E928C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24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63DF-D160-4D22-84FF-A002F96A1BA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1F98-7CEE-438F-AD66-6E1D7FEFA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41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F2E7-9482-4748-BEAF-C0C1995016A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6F01-436A-491B-A1FF-B014F69FE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430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8437-42B4-43F7-B8CB-7E82BE19223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46CD-9F3E-4C10-B8D9-BAEE6918F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4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EBE3-2F26-4F0B-A37F-0A3B2A23190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47C5-BC9B-48CE-9676-23807C1A6F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148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B63B-8E48-4B34-9C6A-BC8B752CD8A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486E-98BB-4949-A186-8FB755901A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65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9C84-3125-4670-BD5C-17C18543FFD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3571-2D38-4E3C-A3A4-5DAFEA809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71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F041-7528-4C0B-AC1C-140145EA1140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4634-B67D-4426-A7DE-365089B1D0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9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3614-D086-44B2-968B-F5963A161F02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ECF4-4663-4486-831A-C1059E6F3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6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3847-0821-4DA4-A815-AE741710C80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EEFC-B27F-4027-9D3D-B236AD002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594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DB1B-E8BD-42A7-813E-8684A488E0F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01DF-63E6-4FC1-9847-ADB8DD48AF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111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AD8D-1D1A-464F-AFBE-5C315CFE2C7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F351-83F5-4E1D-A630-E54492EFA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61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7261-E21D-4E7C-AC67-64EF383F510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F4C2-9758-4DAE-AF2D-5445D11B0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96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401B-97C6-45B0-9286-BAFD4F287627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491F-2365-4CF6-9A58-A2C89B5FB6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185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ED7A-0FC3-4533-80AB-2A5AFE346930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C2F2-A71B-4F89-B7AB-2800B4267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2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8704-AA6A-473B-8ECF-D38716823E6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B961D06-94A9-4A20-83A5-8DA715E5B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06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4EA1-3607-4900-AF98-C668A77FC5A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104F-59E3-465E-BD46-8A92D9BA6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399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1921-C512-4C99-AC3B-8FB792672A11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B4C3-4A3D-4F7B-B3C0-BEA1653AE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965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D5A0-781C-4EB2-95A5-7F92A23BD7F7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2543-9910-454C-B1D3-CDFF317D7E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146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42E5-11B1-4761-8A53-BEDA0B093C02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EE8F-B1B6-4152-B16C-F6079909A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9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6D27-5DBF-4F76-B2FD-006B0F9AB88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C34C-21C4-4A23-BDC0-39339E9E7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528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F23D-CDA2-4128-A356-36E5DE75692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26E1-4324-4406-94F5-F553F8F72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4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E647-2ED8-4445-8FFE-4DCB2408A45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9DD1-567B-493F-B8C5-1ACB42FF25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0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07F9-A624-4C53-BF26-A6BA618F5C4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869F-184D-4A79-B2BD-6A2D4FD5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237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D8DE-E643-4A63-9009-195E3CFC0DA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13D6-9E9A-49CF-B488-8839598F9A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944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A660-D268-4F8C-B2C5-EE69349C1C9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4A9D-BB01-4BE3-940C-C1EDCA388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7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E92CAE-A577-430F-891C-08FBB9DB2C9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B3BF-E5B2-4BC0-B98B-94E38ABC9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67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8198-689E-4D72-8C64-A7150FCE023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FB1B-153C-4992-B244-BD20DEC1F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751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74BD-FE60-470B-8CB3-C5CD32B4373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9120-B1E5-43C0-8CFF-E532A088E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024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B3B-8F4B-4679-AF7B-1EADF042306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263A-19BE-47D1-BE80-8F8B7CD760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996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A6E7-A1FE-40A5-8F64-EC9581A992A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BD26-0CDC-479D-8AAA-AAAAFE095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292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1902-472B-46BD-A9A0-CDC41FB265B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03AB-4A72-4954-93CA-28593B9233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76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6580-0209-46E9-B278-738E378465D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FB40-29B7-4B10-8E77-7FA1EDA7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33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C5D1-9BCF-4E62-991C-5D6E783CAE8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7F37-4D8C-4E7D-AD72-DD549681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6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10C5-6053-4C6D-9404-00F47843815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8112-F1C9-4C8E-8E03-C6067E61E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84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5566-297D-4F35-9BD1-5F94948E122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C252-02DD-4933-8881-807CF46A6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97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0C86-AF6F-4D2B-BCA3-910316791B3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94F9-9066-4610-9326-D4CB99991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3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43842A-87BA-456D-BAA2-D8D5FB9AFC0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E35A-CFCC-46CE-9B96-13440E61C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84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1AB1-1E5B-486B-877F-4B9A18EB8750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BE1A-DB24-495A-BA63-A0AE138E5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79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0F23-10D9-4F51-A826-392A6D27920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7C50-AEEA-48FA-8F5A-ACED8A7F3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8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8CF3-D40D-4964-84D9-F8A9441A0C4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674A-F726-46A4-8A57-51ABA9767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99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6FB5-1054-4937-9D4C-1C0003E1D37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DC87-E781-48A5-BEF7-F2F9A0B89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10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42A9-1135-48FD-836F-98E3178226D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C089-CC14-4BC0-8DFD-ACF521877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28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7E02-F7FF-4020-9777-F88F25D9894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14FD-CFDD-40F5-93F9-8B9EC201C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07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88ED-36C4-47BC-9CE1-30024121C14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64AB-4AC0-4165-9F2F-C06517885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44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5668-546E-4FD1-BB2D-1CF1A18CDA4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922E-EFA5-454E-B402-DAB696DC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5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EC4E-0B6E-4BBF-80A8-F6D9008BF9A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293A-D8EB-4665-8B0C-E0A24A2A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47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03B8-6C02-4D74-A7F8-12AD0557D1A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9D86-2C7C-4574-8C4B-A3A511D3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6C91-639F-4DE5-9C1C-F55482DAC7B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579F-5AE9-49F8-A123-ABA702B3F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267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6367-2F59-4306-91CC-E0A5C54CA0E7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47BC-DCE1-4933-B8B6-7448CB374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96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6298-0140-4A2C-A5E1-4452DCB9D52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3F5B-9D90-4410-B37D-5378E3FC7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2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49FC-67A5-4761-A4B8-AA06101D4B5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3E68-4CC8-4A92-B946-D9FEE56AD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85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D9AC-A395-4FE2-A9CD-52DD54E31508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C7B1-A31A-47CB-8AE2-11CC36BE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08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46F3-97C0-40D7-B20D-6162A08F9E1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1CC9-E364-43C5-8A90-4DE11D6C4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80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CDBE-B4E9-4CD8-8EDF-D687E9EFE5F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DB4B-D9CE-48DD-B5FE-07A038B51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68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8DCE-A78F-4869-BB51-6047684EC0A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C7E8-90F8-4F52-A532-2426D158A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3BB1-D706-4FE7-8DBE-5832A31FDF5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6153FF4A-9C50-43B6-8B43-E3CD6DB1D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41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B16D-EF94-4DB6-A047-850B8AFED89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D7DC-A6C8-4DB8-B200-0C752D3FC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9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369847-6DAB-4510-A9A6-BE209A5EA6BE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E99363B-2E6A-4588-ADCA-E19CDE7CE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E24079-6585-49EA-B107-CEFEC2E5E240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1A1E9B-CF9A-4B36-99EA-8BDE38007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7" r:id="rId1"/>
    <p:sldLayoutId id="2147487128" r:id="rId2"/>
    <p:sldLayoutId id="2147487188" r:id="rId3"/>
    <p:sldLayoutId id="2147487189" r:id="rId4"/>
    <p:sldLayoutId id="2147487190" r:id="rId5"/>
    <p:sldLayoutId id="2147487129" r:id="rId6"/>
    <p:sldLayoutId id="2147487191" r:id="rId7"/>
    <p:sldLayoutId id="2147487130" r:id="rId8"/>
    <p:sldLayoutId id="2147487192" r:id="rId9"/>
    <p:sldLayoutId id="2147487131" r:id="rId10"/>
    <p:sldLayoutId id="21474871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A56399-B457-45AE-AF1E-BE081154B5A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0E59FF-B211-4A50-8CB2-285908EB5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2" r:id="rId1"/>
    <p:sldLayoutId id="2147487133" r:id="rId2"/>
    <p:sldLayoutId id="2147487134" r:id="rId3"/>
    <p:sldLayoutId id="2147487135" r:id="rId4"/>
    <p:sldLayoutId id="2147487136" r:id="rId5"/>
    <p:sldLayoutId id="2147487137" r:id="rId6"/>
    <p:sldLayoutId id="2147487138" r:id="rId7"/>
    <p:sldLayoutId id="2147487139" r:id="rId8"/>
    <p:sldLayoutId id="2147487140" r:id="rId9"/>
    <p:sldLayoutId id="2147487141" r:id="rId10"/>
    <p:sldLayoutId id="2147487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3AF11-8F56-406A-87F2-A686AA54DDE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7BE93B-4562-427F-834C-1B2CDF82E1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3" r:id="rId1"/>
    <p:sldLayoutId id="2147487144" r:id="rId2"/>
    <p:sldLayoutId id="2147487145" r:id="rId3"/>
    <p:sldLayoutId id="2147487146" r:id="rId4"/>
    <p:sldLayoutId id="2147487147" r:id="rId5"/>
    <p:sldLayoutId id="2147487148" r:id="rId6"/>
    <p:sldLayoutId id="2147487149" r:id="rId7"/>
    <p:sldLayoutId id="2147487150" r:id="rId8"/>
    <p:sldLayoutId id="2147487151" r:id="rId9"/>
    <p:sldLayoutId id="2147487152" r:id="rId10"/>
    <p:sldLayoutId id="21474871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E35C1-F030-4380-837C-BEF137AF349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DB945B-EB5A-447A-98A8-77F2B21F0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4" r:id="rId1"/>
    <p:sldLayoutId id="2147487155" r:id="rId2"/>
    <p:sldLayoutId id="2147487156" r:id="rId3"/>
    <p:sldLayoutId id="2147487157" r:id="rId4"/>
    <p:sldLayoutId id="2147487158" r:id="rId5"/>
    <p:sldLayoutId id="2147487159" r:id="rId6"/>
    <p:sldLayoutId id="2147487160" r:id="rId7"/>
    <p:sldLayoutId id="2147487161" r:id="rId8"/>
    <p:sldLayoutId id="2147487162" r:id="rId9"/>
    <p:sldLayoutId id="2147487163" r:id="rId10"/>
    <p:sldLayoutId id="21474871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26CB090-908D-4BA1-A5C9-B7BD079981D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E3AC188-87A6-444F-AEAC-08075A399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5" r:id="rId1"/>
    <p:sldLayoutId id="2147487166" r:id="rId2"/>
    <p:sldLayoutId id="2147487167" r:id="rId3"/>
    <p:sldLayoutId id="2147487168" r:id="rId4"/>
    <p:sldLayoutId id="2147487169" r:id="rId5"/>
    <p:sldLayoutId id="2147487170" r:id="rId6"/>
    <p:sldLayoutId id="2147487171" r:id="rId7"/>
    <p:sldLayoutId id="2147487172" r:id="rId8"/>
    <p:sldLayoutId id="2147487173" r:id="rId9"/>
    <p:sldLayoutId id="2147487174" r:id="rId10"/>
    <p:sldLayoutId id="21474871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91379C8-F142-445B-8DEF-19F6EC5ADCF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B7CBA6A-0886-4678-8305-D732B316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6" r:id="rId1"/>
    <p:sldLayoutId id="2147487177" r:id="rId2"/>
    <p:sldLayoutId id="2147487178" r:id="rId3"/>
    <p:sldLayoutId id="2147487179" r:id="rId4"/>
    <p:sldLayoutId id="2147487180" r:id="rId5"/>
    <p:sldLayoutId id="2147487181" r:id="rId6"/>
    <p:sldLayoutId id="2147487182" r:id="rId7"/>
    <p:sldLayoutId id="2147487183" r:id="rId8"/>
    <p:sldLayoutId id="2147487184" r:id="rId9"/>
    <p:sldLayoutId id="2147487185" r:id="rId10"/>
    <p:sldLayoutId id="21474871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PAST ACTIONS IN ENGLISH</a:t>
            </a:r>
            <a:endParaRPr lang="ru-RU" alt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852738"/>
            <a:ext cx="5505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43213" y="185738"/>
            <a:ext cx="3384550" cy="1152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B0F0"/>
                </a:solidFill>
              </a:rPr>
              <a:t>Учитель английского языка</a:t>
            </a:r>
          </a:p>
          <a:p>
            <a:pPr algn="ctr">
              <a:defRPr/>
            </a:pPr>
            <a:r>
              <a:rPr lang="ru-RU" dirty="0" err="1">
                <a:solidFill>
                  <a:srgbClr val="00B0F0"/>
                </a:solidFill>
              </a:rPr>
              <a:t>Меттыева</a:t>
            </a:r>
            <a:r>
              <a:rPr lang="ru-RU" dirty="0">
                <a:solidFill>
                  <a:srgbClr val="00B0F0"/>
                </a:solidFill>
              </a:rPr>
              <a:t> А.В.</a:t>
            </a:r>
          </a:p>
          <a:p>
            <a:pPr algn="ctr">
              <a:defRPr/>
            </a:pPr>
            <a:r>
              <a:rPr lang="ru-RU" dirty="0">
                <a:solidFill>
                  <a:srgbClr val="00B0F0"/>
                </a:solidFill>
              </a:rPr>
              <a:t>ГБОУ Школа №2070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b="1" smtClean="0">
                <a:solidFill>
                  <a:srgbClr val="99CC00"/>
                </a:solidFill>
              </a:rPr>
              <a:t>АЯ</a:t>
            </a:r>
            <a:r>
              <a:rPr lang="ru-RU" altLang="ru-RU" b="1" smtClean="0">
                <a:solidFill>
                  <a:srgbClr val="9966FF"/>
                </a:solidFill>
              </a:rPr>
              <a:t> как ИЯ</a:t>
            </a:r>
            <a:br>
              <a:rPr lang="ru-RU" altLang="ru-RU" b="1" smtClean="0">
                <a:solidFill>
                  <a:srgbClr val="9966FF"/>
                </a:solidFill>
              </a:rPr>
            </a:br>
            <a:r>
              <a:rPr lang="ru-RU" altLang="ru-RU" sz="2000" b="1" smtClean="0">
                <a:solidFill>
                  <a:srgbClr val="99CC00"/>
                </a:solidFill>
              </a:rPr>
              <a:t>(английский язык)</a:t>
            </a:r>
            <a:r>
              <a:rPr lang="ru-RU" altLang="ru-RU" sz="2000" b="1" smtClean="0">
                <a:solidFill>
                  <a:srgbClr val="9966FF"/>
                </a:solidFill>
              </a:rPr>
              <a:t>                                                 (иностранный язык)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3265488"/>
            <a:ext cx="5545137" cy="3024187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u="sng" dirty="0">
                <a:solidFill>
                  <a:prstClr val="black"/>
                </a:solidFill>
              </a:rPr>
              <a:t>РЯ</a:t>
            </a:r>
          </a:p>
          <a:p>
            <a:pPr algn="ctr">
              <a:defRPr/>
            </a:pPr>
            <a:r>
              <a:rPr lang="ru-RU" sz="3600" u="sng" dirty="0">
                <a:solidFill>
                  <a:prstClr val="black"/>
                </a:solidFill>
              </a:rPr>
              <a:t> (родной язык /</a:t>
            </a:r>
          </a:p>
          <a:p>
            <a:pPr algn="ctr">
              <a:defRPr/>
            </a:pPr>
            <a:r>
              <a:rPr lang="ru-RU" sz="3600" u="sng" dirty="0">
                <a:solidFill>
                  <a:prstClr val="black"/>
                </a:solidFill>
              </a:rPr>
              <a:t>русский язык)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2178050" y="1844675"/>
            <a:ext cx="485775" cy="977900"/>
          </a:xfrm>
          <a:prstGeom prst="up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b="1" smtClean="0">
                <a:solidFill>
                  <a:srgbClr val="99CC00"/>
                </a:solidFill>
              </a:rPr>
              <a:t>АЯ</a:t>
            </a:r>
            <a:r>
              <a:rPr lang="ru-RU" altLang="ru-RU" b="1" smtClean="0">
                <a:solidFill>
                  <a:srgbClr val="9966FF"/>
                </a:solidFill>
              </a:rPr>
              <a:t> как ИЯ</a:t>
            </a:r>
            <a:br>
              <a:rPr lang="ru-RU" altLang="ru-RU" b="1" smtClean="0">
                <a:solidFill>
                  <a:srgbClr val="9966FF"/>
                </a:solidFill>
              </a:rPr>
            </a:br>
            <a:r>
              <a:rPr lang="ru-RU" altLang="ru-RU" sz="2000" b="1" smtClean="0">
                <a:solidFill>
                  <a:srgbClr val="99CC00"/>
                </a:solidFill>
              </a:rPr>
              <a:t>(английский язык)</a:t>
            </a:r>
            <a:r>
              <a:rPr lang="ru-RU" altLang="ru-RU" sz="2000" b="1" smtClean="0">
                <a:solidFill>
                  <a:srgbClr val="9966FF"/>
                </a:solidFill>
              </a:rPr>
              <a:t>                                                 (иностранный язык)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3265488"/>
            <a:ext cx="5545137" cy="3024187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u="sng" dirty="0">
                <a:solidFill>
                  <a:prstClr val="black"/>
                </a:solidFill>
              </a:rPr>
              <a:t>РЯ</a:t>
            </a:r>
          </a:p>
          <a:p>
            <a:pPr algn="ctr">
              <a:defRPr/>
            </a:pPr>
            <a:r>
              <a:rPr lang="ru-RU" sz="3600" u="sng" dirty="0">
                <a:solidFill>
                  <a:prstClr val="black"/>
                </a:solidFill>
              </a:rPr>
              <a:t> (родной язык /</a:t>
            </a:r>
          </a:p>
          <a:p>
            <a:pPr algn="ctr">
              <a:defRPr/>
            </a:pPr>
            <a:r>
              <a:rPr lang="ru-RU" sz="3600" u="sng" dirty="0">
                <a:solidFill>
                  <a:prstClr val="black"/>
                </a:solidFill>
              </a:rPr>
              <a:t>русский язык)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775" y="4005263"/>
            <a:ext cx="3313113" cy="1728787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АЯ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(английский язык)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2420938" y="1844675"/>
            <a:ext cx="484187" cy="977900"/>
          </a:xfrm>
          <a:prstGeom prst="upArrow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2178050" y="1844675"/>
            <a:ext cx="485775" cy="977900"/>
          </a:xfrm>
          <a:prstGeom prst="up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времён в АЯ</a:t>
            </a:r>
            <a:endParaRPr lang="ru-RU" altLang="ru-RU" sz="1800">
              <a:solidFill>
                <a:srgbClr val="66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АЯ существуют 4 группы времён для каждого из 3х названных выше времён. Каждая из таких систем существует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468313" y="217487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905125"/>
          <a:ext cx="8135936" cy="3116265"/>
        </p:xfrm>
        <a:graphic>
          <a:graphicData uri="http://schemas.openxmlformats.org/drawingml/2006/table">
            <a:tbl>
              <a:tblPr firstRow="1" firstCol="1" bandRow="1"/>
              <a:tblGrid>
                <a:gridCol w="11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дпрошедшее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42" name="Прямоугольник 9"/>
          <p:cNvSpPr>
            <a:spLocks noChangeArrowheads="1"/>
          </p:cNvSpPr>
          <p:nvPr/>
        </p:nvSpPr>
        <p:spPr bwMode="auto">
          <a:xfrm>
            <a:off x="463550" y="6142038"/>
            <a:ext cx="8140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*для согласования времён в плане прошедшего времени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66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времён в АЯ</a:t>
            </a:r>
            <a:endParaRPr lang="ru-RU" altLang="ru-RU" sz="1800">
              <a:solidFill>
                <a:srgbClr val="66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АЯ существуют 4 группы времён для каждого из 3х названных выше времён. Каждая из таких систем существует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468313" y="217487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905125"/>
          <a:ext cx="8135936" cy="3116265"/>
        </p:xfrm>
        <a:graphic>
          <a:graphicData uri="http://schemas.openxmlformats.org/drawingml/2006/table">
            <a:tbl>
              <a:tblPr firstRow="1" firstCol="1" bandRow="1"/>
              <a:tblGrid>
                <a:gridCol w="11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дпрошедшее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66" name="Прямоугольник 9"/>
          <p:cNvSpPr>
            <a:spLocks noChangeArrowheads="1"/>
          </p:cNvSpPr>
          <p:nvPr/>
        </p:nvSpPr>
        <p:spPr bwMode="auto">
          <a:xfrm>
            <a:off x="463550" y="6142038"/>
            <a:ext cx="8140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*для согласования времён в плане прошедшего времени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66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времён в АЯ</a:t>
            </a:r>
            <a:endParaRPr lang="ru-RU" altLang="ru-RU" sz="1800">
              <a:solidFill>
                <a:srgbClr val="66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АЯ существуют 4 группы времён для каждого из 3х названных выше времён. Каждая из таких систем существует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468313" y="217487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905125"/>
          <a:ext cx="8135936" cy="3116265"/>
        </p:xfrm>
        <a:graphic>
          <a:graphicData uri="http://schemas.openxmlformats.org/drawingml/2006/table">
            <a:tbl>
              <a:tblPr firstRow="1" firstCol="1" bandRow="1"/>
              <a:tblGrid>
                <a:gridCol w="11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дпрошедшее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90" name="Прямоугольник 9"/>
          <p:cNvSpPr>
            <a:spLocks noChangeArrowheads="1"/>
          </p:cNvSpPr>
          <p:nvPr/>
        </p:nvSpPr>
        <p:spPr bwMode="auto">
          <a:xfrm>
            <a:off x="463550" y="6142038"/>
            <a:ext cx="8140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*для согласования времён в плане прошедшего времени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853440"/>
          <a:ext cx="8064500" cy="5033706"/>
        </p:xfrm>
        <a:graphic>
          <a:graphicData uri="http://schemas.openxmlformats.org/drawingml/2006/table">
            <a:tbl>
              <a:tblPr firstRow="1" firstCol="1" bandRow="1"/>
              <a:tblGrid>
                <a:gridCol w="129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6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6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        ↗</a:t>
                      </a:r>
                      <a:endParaRPr lang="ru-RU" sz="16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6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dbl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600" u="dbl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600" u="dbl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неправ.гл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V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+ -</a:t>
                      </a: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-was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ч.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-were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мн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had + V3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had been + V4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∙ Present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-V1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-V1 + -</a:t>
                      </a: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(he/she/it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-am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-is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he/she/it)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-are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мн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-have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}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V3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(he/she/it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-have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} been + 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(he/she/it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 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kern="1200" dirty="0" err="1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Brit.En</a:t>
                      </a:r>
                      <a:r>
                        <a:rPr lang="en-US" sz="1000" kern="12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} + V1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700" u="non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kern="1200" dirty="0" err="1" smtClean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Amer.En</a:t>
                      </a:r>
                      <a:r>
                        <a:rPr lang="en-US" sz="1000" kern="12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will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+ V3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been 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V3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  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been 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6165304"/>
            <a:ext cx="370280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* Эти формы употребляются редко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853440"/>
          <a:ext cx="8064500" cy="5033706"/>
        </p:xfrm>
        <a:graphic>
          <a:graphicData uri="http://schemas.openxmlformats.org/drawingml/2006/table">
            <a:tbl>
              <a:tblPr firstRow="1" firstCol="1" bandRow="1"/>
              <a:tblGrid>
                <a:gridCol w="129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6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6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</a:t>
                      </a:r>
                      <a:endParaRPr lang="en-US" sz="1600" b="1" kern="1200" dirty="0" smtClean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600" b="1" kern="1200" dirty="0" smtClean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600" b="1" kern="1200" dirty="0" smtClean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↗</a:t>
                      </a:r>
                      <a:endParaRPr lang="ru-RU" sz="16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6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dbl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600" u="dbl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600" u="dbl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неправ.гл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V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+ -</a:t>
                      </a: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-was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ед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ч.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-were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мн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had + V3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had been + 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∙ Present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-V1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-V1 + -</a:t>
                      </a:r>
                      <a:r>
                        <a:rPr lang="en-US" sz="13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(he/she/it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-am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-is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he/she/it)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-are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мн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-have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}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V3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(he/she/it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-have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} been + V4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-has </a:t>
                      </a:r>
                      <a:r>
                        <a:rPr lang="en-US" sz="700" u="sng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(he/she/it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 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kern="1200" dirty="0" err="1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Brit.En</a:t>
                      </a:r>
                      <a:r>
                        <a:rPr lang="en-US" sz="1000" kern="12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} + V1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700" u="non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kern="1200" dirty="0" err="1" smtClean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Amer.En</a:t>
                      </a:r>
                      <a:r>
                        <a:rPr lang="en-US" sz="1000" kern="12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will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+ V3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}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been 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V3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-should 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     }</a:t>
                      </a:r>
                      <a:r>
                        <a:rPr lang="ru-RU" sz="1300" kern="1200" dirty="0" smtClean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been + V4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-would </a:t>
                      </a:r>
                      <a:r>
                        <a:rPr lang="en-US" sz="700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700" u="sng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700" u="sng" kern="12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6165304"/>
            <a:ext cx="370280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* Эти формы употребляются редко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588" y="266700"/>
            <a:ext cx="2016125" cy="433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Voice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E46C0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схемы образования сказуемого</a:t>
            </a:r>
            <a:endParaRPr lang="ru-RU" altLang="ru-RU" sz="2400">
              <a:solidFill>
                <a:srgbClr val="E4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468313" y="144462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349500"/>
          <a:ext cx="8351836" cy="3940175"/>
        </p:xfrm>
        <a:graphic>
          <a:graphicData uri="http://schemas.openxmlformats.org/drawingml/2006/table">
            <a:tbl>
              <a:tblPr firstRow="1" firstCol="1" bandRow="1"/>
              <a:tblGrid>
                <a:gridCol w="116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 неправ.гл.)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2: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+ -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be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Simple/Indefinite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none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none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none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have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+ V3 </a:t>
                      </a: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Simple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Indefinite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have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+ been + V4</a:t>
                      </a:r>
                      <a:endPara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Simple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Indefinite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-V1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-V1 + -es/s </a:t>
                      </a:r>
                      <a:r>
                        <a:rPr lang="en-US" sz="800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( he/she/it)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-shall </a:t>
                      </a:r>
                      <a:r>
                        <a:rPr lang="en-US" sz="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(I/we)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Brit.En</a:t>
                      </a:r>
                      <a:r>
                        <a:rPr lang="en-US" sz="11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} + V1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-will 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en-US" sz="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8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dirty="0" err="1" smtClean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Amer.En</a:t>
                      </a:r>
                      <a:r>
                        <a:rPr lang="en-US" sz="1100" dirty="0">
                          <a:solidFill>
                            <a:srgbClr val="E5B8B7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27425" y="1060450"/>
            <a:ext cx="201771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Voice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0"/>
            <a:ext cx="515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3375"/>
            <a:ext cx="80740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70025"/>
            <a:ext cx="8034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133600"/>
            <a:ext cx="80740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122613"/>
            <a:ext cx="78613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414838"/>
            <a:ext cx="783748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400675"/>
            <a:ext cx="8289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4084638" y="534988"/>
            <a:ext cx="1800225" cy="62230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795963" y="1217613"/>
            <a:ext cx="1368425" cy="703262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995738" y="2024063"/>
            <a:ext cx="1727200" cy="684212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1908175" y="2963863"/>
            <a:ext cx="1655763" cy="642937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148263" y="4244975"/>
            <a:ext cx="1152525" cy="623888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4356100" y="5562600"/>
            <a:ext cx="1439863" cy="53975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b="1" smtClean="0"/>
              <a:t>Времена глагола в РЯ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altLang="ru-RU" dirty="0" smtClean="0">
              <a:solidFill>
                <a:schemeClr val="bg1">
                  <a:lumMod val="6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altLang="ru-RU" dirty="0">
              <a:solidFill>
                <a:schemeClr val="bg1">
                  <a:lumMod val="6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altLang="ru-RU" dirty="0" smtClean="0">
              <a:solidFill>
                <a:schemeClr val="bg1">
                  <a:lumMod val="6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Прошедшее</a:t>
            </a:r>
            <a:r>
              <a:rPr lang="en-US" altLang="ru-RU" b="1" dirty="0" smtClean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    </a:t>
            </a:r>
            <a:r>
              <a:rPr lang="en-US" altLang="ru-RU" b="1" dirty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←   </a:t>
            </a:r>
            <a:r>
              <a:rPr lang="ru-RU" altLang="ru-RU" b="1" dirty="0" smtClean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Настоящее</a:t>
            </a:r>
            <a:r>
              <a:rPr lang="en-US" altLang="ru-RU" b="1" dirty="0" smtClean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    </a:t>
            </a:r>
            <a:r>
              <a:rPr lang="en-US" altLang="ru-RU" b="1" dirty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→   </a:t>
            </a:r>
            <a:r>
              <a:rPr lang="ru-RU" altLang="ru-RU" b="1" dirty="0" smtClean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Будущее</a:t>
            </a:r>
            <a:endParaRPr lang="ru-RU" altLang="ru-RU" b="1" dirty="0">
              <a:solidFill>
                <a:schemeClr val="bg1">
                  <a:lumMod val="6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</a:t>
            </a:r>
            <a:r>
              <a:rPr lang="en-US" altLang="ru-RU" b="1" dirty="0" smtClean="0">
                <a:solidFill>
                  <a:srgbClr val="669900"/>
                </a:solidFill>
                <a:ea typeface="Calibri" pitchFamily="34" charset="0"/>
                <a:cs typeface="Times New Roman" pitchFamily="18" charset="0"/>
              </a:rPr>
              <a:t>Past    ←   Present    →   Future</a:t>
            </a:r>
            <a:endParaRPr lang="ru-RU" altLang="ru-RU" b="1" dirty="0" smtClean="0">
              <a:solidFill>
                <a:srgbClr val="6699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6699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времён в АЯ</a:t>
            </a:r>
            <a:endParaRPr lang="ru-RU" altLang="ru-RU" sz="1800">
              <a:solidFill>
                <a:srgbClr val="66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АЯ существуют 4 группы времён для каждого из 3х названных выше времён. Каждая из таких систем существует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5" name="Прямоугольник 6"/>
          <p:cNvSpPr>
            <a:spLocks noChangeArrowheads="1"/>
          </p:cNvSpPr>
          <p:nvPr/>
        </p:nvSpPr>
        <p:spPr bwMode="auto">
          <a:xfrm>
            <a:off x="468313" y="217487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905125"/>
          <a:ext cx="8135936" cy="3116265"/>
        </p:xfrm>
        <a:graphic>
          <a:graphicData uri="http://schemas.openxmlformats.org/drawingml/2006/table">
            <a:tbl>
              <a:tblPr firstRow="1" firstCol="1" bandRow="1"/>
              <a:tblGrid>
                <a:gridCol w="11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дпрошедшее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4" name="Прямоугольник 9"/>
          <p:cNvSpPr>
            <a:spLocks noChangeArrowheads="1"/>
          </p:cNvSpPr>
          <p:nvPr/>
        </p:nvSpPr>
        <p:spPr bwMode="auto">
          <a:xfrm>
            <a:off x="463550" y="6142038"/>
            <a:ext cx="8140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*для согласования времён в плане прошедшего времени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1"/>
          <p:cNvSpPr>
            <a:spLocks noGrp="1"/>
          </p:cNvSpPr>
          <p:nvPr>
            <p:ph type="body" idx="1"/>
          </p:nvPr>
        </p:nvSpPr>
        <p:spPr>
          <a:xfrm>
            <a:off x="1116013" y="3213100"/>
            <a:ext cx="7559675" cy="1203325"/>
          </a:xfrm>
        </p:spPr>
        <p:txBody>
          <a:bodyPr/>
          <a:lstStyle/>
          <a:p>
            <a:pPr algn="ctr"/>
            <a:r>
              <a:rPr lang="en-US" altLang="ru-RU" sz="4800" smtClean="0"/>
              <a:t>Past Simple vs Past Continuous</a:t>
            </a:r>
          </a:p>
          <a:p>
            <a:r>
              <a:rPr lang="en-US" altLang="ru-RU" sz="2400" smtClean="0"/>
              <a:t>                                  </a:t>
            </a:r>
            <a:r>
              <a:rPr lang="ru-RU" altLang="ru-RU" sz="2400" smtClean="0"/>
              <a:t>(</a:t>
            </a:r>
            <a:r>
              <a:rPr lang="en-US" altLang="ru-RU" sz="2400" smtClean="0"/>
              <a:t>Active)</a:t>
            </a:r>
            <a:endParaRPr lang="ru-RU" altLang="ru-RU" sz="2400" smtClean="0"/>
          </a:p>
        </p:txBody>
      </p:sp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mtClean="0"/>
              <a:t>Past Tenses</a:t>
            </a:r>
            <a:endParaRPr lang="ru-RU" altLang="ru-RU" smtClean="0"/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484438" y="4581525"/>
            <a:ext cx="5616575" cy="1476375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признак для дифференциации: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/>
              <a:t>Отсутствие/Наличие длительности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260350"/>
          <a:ext cx="8442325" cy="5553075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6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9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 / 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(тогда)?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тот период времени)?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29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окончательно законченное действие (что сделал?)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продолжительное действие в прошлом (что был делающий тогда?)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середина др. действия в прошлом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08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употребляется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036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год (в …), 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(тому назад),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прошлый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the day before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позавчера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long ago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давным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Once upon a time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(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тогда как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all (day ), whole …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(целый +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временной промежуток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while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точное время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yesterday, at that time, on … (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from … to …  yesterday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19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/V-ed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слово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was/were + V-</a:t>
                      </a:r>
                      <a:r>
                        <a:rPr kumimoji="0" lang="en-US" altLang="ru-RU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Ex.#1 Choose the right answer:</a:t>
            </a:r>
            <a:endParaRPr lang="ru-RU" altLang="ru-RU" smtClean="0"/>
          </a:p>
        </p:txBody>
      </p:sp>
      <p:sp>
        <p:nvSpPr>
          <p:cNvPr id="3686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584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</a:t>
            </a:r>
            <a:r>
              <a:rPr lang="ru-RU" altLang="ru-RU" sz="2000" dirty="0" smtClean="0">
                <a:latin typeface="+mj-lt"/>
              </a:rPr>
              <a:t>1. </a:t>
            </a:r>
            <a:r>
              <a:rPr lang="en-US" altLang="ru-RU" sz="2000" dirty="0">
                <a:latin typeface="+mj-lt"/>
              </a:rPr>
              <a:t>J</a:t>
            </a:r>
            <a:r>
              <a:rPr lang="en-US" altLang="ru-RU" sz="2000" dirty="0" smtClean="0">
                <a:latin typeface="+mj-lt"/>
              </a:rPr>
              <a:t>ust as Bob … the street, a car came round the corner.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crossed                          b) was crossing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2. While I … about my next actions, somebody knocked.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thought                          b) was thinking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3. Then I … a man standing nearby the shop.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saw                               b) was seeing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4. Something very strange … to me on my way home.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happened                      b) was happening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5. They … at the table when I began to tell this story.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sat                                 b) were sitting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Ex.#1 Choose the right answer:</a:t>
            </a:r>
            <a:endParaRPr lang="ru-RU" altLang="ru-RU" smtClean="0"/>
          </a:p>
        </p:txBody>
      </p:sp>
      <p:sp>
        <p:nvSpPr>
          <p:cNvPr id="3789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sz="2000" smtClean="0">
                <a:solidFill>
                  <a:srgbClr val="FFFFFF"/>
                </a:solidFill>
              </a:rPr>
              <a:t>1. </a:t>
            </a:r>
            <a:r>
              <a:rPr lang="ru-RU" altLang="ru-RU" sz="2000" smtClean="0">
                <a:solidFill>
                  <a:srgbClr val="FFFFFF"/>
                </a:solidFill>
              </a:rPr>
              <a:t>в процессе</a:t>
            </a:r>
          </a:p>
        </p:txBody>
      </p:sp>
      <p:sp>
        <p:nvSpPr>
          <p:cNvPr id="3584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</a:t>
            </a:r>
            <a:r>
              <a:rPr lang="ru-RU" altLang="ru-RU" sz="2000" dirty="0" smtClean="0">
                <a:latin typeface="+mj-lt"/>
              </a:rPr>
              <a:t>1. </a:t>
            </a:r>
            <a:r>
              <a:rPr lang="en-US" altLang="ru-RU" sz="2000" dirty="0">
                <a:latin typeface="+mj-lt"/>
              </a:rPr>
              <a:t>J</a:t>
            </a:r>
            <a:r>
              <a:rPr lang="en-US" altLang="ru-RU" sz="2000" dirty="0" smtClean="0">
                <a:latin typeface="+mj-lt"/>
              </a:rPr>
              <a:t>ust as Bob … the street, a car came round the corner.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crossed                          </a:t>
            </a:r>
            <a:r>
              <a:rPr lang="en-US" altLang="ru-RU" sz="2000" b="1" dirty="0" smtClean="0">
                <a:latin typeface="+mj-lt"/>
              </a:rPr>
              <a:t>b) was crossing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2. While I … about my next actions, somebody knocked.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thought                          b) was thinking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3. Then I … a man standing nearby the shop.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saw                               b) was seeing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4. Something very strange … to me on my way home.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happened                      b) was happening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5. They … at the table when I began to tell this story.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sat                                 b) were sitting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Ex.#1 Choose the right answer:</a:t>
            </a:r>
            <a:endParaRPr lang="ru-RU" altLang="ru-RU" smtClean="0"/>
          </a:p>
        </p:txBody>
      </p:sp>
      <p:sp>
        <p:nvSpPr>
          <p:cNvPr id="3891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sz="2000" smtClean="0">
                <a:solidFill>
                  <a:srgbClr val="FFFFFF"/>
                </a:solidFill>
              </a:rPr>
              <a:t>1. </a:t>
            </a:r>
            <a:r>
              <a:rPr lang="ru-RU" altLang="ru-RU" sz="2000" smtClean="0">
                <a:solidFill>
                  <a:srgbClr val="FFFFFF"/>
                </a:solidFill>
              </a:rPr>
              <a:t>в процессе</a:t>
            </a:r>
          </a:p>
          <a:p>
            <a:r>
              <a:rPr lang="ru-RU" altLang="ru-RU" sz="2000" smtClean="0">
                <a:solidFill>
                  <a:srgbClr val="FFFFFF"/>
                </a:solidFill>
              </a:rPr>
              <a:t>2. в процессе</a:t>
            </a:r>
          </a:p>
        </p:txBody>
      </p:sp>
      <p:sp>
        <p:nvSpPr>
          <p:cNvPr id="3584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</a:t>
            </a:r>
            <a:r>
              <a:rPr lang="ru-RU" altLang="ru-RU" sz="2000" dirty="0" smtClean="0">
                <a:latin typeface="+mj-lt"/>
              </a:rPr>
              <a:t>1. </a:t>
            </a:r>
            <a:r>
              <a:rPr lang="en-US" altLang="ru-RU" sz="2000" dirty="0">
                <a:latin typeface="+mj-lt"/>
              </a:rPr>
              <a:t>J</a:t>
            </a:r>
            <a:r>
              <a:rPr lang="en-US" altLang="ru-RU" sz="2000" dirty="0" smtClean="0">
                <a:latin typeface="+mj-lt"/>
              </a:rPr>
              <a:t>ust as Bob … the street, a car came round the corner.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crossed                          </a:t>
            </a:r>
            <a:r>
              <a:rPr lang="en-US" altLang="ru-RU" sz="2000" b="1" dirty="0" smtClean="0">
                <a:latin typeface="+mj-lt"/>
              </a:rPr>
              <a:t>b) was crossing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2. While I … about my next actions, somebody knocked.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thought                          </a:t>
            </a:r>
            <a:r>
              <a:rPr lang="en-US" altLang="ru-RU" sz="2000" b="1" dirty="0" smtClean="0">
                <a:latin typeface="+mj-lt"/>
              </a:rPr>
              <a:t>b) was thinking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3. Then I … a man standing nearby the shop.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saw                               b) was seeing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4. Something very strange … to me on my way home.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happened                      b) was happening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5. They … at the table when I began to tell this story.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sat                                 b) were sitting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Ex.#1 Choose the right answer:</a:t>
            </a:r>
            <a:endParaRPr lang="ru-RU" altLang="ru-RU" smtClean="0"/>
          </a:p>
        </p:txBody>
      </p:sp>
      <p:sp>
        <p:nvSpPr>
          <p:cNvPr id="3993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sz="2000" smtClean="0">
                <a:solidFill>
                  <a:srgbClr val="FFFFFF"/>
                </a:solidFill>
              </a:rPr>
              <a:t>1. </a:t>
            </a:r>
            <a:r>
              <a:rPr lang="ru-RU" altLang="ru-RU" sz="2000" smtClean="0">
                <a:solidFill>
                  <a:srgbClr val="FFFFFF"/>
                </a:solidFill>
              </a:rPr>
              <a:t>в процессе</a:t>
            </a:r>
          </a:p>
          <a:p>
            <a:r>
              <a:rPr lang="ru-RU" altLang="ru-RU" sz="2000" smtClean="0">
                <a:solidFill>
                  <a:srgbClr val="FFFFFF"/>
                </a:solidFill>
              </a:rPr>
              <a:t>2. в процессе</a:t>
            </a:r>
          </a:p>
          <a:p>
            <a:r>
              <a:rPr lang="ru-RU" altLang="ru-RU" sz="2000" smtClean="0">
                <a:solidFill>
                  <a:srgbClr val="FFFFFF"/>
                </a:solidFill>
              </a:rPr>
              <a:t>3. </a:t>
            </a:r>
            <a:r>
              <a:rPr lang="ru-RU" altLang="ru-RU" sz="1600" smtClean="0">
                <a:solidFill>
                  <a:srgbClr val="FFFFFF"/>
                </a:solidFill>
              </a:rPr>
              <a:t>мгновенно, статич. глагол</a:t>
            </a:r>
          </a:p>
        </p:txBody>
      </p:sp>
      <p:sp>
        <p:nvSpPr>
          <p:cNvPr id="3584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</a:t>
            </a:r>
            <a:r>
              <a:rPr lang="ru-RU" altLang="ru-RU" sz="2000" dirty="0" smtClean="0">
                <a:latin typeface="+mj-lt"/>
              </a:rPr>
              <a:t>1. </a:t>
            </a:r>
            <a:r>
              <a:rPr lang="en-US" altLang="ru-RU" sz="2000" dirty="0">
                <a:latin typeface="+mj-lt"/>
              </a:rPr>
              <a:t>J</a:t>
            </a:r>
            <a:r>
              <a:rPr lang="en-US" altLang="ru-RU" sz="2000" dirty="0" smtClean="0">
                <a:latin typeface="+mj-lt"/>
              </a:rPr>
              <a:t>ust as Bob … the street, a car came round the corner.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crossed                          </a:t>
            </a:r>
            <a:r>
              <a:rPr lang="en-US" altLang="ru-RU" sz="2000" b="1" dirty="0" smtClean="0">
                <a:latin typeface="+mj-lt"/>
              </a:rPr>
              <a:t>b) was crossing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2. While I … about my next actions, somebody knocked.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thought                          </a:t>
            </a:r>
            <a:r>
              <a:rPr lang="en-US" altLang="ru-RU" sz="2000" b="1" dirty="0" smtClean="0">
                <a:latin typeface="+mj-lt"/>
              </a:rPr>
              <a:t>b) was thinking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3. Then I … a man standing nearby the shop.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b="1" dirty="0" smtClean="0">
                <a:latin typeface="+mj-lt"/>
              </a:rPr>
              <a:t>а) saw                               </a:t>
            </a:r>
            <a:r>
              <a:rPr lang="en-US" altLang="ru-RU" sz="2000" dirty="0" smtClean="0">
                <a:latin typeface="+mj-lt"/>
              </a:rPr>
              <a:t>b) was seeing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4. Something very strange … to me on my way home.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happened                      b) was happening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5. They … at the table when I began to tell this story.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sat                                 b) were sitting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Ex.#1 Choose the right answer:</a:t>
            </a:r>
            <a:endParaRPr lang="ru-RU" altLang="ru-RU" smtClean="0"/>
          </a:p>
        </p:txBody>
      </p:sp>
      <p:sp>
        <p:nvSpPr>
          <p:cNvPr id="4096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sz="2000" smtClean="0">
                <a:solidFill>
                  <a:srgbClr val="FFFFFF"/>
                </a:solidFill>
              </a:rPr>
              <a:t>1. </a:t>
            </a:r>
            <a:r>
              <a:rPr lang="ru-RU" altLang="ru-RU" sz="2000" smtClean="0">
                <a:solidFill>
                  <a:srgbClr val="FFFFFF"/>
                </a:solidFill>
              </a:rPr>
              <a:t>в процессе</a:t>
            </a:r>
          </a:p>
          <a:p>
            <a:r>
              <a:rPr lang="ru-RU" altLang="ru-RU" sz="2000" smtClean="0">
                <a:solidFill>
                  <a:srgbClr val="FFFFFF"/>
                </a:solidFill>
              </a:rPr>
              <a:t>2. в процессе</a:t>
            </a:r>
          </a:p>
          <a:p>
            <a:r>
              <a:rPr lang="ru-RU" altLang="ru-RU" sz="2000" smtClean="0">
                <a:solidFill>
                  <a:srgbClr val="FFFFFF"/>
                </a:solidFill>
              </a:rPr>
              <a:t>3. </a:t>
            </a:r>
            <a:r>
              <a:rPr lang="ru-RU" altLang="ru-RU" sz="1600" smtClean="0">
                <a:solidFill>
                  <a:srgbClr val="FFFFFF"/>
                </a:solidFill>
              </a:rPr>
              <a:t>мгновенно, статич. глагол</a:t>
            </a:r>
          </a:p>
          <a:p>
            <a:r>
              <a:rPr lang="ru-RU" altLang="ru-RU" sz="1600" smtClean="0">
                <a:solidFill>
                  <a:srgbClr val="FFFFFF"/>
                </a:solidFill>
              </a:rPr>
              <a:t>4. мгновенно</a:t>
            </a:r>
          </a:p>
        </p:txBody>
      </p:sp>
      <p:sp>
        <p:nvSpPr>
          <p:cNvPr id="3584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</a:t>
            </a:r>
            <a:r>
              <a:rPr lang="ru-RU" altLang="ru-RU" sz="2000" dirty="0" smtClean="0">
                <a:latin typeface="+mj-lt"/>
              </a:rPr>
              <a:t>1. </a:t>
            </a:r>
            <a:r>
              <a:rPr lang="en-US" altLang="ru-RU" sz="2000" dirty="0">
                <a:latin typeface="+mj-lt"/>
              </a:rPr>
              <a:t>J</a:t>
            </a:r>
            <a:r>
              <a:rPr lang="en-US" altLang="ru-RU" sz="2000" dirty="0" smtClean="0">
                <a:latin typeface="+mj-lt"/>
              </a:rPr>
              <a:t>ust as Bob … the street, a car came round the corner.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crossed                          </a:t>
            </a:r>
            <a:r>
              <a:rPr lang="en-US" altLang="ru-RU" sz="2000" b="1" dirty="0" smtClean="0">
                <a:latin typeface="+mj-lt"/>
              </a:rPr>
              <a:t>b) was crossing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2. While I … about my next actions, somebody knocked.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thought                          </a:t>
            </a:r>
            <a:r>
              <a:rPr lang="en-US" altLang="ru-RU" sz="2000" b="1" dirty="0" smtClean="0">
                <a:latin typeface="+mj-lt"/>
              </a:rPr>
              <a:t>b) was thinking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3. Then I … a man standing nearby the shop.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b="1" dirty="0" smtClean="0">
                <a:latin typeface="+mj-lt"/>
              </a:rPr>
              <a:t>а) saw                               </a:t>
            </a:r>
            <a:r>
              <a:rPr lang="en-US" altLang="ru-RU" sz="2000" dirty="0" smtClean="0">
                <a:latin typeface="+mj-lt"/>
              </a:rPr>
              <a:t>b) was seeing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4. Something very strange … to me on my way home.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b="1" dirty="0" smtClean="0">
                <a:latin typeface="+mj-lt"/>
              </a:rPr>
              <a:t>а) happened                      </a:t>
            </a:r>
            <a:r>
              <a:rPr lang="en-US" altLang="ru-RU" sz="2000" dirty="0" smtClean="0">
                <a:latin typeface="+mj-lt"/>
              </a:rPr>
              <a:t>b) was happening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5. They … at the table when I began to tell this story.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sat                                 b) were sitting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Ex.#1 Choose the right answer:</a:t>
            </a:r>
            <a:endParaRPr lang="ru-RU" altLang="ru-RU" smtClean="0"/>
          </a:p>
        </p:txBody>
      </p:sp>
      <p:sp>
        <p:nvSpPr>
          <p:cNvPr id="4198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sz="2000" dirty="0" smtClean="0">
                <a:solidFill>
                  <a:srgbClr val="FFFFFF"/>
                </a:solidFill>
              </a:rPr>
              <a:t>1. </a:t>
            </a:r>
            <a:r>
              <a:rPr lang="ru-RU" altLang="ru-RU" sz="2000" dirty="0" smtClean="0">
                <a:solidFill>
                  <a:srgbClr val="FFFFFF"/>
                </a:solidFill>
              </a:rPr>
              <a:t>в процессе</a:t>
            </a:r>
          </a:p>
          <a:p>
            <a:r>
              <a:rPr lang="ru-RU" altLang="ru-RU" sz="2000" dirty="0" smtClean="0">
                <a:solidFill>
                  <a:srgbClr val="FFFFFF"/>
                </a:solidFill>
              </a:rPr>
              <a:t>2. в процессе</a:t>
            </a:r>
          </a:p>
          <a:p>
            <a:r>
              <a:rPr lang="ru-RU" altLang="ru-RU" sz="2000" dirty="0" smtClean="0">
                <a:solidFill>
                  <a:srgbClr val="FFFFFF"/>
                </a:solidFill>
              </a:rPr>
              <a:t>3. </a:t>
            </a:r>
            <a:r>
              <a:rPr lang="ru-RU" altLang="ru-RU" sz="1600" dirty="0" smtClean="0">
                <a:solidFill>
                  <a:srgbClr val="FFFFFF"/>
                </a:solidFill>
              </a:rPr>
              <a:t>мгновенно, </a:t>
            </a:r>
            <a:r>
              <a:rPr lang="ru-RU" altLang="ru-RU" sz="1600" dirty="0" err="1" smtClean="0">
                <a:solidFill>
                  <a:srgbClr val="FFFFFF"/>
                </a:solidFill>
              </a:rPr>
              <a:t>статич</a:t>
            </a:r>
            <a:r>
              <a:rPr lang="ru-RU" altLang="ru-RU" sz="1600" dirty="0" smtClean="0">
                <a:solidFill>
                  <a:srgbClr val="FFFFFF"/>
                </a:solidFill>
              </a:rPr>
              <a:t>. глагол</a:t>
            </a:r>
          </a:p>
          <a:p>
            <a:r>
              <a:rPr lang="ru-RU" altLang="ru-RU" sz="1600" dirty="0" smtClean="0">
                <a:solidFill>
                  <a:srgbClr val="FFFFFF"/>
                </a:solidFill>
              </a:rPr>
              <a:t>4. </a:t>
            </a:r>
            <a:r>
              <a:rPr lang="ru-RU" altLang="ru-RU" sz="1600" dirty="0">
                <a:solidFill>
                  <a:srgbClr val="FFFFFF"/>
                </a:solidFill>
              </a:rPr>
              <a:t>м</a:t>
            </a:r>
            <a:r>
              <a:rPr lang="ru-RU" altLang="ru-RU" sz="1600" dirty="0" smtClean="0">
                <a:solidFill>
                  <a:srgbClr val="FFFFFF"/>
                </a:solidFill>
              </a:rPr>
              <a:t>гновенно</a:t>
            </a:r>
            <a:endParaRPr lang="ru-RU" altLang="ru-RU" sz="1600" dirty="0" smtClean="0">
              <a:solidFill>
                <a:srgbClr val="FFFFFF"/>
              </a:solidFill>
            </a:endParaRPr>
          </a:p>
          <a:p>
            <a:r>
              <a:rPr lang="ru-RU" altLang="ru-RU" sz="1600" dirty="0" smtClean="0">
                <a:solidFill>
                  <a:srgbClr val="FFFFFF"/>
                </a:solidFill>
              </a:rPr>
              <a:t>5. во время процесса</a:t>
            </a:r>
          </a:p>
        </p:txBody>
      </p:sp>
      <p:sp>
        <p:nvSpPr>
          <p:cNvPr id="3584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</a:t>
            </a:r>
            <a:r>
              <a:rPr lang="ru-RU" altLang="ru-RU" sz="2000" dirty="0" smtClean="0">
                <a:latin typeface="+mj-lt"/>
              </a:rPr>
              <a:t>1. </a:t>
            </a:r>
            <a:r>
              <a:rPr lang="en-US" altLang="ru-RU" sz="2000" dirty="0">
                <a:latin typeface="+mj-lt"/>
              </a:rPr>
              <a:t>J</a:t>
            </a:r>
            <a:r>
              <a:rPr lang="en-US" altLang="ru-RU" sz="2000" dirty="0" smtClean="0">
                <a:latin typeface="+mj-lt"/>
              </a:rPr>
              <a:t>ust as Bob … the street, a car came round the corner.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crossed                          </a:t>
            </a:r>
            <a:r>
              <a:rPr lang="en-US" altLang="ru-RU" sz="2000" b="1" dirty="0" smtClean="0">
                <a:latin typeface="+mj-lt"/>
              </a:rPr>
              <a:t>b) was crossing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2. While I … about my next actions, somebody knocked.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thought                          </a:t>
            </a:r>
            <a:r>
              <a:rPr lang="en-US" altLang="ru-RU" sz="2000" b="1" dirty="0" smtClean="0">
                <a:latin typeface="+mj-lt"/>
              </a:rPr>
              <a:t>b) was thinking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3. Then I … a man standing nearby the shop.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b="1" dirty="0" smtClean="0">
                <a:latin typeface="+mj-lt"/>
              </a:rPr>
              <a:t>а) saw                               </a:t>
            </a:r>
            <a:r>
              <a:rPr lang="en-US" altLang="ru-RU" sz="2000" dirty="0" smtClean="0">
                <a:latin typeface="+mj-lt"/>
              </a:rPr>
              <a:t>b) was seeing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4. Something very strange … to me on my way home.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b="1" dirty="0" smtClean="0">
                <a:latin typeface="+mj-lt"/>
              </a:rPr>
              <a:t>а) happened                      </a:t>
            </a:r>
            <a:r>
              <a:rPr lang="en-US" altLang="ru-RU" sz="2000" dirty="0" smtClean="0">
                <a:latin typeface="+mj-lt"/>
              </a:rPr>
              <a:t>b) was happening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     5. They … at the table when I began to tell this story.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000" dirty="0" smtClean="0">
                <a:latin typeface="+mj-lt"/>
              </a:rPr>
              <a:t>а) sat                                 </a:t>
            </a:r>
            <a:r>
              <a:rPr lang="en-US" altLang="ru-RU" sz="2000" b="1" dirty="0" smtClean="0">
                <a:latin typeface="+mj-lt"/>
              </a:rPr>
              <a:t>b) were sitting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Текст 1"/>
          <p:cNvSpPr>
            <a:spLocks noGrp="1"/>
          </p:cNvSpPr>
          <p:nvPr>
            <p:ph type="body" idx="1"/>
          </p:nvPr>
        </p:nvSpPr>
        <p:spPr>
          <a:xfrm>
            <a:off x="1116013" y="3213100"/>
            <a:ext cx="7704137" cy="1203325"/>
          </a:xfrm>
        </p:spPr>
        <p:txBody>
          <a:bodyPr/>
          <a:lstStyle/>
          <a:p>
            <a:pPr algn="ctr"/>
            <a:r>
              <a:rPr lang="en-US" altLang="ru-RU" sz="4800" smtClean="0"/>
              <a:t>Past Simple vs Past Perfect</a:t>
            </a:r>
          </a:p>
          <a:p>
            <a:r>
              <a:rPr lang="en-US" altLang="ru-RU" sz="2400" smtClean="0"/>
              <a:t>                                </a:t>
            </a:r>
            <a:r>
              <a:rPr lang="ru-RU" altLang="ru-RU" sz="2400" smtClean="0"/>
              <a:t>      </a:t>
            </a:r>
            <a:r>
              <a:rPr lang="en-US" altLang="ru-RU" sz="2400" smtClean="0"/>
              <a:t>  </a:t>
            </a:r>
            <a:r>
              <a:rPr lang="ru-RU" altLang="ru-RU" sz="2400" smtClean="0"/>
              <a:t>(</a:t>
            </a:r>
            <a:r>
              <a:rPr lang="en-US" altLang="ru-RU" sz="2400" smtClean="0"/>
              <a:t>Active)</a:t>
            </a:r>
            <a:endParaRPr lang="ru-RU" altLang="ru-RU" sz="2400" smtClean="0"/>
          </a:p>
        </p:txBody>
      </p:sp>
      <p:sp>
        <p:nvSpPr>
          <p:cNvPr id="430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mtClean="0"/>
              <a:t>Past Tenses</a:t>
            </a:r>
            <a:endParaRPr lang="ru-RU" altLang="ru-RU" smtClean="0"/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484438" y="4581525"/>
            <a:ext cx="5616575" cy="1476375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DD80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признак для дифференциации:</a:t>
            </a:r>
            <a:endParaRPr lang="ru-RU" b="1" dirty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solidFill>
                  <a:prstClr val="white"/>
                </a:solidFill>
              </a:rPr>
              <a:t>Отсутствие/Наличие предшествования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Измерения (</a:t>
            </a:r>
            <a:r>
              <a:rPr lang="en-US" altLang="ru-RU" u="sng" smtClean="0"/>
              <a:t>D</a:t>
            </a:r>
            <a:r>
              <a:rPr lang="en-US" altLang="ru-RU" smtClean="0"/>
              <a:t>imensions)</a:t>
            </a:r>
            <a:endParaRPr lang="ru-RU" alt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en-US" altLang="ru-RU" smtClean="0"/>
              <a:t>1D-</a:t>
            </a:r>
            <a:r>
              <a:rPr lang="ru-RU" altLang="ru-RU" smtClean="0"/>
              <a:t>измерение</a:t>
            </a:r>
          </a:p>
        </p:txBody>
      </p:sp>
      <p:pic>
        <p:nvPicPr>
          <p:cNvPr id="6554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 b="5827"/>
          <a:stretch>
            <a:fillRect/>
          </a:stretch>
        </p:blipFill>
        <p:spPr bwMode="auto">
          <a:xfrm>
            <a:off x="312738" y="2536825"/>
            <a:ext cx="36798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260350"/>
          <a:ext cx="8442325" cy="5705475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62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2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 / 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(тогда)?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(до этого)?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04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окончательно законченное действие (что сделал?)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начались в прошлом и результат очевиден на момент прошлого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действие завершилось к определённому моменту в прошлом (указан обстоятельством времени или другим прошедшим действием – Предпрошедшим)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55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употребляются, чтобы подчеркнуть длительность ситуации с прошлого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настоящий момент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2002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год (в …), …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(тому назад),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прошлый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последний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yesterday (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вчера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the day before yesterday (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позавчера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long ago (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давным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Once upon a time (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либо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never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никогда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just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 что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before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after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already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уже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when (когда), that week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(на той…), 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временное выражение… (в течение…),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(с, с тех пор)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till/until (до тех пор пока),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the time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(ко времени/к моменту …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другое действие в Past Simple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23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/V-ed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слово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 +  V3/V-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2</a:t>
            </a:r>
            <a:r>
              <a:rPr lang="en-US" altLang="ru-RU" smtClean="0"/>
              <a:t>  Choose the right answer:</a:t>
            </a:r>
            <a:endParaRPr lang="ru-RU" altLang="ru-RU" smtClean="0"/>
          </a:p>
        </p:txBody>
      </p:sp>
      <p:sp>
        <p:nvSpPr>
          <p:cNvPr id="4505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5060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1.	While I was listening to the music, somebody … into the room.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came                             b) had come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2.	She … as a nurse before she became a doctor.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worked                          b) had worked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3.	The teacher … that the pupil didn’t know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understood                     b) had understood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4.	I … my composition by the end of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wrote                             b) had written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5.	At first I … the book, then I watched the film.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read                              b) had read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2</a:t>
            </a:r>
            <a:r>
              <a:rPr lang="en-US" altLang="ru-RU" smtClean="0"/>
              <a:t>  Choose the right answer:</a:t>
            </a:r>
            <a:endParaRPr lang="ru-RU" altLang="ru-RU" smtClean="0"/>
          </a:p>
        </p:txBody>
      </p:sp>
      <p:sp>
        <p:nvSpPr>
          <p:cNvPr id="4608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мгновенно</a:t>
            </a:r>
          </a:p>
        </p:txBody>
      </p:sp>
      <p:sp>
        <p:nvSpPr>
          <p:cNvPr id="4608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1.	While I was listening to the music, somebody … into the room.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came                             </a:t>
            </a:r>
            <a:r>
              <a:rPr lang="en-US" altLang="ru-RU" sz="2000" smtClean="0"/>
              <a:t>b) had come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2.	She … as a nurse before she became a doctor.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worked                          b) had worked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3.	The teacher … that the pupil didn’t know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understood                     b) had understood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4.	I … my composition by the end of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wrote                             b) had written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5.	At first I … the book, then I watched the film.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read                              b) had read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2</a:t>
            </a:r>
            <a:r>
              <a:rPr lang="en-US" altLang="ru-RU" smtClean="0"/>
              <a:t>  Choose the right answer:</a:t>
            </a:r>
            <a:endParaRPr lang="ru-RU" altLang="ru-RU" smtClean="0"/>
          </a:p>
        </p:txBody>
      </p:sp>
      <p:sp>
        <p:nvSpPr>
          <p:cNvPr id="4710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мгновенно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</p:txBody>
      </p:sp>
      <p:sp>
        <p:nvSpPr>
          <p:cNvPr id="4710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1.	While I was listening to the music, somebody … into the room.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came                             </a:t>
            </a:r>
            <a:r>
              <a:rPr lang="en-US" altLang="ru-RU" sz="2000" smtClean="0"/>
              <a:t>b) had come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2.	She … as a nurse </a:t>
            </a:r>
            <a:r>
              <a:rPr lang="en-US" altLang="ru-RU" sz="2000" u="sng" smtClean="0"/>
              <a:t>before</a:t>
            </a:r>
            <a:r>
              <a:rPr lang="en-US" altLang="ru-RU" sz="2000" smtClean="0"/>
              <a:t> she became a doctor.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worked                          </a:t>
            </a:r>
            <a:r>
              <a:rPr lang="en-US" altLang="ru-RU" sz="2000" b="1" smtClean="0"/>
              <a:t>b) had worked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3.	The teacher … that the pupil didn’t know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understood                     b) had understood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4.	I … my composition by the end of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wrote                             b) had written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5.	At first I … the book, then I watched the film.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read                              b) had read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2</a:t>
            </a:r>
            <a:r>
              <a:rPr lang="en-US" altLang="ru-RU" smtClean="0"/>
              <a:t>  Choose the right answer:</a:t>
            </a:r>
            <a:endParaRPr lang="ru-RU" altLang="ru-RU" smtClean="0"/>
          </a:p>
        </p:txBody>
      </p:sp>
      <p:sp>
        <p:nvSpPr>
          <p:cNvPr id="4813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мгновенно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  <a:p>
            <a:r>
              <a:rPr lang="ru-RU" altLang="ru-RU" sz="1200" smtClean="0">
                <a:solidFill>
                  <a:srgbClr val="FFFFFF"/>
                </a:solidFill>
              </a:rPr>
              <a:t>3. одновременность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48132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1.	While I was listening to the music, somebody … into the room.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came                             </a:t>
            </a:r>
            <a:r>
              <a:rPr lang="en-US" altLang="ru-RU" sz="2000" smtClean="0"/>
              <a:t>b) had come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2.	She … as a nurse </a:t>
            </a:r>
            <a:r>
              <a:rPr lang="en-US" altLang="ru-RU" sz="2000" u="sng" smtClean="0"/>
              <a:t>before</a:t>
            </a:r>
            <a:r>
              <a:rPr lang="en-US" altLang="ru-RU" sz="2000" smtClean="0"/>
              <a:t> she became a doctor.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worked                          </a:t>
            </a:r>
            <a:r>
              <a:rPr lang="en-US" altLang="ru-RU" sz="2000" b="1" smtClean="0"/>
              <a:t>b) had worked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3.	The teacher … that the pupil didn’t know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understood                     </a:t>
            </a:r>
            <a:r>
              <a:rPr lang="en-US" altLang="ru-RU" sz="2000" smtClean="0"/>
              <a:t>b) had understood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4.	I … my composition by the end of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wrote                             b) had written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5.	At first I … the book, then I watched the film.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read                              b) had read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2</a:t>
            </a:r>
            <a:r>
              <a:rPr lang="en-US" altLang="ru-RU" smtClean="0"/>
              <a:t>  Choose the right answer:</a:t>
            </a:r>
            <a:endParaRPr lang="ru-RU" altLang="ru-RU" smtClean="0"/>
          </a:p>
        </p:txBody>
      </p:sp>
      <p:sp>
        <p:nvSpPr>
          <p:cNvPr id="4915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мгновенно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  <a:p>
            <a:r>
              <a:rPr lang="ru-RU" altLang="ru-RU" sz="1200" smtClean="0">
                <a:solidFill>
                  <a:srgbClr val="FFFFFF"/>
                </a:solidFill>
              </a:rPr>
              <a:t>3. одновременность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  <a:p>
            <a:r>
              <a:rPr lang="en-US" altLang="ru-RU" b="1" smtClean="0">
                <a:solidFill>
                  <a:srgbClr val="FFFFFF"/>
                </a:solidFill>
              </a:rPr>
              <a:t>4. by</a:t>
            </a:r>
            <a:endParaRPr lang="ru-RU" altLang="ru-RU" b="1" smtClean="0">
              <a:solidFill>
                <a:srgbClr val="FFFFFF"/>
              </a:solidFill>
            </a:endParaRPr>
          </a:p>
          <a:p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49156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1.	While I was listening to the music, somebody … into the room.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came                             </a:t>
            </a:r>
            <a:r>
              <a:rPr lang="en-US" altLang="ru-RU" sz="2000" smtClean="0"/>
              <a:t>b) had come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2.	She … as a nurse </a:t>
            </a:r>
            <a:r>
              <a:rPr lang="en-US" altLang="ru-RU" sz="2000" u="sng" smtClean="0"/>
              <a:t>before</a:t>
            </a:r>
            <a:r>
              <a:rPr lang="en-US" altLang="ru-RU" sz="2000" smtClean="0"/>
              <a:t> she became a doctor.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worked                          </a:t>
            </a:r>
            <a:r>
              <a:rPr lang="en-US" altLang="ru-RU" sz="2000" b="1" smtClean="0"/>
              <a:t>b) had worked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3.	The teacher … that the pupil didn’t know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understood                     </a:t>
            </a:r>
            <a:r>
              <a:rPr lang="en-US" altLang="ru-RU" sz="2000" smtClean="0"/>
              <a:t>b) had understood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4.	I … my composition </a:t>
            </a:r>
            <a:r>
              <a:rPr lang="en-US" altLang="ru-RU" sz="2000" u="sng" smtClean="0"/>
              <a:t>by the end of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wrote                             </a:t>
            </a:r>
            <a:r>
              <a:rPr lang="en-US" altLang="ru-RU" sz="2000" b="1" smtClean="0"/>
              <a:t>b) had written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5.	At first I … the book, then I watched the film.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read                              b) had read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2</a:t>
            </a:r>
            <a:r>
              <a:rPr lang="en-US" altLang="ru-RU" smtClean="0"/>
              <a:t>  Choose the right answer:</a:t>
            </a:r>
            <a:endParaRPr lang="ru-RU" altLang="ru-RU" smtClean="0"/>
          </a:p>
        </p:txBody>
      </p:sp>
      <p:sp>
        <p:nvSpPr>
          <p:cNvPr id="5017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мгновенно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  <a:p>
            <a:r>
              <a:rPr lang="ru-RU" altLang="ru-RU" sz="1200" smtClean="0">
                <a:solidFill>
                  <a:srgbClr val="FFFFFF"/>
                </a:solidFill>
              </a:rPr>
              <a:t>3. одновременность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  <a:p>
            <a:r>
              <a:rPr lang="en-US" altLang="ru-RU" b="1" smtClean="0">
                <a:solidFill>
                  <a:srgbClr val="FFFFFF"/>
                </a:solidFill>
              </a:rPr>
              <a:t>4. by</a:t>
            </a:r>
            <a:endParaRPr lang="ru-RU" altLang="ru-RU" b="1" smtClean="0">
              <a:solidFill>
                <a:srgbClr val="FFFFFF"/>
              </a:solidFill>
            </a:endParaRPr>
          </a:p>
          <a:p>
            <a:endParaRPr lang="ru-RU" altLang="ru-RU" b="1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5.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endParaRPr lang="ru-RU" altLang="ru-RU" b="1" smtClean="0">
              <a:solidFill>
                <a:srgbClr val="FFFFFF"/>
              </a:solidFill>
            </a:endParaRPr>
          </a:p>
          <a:p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50180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1.	While I was listening to the music, somebody … into the room.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came                             </a:t>
            </a:r>
            <a:r>
              <a:rPr lang="en-US" altLang="ru-RU" sz="2000" smtClean="0"/>
              <a:t>b) had come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2.	She … as a nurse </a:t>
            </a:r>
            <a:r>
              <a:rPr lang="en-US" altLang="ru-RU" sz="2000" u="sng" smtClean="0"/>
              <a:t>before</a:t>
            </a:r>
            <a:r>
              <a:rPr lang="en-US" altLang="ru-RU" sz="2000" smtClean="0"/>
              <a:t> she became a doctor.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worked                          </a:t>
            </a:r>
            <a:r>
              <a:rPr lang="en-US" altLang="ru-RU" sz="2000" b="1" smtClean="0"/>
              <a:t>b) had worked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3.	The teacher … that the pupil didn’t know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b="1" smtClean="0"/>
              <a:t>а) understood                     </a:t>
            </a:r>
            <a:r>
              <a:rPr lang="en-US" altLang="ru-RU" sz="2000" smtClean="0"/>
              <a:t>b) had understood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4.	I … my composition </a:t>
            </a:r>
            <a:r>
              <a:rPr lang="en-US" altLang="ru-RU" sz="2000" u="sng" smtClean="0"/>
              <a:t>by the end of the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wrote                             </a:t>
            </a:r>
            <a:r>
              <a:rPr lang="en-US" altLang="ru-RU" sz="2000" b="1" smtClean="0"/>
              <a:t>b) had written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5.	</a:t>
            </a:r>
            <a:r>
              <a:rPr lang="en-US" altLang="ru-RU" sz="2000" u="sng" smtClean="0"/>
              <a:t>At first </a:t>
            </a:r>
            <a:r>
              <a:rPr lang="en-US" altLang="ru-RU" sz="2000" smtClean="0"/>
              <a:t>I … the book, </a:t>
            </a:r>
            <a:r>
              <a:rPr lang="en-US" altLang="ru-RU" sz="2000" u="sng" smtClean="0"/>
              <a:t>then</a:t>
            </a:r>
            <a:r>
              <a:rPr lang="en-US" altLang="ru-RU" sz="2000" smtClean="0"/>
              <a:t> I watched the film.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000" smtClean="0"/>
              <a:t>а) read                              </a:t>
            </a:r>
            <a:r>
              <a:rPr lang="en-US" altLang="ru-RU" sz="2000" b="1" smtClean="0"/>
              <a:t>b) had read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Текст 1"/>
          <p:cNvSpPr>
            <a:spLocks noGrp="1"/>
          </p:cNvSpPr>
          <p:nvPr>
            <p:ph type="body" idx="1"/>
          </p:nvPr>
        </p:nvSpPr>
        <p:spPr>
          <a:xfrm>
            <a:off x="755650" y="2708275"/>
            <a:ext cx="8235950" cy="1708150"/>
          </a:xfrm>
        </p:spPr>
        <p:txBody>
          <a:bodyPr/>
          <a:lstStyle/>
          <a:p>
            <a:pPr algn="ctr">
              <a:buClr>
                <a:srgbClr val="DD8047"/>
              </a:buClr>
            </a:pPr>
            <a:r>
              <a:rPr lang="en-US" altLang="ru-RU" sz="3600" smtClean="0">
                <a:solidFill>
                  <a:srgbClr val="775F55"/>
                </a:solidFill>
              </a:rPr>
              <a:t>Past Perfect:</a:t>
            </a:r>
          </a:p>
          <a:p>
            <a:pPr algn="ctr">
              <a:buClr>
                <a:srgbClr val="DD8047"/>
              </a:buClr>
            </a:pPr>
            <a:r>
              <a:rPr lang="en-US" altLang="ru-RU" sz="3600" smtClean="0">
                <a:solidFill>
                  <a:srgbClr val="775F55"/>
                </a:solidFill>
              </a:rPr>
              <a:t>Simple vs Continuous                                </a:t>
            </a:r>
            <a:r>
              <a:rPr lang="ru-RU" altLang="ru-RU" sz="3600" smtClean="0">
                <a:solidFill>
                  <a:srgbClr val="775F55"/>
                </a:solidFill>
              </a:rPr>
              <a:t>      </a:t>
            </a:r>
            <a:r>
              <a:rPr lang="en-US" altLang="ru-RU" sz="3600" smtClean="0">
                <a:solidFill>
                  <a:srgbClr val="775F55"/>
                </a:solidFill>
              </a:rPr>
              <a:t>  </a:t>
            </a:r>
          </a:p>
          <a:p>
            <a:pPr>
              <a:buClr>
                <a:srgbClr val="DD8047"/>
              </a:buClr>
            </a:pPr>
            <a:r>
              <a:rPr lang="en-US" altLang="ru-RU" smtClean="0">
                <a:solidFill>
                  <a:srgbClr val="775F55"/>
                </a:solidFill>
              </a:rPr>
              <a:t>                                    </a:t>
            </a:r>
            <a:r>
              <a:rPr lang="ru-RU" altLang="ru-RU" smtClean="0">
                <a:solidFill>
                  <a:srgbClr val="775F55"/>
                </a:solidFill>
              </a:rPr>
              <a:t>(</a:t>
            </a:r>
            <a:r>
              <a:rPr lang="en-US" altLang="ru-RU" smtClean="0">
                <a:solidFill>
                  <a:srgbClr val="775F55"/>
                </a:solidFill>
              </a:rPr>
              <a:t>Active)</a:t>
            </a:r>
            <a:endParaRPr lang="ru-RU" altLang="ru-RU" smtClean="0">
              <a:solidFill>
                <a:srgbClr val="775F55"/>
              </a:solidFill>
            </a:endParaRPr>
          </a:p>
        </p:txBody>
      </p:sp>
      <p:sp>
        <p:nvSpPr>
          <p:cNvPr id="5120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mtClean="0"/>
              <a:t>Past Tenses</a:t>
            </a:r>
            <a:endParaRPr lang="ru-RU" altLang="ru-RU" smtClean="0"/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484438" y="4581525"/>
            <a:ext cx="5616575" cy="1476375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DD80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 для дифференциации:</a:t>
            </a:r>
            <a:endParaRPr lang="ru-RU" b="1" dirty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 pitchFamily="34" charset="0"/>
              </a:rPr>
              <a:t>1. </a:t>
            </a:r>
            <a:r>
              <a:rPr lang="ru-RU" b="1" i="1" dirty="0">
                <a:solidFill>
                  <a:prstClr val="white"/>
                </a:solidFill>
              </a:rPr>
              <a:t>Отсутствие/Наличие длительности </a:t>
            </a:r>
          </a:p>
          <a:p>
            <a:pPr algn="ctr">
              <a:defRPr/>
            </a:pPr>
            <a:r>
              <a:rPr lang="ru-RU" b="1" i="1" dirty="0">
                <a:solidFill>
                  <a:prstClr val="white"/>
                </a:solidFill>
              </a:rPr>
              <a:t>при завершённости действия</a:t>
            </a:r>
            <a:endParaRPr lang="en-US" b="1" i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 pitchFamily="34" charset="0"/>
              </a:rPr>
              <a:t>2. </a:t>
            </a:r>
            <a:r>
              <a:rPr lang="ru-RU" b="1" i="1" dirty="0">
                <a:solidFill>
                  <a:prstClr val="white"/>
                </a:solidFill>
              </a:rPr>
              <a:t>Статичность глагола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260350"/>
          <a:ext cx="8442325" cy="5653088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62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(Simple)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(до этого)?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делывал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 этого)?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35">
                <a:tc rowSpan="2"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начались в прошлом и результат очевиден на момент прошлого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действие завершилось к определённому моменту в прошлом (указан обстоятельством времени или другим прошедшим действием – Предпрошедшим)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длительная ситуация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54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употребляются, чтобы подчеркнуть длительность ситуации с прошлого по настоящий момент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употребляется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819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либо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never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никогда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just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 что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before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after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already (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уже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when (когда), that week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(на той…), 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временное выражение… (в течение…),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(с, с тех пор)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till/until (до тех пор пока),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the time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(ко времени/к моменту …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другое действие в Past Simple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временное выражение… (в течение…),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(с, с тех пор)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long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(как долго)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82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 +  V3/V-ed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+  been  +  V-ing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Ex.#3  Choose the right answer:</a:t>
            </a:r>
            <a:endParaRPr lang="ru-RU" altLang="ru-RU" smtClean="0"/>
          </a:p>
        </p:txBody>
      </p:sp>
      <p:sp>
        <p:nvSpPr>
          <p:cNvPr id="5325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98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1.	The flat was dirty. They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hadn’t</a:t>
            </a:r>
            <a:r>
              <a:rPr lang="en-US" altLang="ru-RU" sz="2400" dirty="0" smtClean="0"/>
              <a:t> … (cleaned/been cleaning) it for weeks.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2.	I knew all those facts because I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(read/been reading) about it in the report.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3.	She was sitting on the ground and was out of breath because she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(run/been running) the marathon.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4.	The roads were wet and dangerous because it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(rained/been raining) all night.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5.	When I arrived at the party, Ann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ru-RU" sz="2400" dirty="0" smtClean="0"/>
              <a:t>already … (left/been leaving).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Измерения (</a:t>
            </a:r>
            <a:r>
              <a:rPr lang="en-US" altLang="ru-RU" u="sng" smtClean="0"/>
              <a:t>D</a:t>
            </a:r>
            <a:r>
              <a:rPr lang="en-US" altLang="ru-RU" smtClean="0"/>
              <a:t>imensions)</a:t>
            </a:r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en-US" altLang="ru-RU" smtClean="0"/>
              <a:t>1D-</a:t>
            </a:r>
            <a:r>
              <a:rPr lang="ru-RU" altLang="ru-RU" smtClean="0"/>
              <a:t>измерение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4D</a:t>
            </a:r>
            <a:r>
              <a:rPr lang="ru-RU" dirty="0" smtClean="0"/>
              <a:t>-пространство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(3</a:t>
            </a:r>
            <a:r>
              <a:rPr lang="en-US" dirty="0" smtClean="0"/>
              <a:t>D </a:t>
            </a:r>
            <a:r>
              <a:rPr lang="ru-RU" dirty="0" smtClean="0"/>
              <a:t>в движении)</a:t>
            </a:r>
            <a:endParaRPr lang="ru-RU" dirty="0"/>
          </a:p>
        </p:txBody>
      </p:sp>
      <p:pic>
        <p:nvPicPr>
          <p:cNvPr id="1741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 b="5827"/>
          <a:stretch>
            <a:fillRect/>
          </a:stretch>
        </p:blipFill>
        <p:spPr bwMode="auto">
          <a:xfrm>
            <a:off x="312738" y="2536825"/>
            <a:ext cx="36798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8273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Ex.#3  Choose the right answer:</a:t>
            </a:r>
            <a:endParaRPr lang="ru-RU" altLang="ru-RU" smtClean="0"/>
          </a:p>
        </p:txBody>
      </p:sp>
      <p:sp>
        <p:nvSpPr>
          <p:cNvPr id="5427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z="1400" smtClean="0">
                <a:solidFill>
                  <a:srgbClr val="FFFFFF"/>
                </a:solidFill>
              </a:rPr>
              <a:t>1. результат + длительность (</a:t>
            </a:r>
            <a:r>
              <a:rPr lang="en-US" altLang="ru-RU" sz="1400" b="1" smtClean="0">
                <a:solidFill>
                  <a:srgbClr val="FFFFFF"/>
                </a:solidFill>
              </a:rPr>
              <a:t>for</a:t>
            </a:r>
            <a:r>
              <a:rPr lang="en-US" altLang="ru-RU" sz="1400" smtClean="0">
                <a:solidFill>
                  <a:srgbClr val="FFFFFF"/>
                </a:solidFill>
              </a:rPr>
              <a:t>)</a:t>
            </a:r>
            <a:endParaRPr lang="ru-RU" altLang="ru-RU" sz="1400" smtClean="0">
              <a:solidFill>
                <a:srgbClr val="FFFFFF"/>
              </a:solidFill>
            </a:endParaRPr>
          </a:p>
        </p:txBody>
      </p:sp>
      <p:sp>
        <p:nvSpPr>
          <p:cNvPr id="4198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1.	The flat was </a:t>
            </a:r>
            <a:r>
              <a:rPr lang="en-US" altLang="ru-RU" sz="2400" u="sng" dirty="0" smtClean="0"/>
              <a:t>dirty</a:t>
            </a:r>
            <a:r>
              <a:rPr lang="en-US" altLang="ru-RU" sz="2400" dirty="0" smtClean="0"/>
              <a:t>. They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hadn’t</a:t>
            </a:r>
            <a:r>
              <a:rPr lang="en-US" altLang="ru-RU" sz="2400" dirty="0" smtClean="0"/>
              <a:t> … (cleaned/</a:t>
            </a:r>
            <a:r>
              <a:rPr lang="en-US" altLang="ru-RU" sz="2400" b="1" dirty="0" smtClean="0"/>
              <a:t>been cleaning</a:t>
            </a:r>
            <a:r>
              <a:rPr lang="en-US" altLang="ru-RU" sz="2400" dirty="0" smtClean="0"/>
              <a:t>) it </a:t>
            </a:r>
            <a:r>
              <a:rPr lang="en-US" altLang="ru-RU" sz="2400" u="sng" dirty="0" smtClean="0"/>
              <a:t>for weeks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2.	I knew all those facts because I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(read/been reading) about it in the report.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3.	She was sitting on the ground and was out of breath because she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(run/been running) the marathon.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4.	The roads were wet and dangerous because it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(rained/been raining) all night.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5.	When I arrived at the party, Ann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ru-RU" sz="2400" dirty="0" smtClean="0"/>
              <a:t>already … (left/been leaving).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Ex.#3  Choose the right answer:</a:t>
            </a:r>
            <a:endParaRPr lang="ru-RU" altLang="ru-RU" smtClean="0"/>
          </a:p>
        </p:txBody>
      </p:sp>
      <p:sp>
        <p:nvSpPr>
          <p:cNvPr id="5529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z="1400" smtClean="0">
                <a:solidFill>
                  <a:srgbClr val="FFFFFF"/>
                </a:solidFill>
              </a:rPr>
              <a:t>1. результат + длительность (</a:t>
            </a:r>
            <a:r>
              <a:rPr lang="en-US" altLang="ru-RU" sz="1400" b="1" smtClean="0">
                <a:solidFill>
                  <a:srgbClr val="FFFFFF"/>
                </a:solidFill>
              </a:rPr>
              <a:t>for</a:t>
            </a:r>
            <a:r>
              <a:rPr lang="en-US" altLang="ru-RU" sz="1400" smtClean="0">
                <a:solidFill>
                  <a:srgbClr val="FFFFFF"/>
                </a:solidFill>
              </a:rPr>
              <a:t>)</a:t>
            </a:r>
          </a:p>
          <a:p>
            <a:r>
              <a:rPr lang="en-US" altLang="ru-RU" sz="1400" smtClean="0">
                <a:solidFill>
                  <a:srgbClr val="FFFFFF"/>
                </a:solidFill>
              </a:rPr>
              <a:t>2.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нет длительности</a:t>
            </a:r>
            <a:endParaRPr lang="en-US" altLang="ru-RU" sz="1400" smtClean="0">
              <a:solidFill>
                <a:srgbClr val="FFFFFF"/>
              </a:solidFill>
            </a:endParaRPr>
          </a:p>
        </p:txBody>
      </p:sp>
      <p:sp>
        <p:nvSpPr>
          <p:cNvPr id="4198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1.	The flat was </a:t>
            </a:r>
            <a:r>
              <a:rPr lang="en-US" altLang="ru-RU" sz="2400" u="sng" dirty="0" smtClean="0"/>
              <a:t>dirty</a:t>
            </a:r>
            <a:r>
              <a:rPr lang="en-US" altLang="ru-RU" sz="2400" dirty="0" smtClean="0"/>
              <a:t>. They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hadn’t</a:t>
            </a:r>
            <a:r>
              <a:rPr lang="en-US" altLang="ru-RU" sz="2400" dirty="0" smtClean="0"/>
              <a:t> … (cleaned/</a:t>
            </a:r>
            <a:r>
              <a:rPr lang="en-US" altLang="ru-RU" sz="2400" b="1" dirty="0" smtClean="0"/>
              <a:t>been cleaning</a:t>
            </a:r>
            <a:r>
              <a:rPr lang="en-US" altLang="ru-RU" sz="2400" dirty="0" smtClean="0"/>
              <a:t>) it </a:t>
            </a:r>
            <a:r>
              <a:rPr lang="en-US" altLang="ru-RU" sz="2400" u="sng" dirty="0" smtClean="0"/>
              <a:t>for weeks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2.	I </a:t>
            </a:r>
            <a:r>
              <a:rPr lang="en-US" altLang="ru-RU" sz="2400" u="sng" dirty="0" smtClean="0"/>
              <a:t>knew all those facts </a:t>
            </a:r>
            <a:r>
              <a:rPr lang="en-US" altLang="ru-RU" sz="2400" dirty="0" smtClean="0"/>
              <a:t>because I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</a:t>
            </a:r>
            <a:r>
              <a:rPr lang="en-US" altLang="ru-RU" sz="2400" b="1" dirty="0" smtClean="0"/>
              <a:t>read</a:t>
            </a:r>
            <a:r>
              <a:rPr lang="en-US" altLang="ru-RU" sz="2400" dirty="0" smtClean="0"/>
              <a:t>/been reading) about it in the report.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3.	She was sitting on the ground and was out of breath because she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(run/been running) the marathon.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4.	The roads were wet and dangerous because it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(rained/been raining) all night.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5.	When I arrived at the party, Ann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ru-RU" sz="2400" dirty="0" smtClean="0"/>
              <a:t>already … (left/been leaving).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Ex.#3  Choose the right answer:</a:t>
            </a:r>
            <a:endParaRPr lang="ru-RU" altLang="ru-RU" smtClean="0"/>
          </a:p>
        </p:txBody>
      </p:sp>
      <p:sp>
        <p:nvSpPr>
          <p:cNvPr id="5632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z="1400" smtClean="0">
                <a:solidFill>
                  <a:srgbClr val="FFFFFF"/>
                </a:solidFill>
              </a:rPr>
              <a:t>1. результат + длительность (</a:t>
            </a:r>
            <a:r>
              <a:rPr lang="en-US" altLang="ru-RU" sz="1400" b="1" smtClean="0">
                <a:solidFill>
                  <a:srgbClr val="FFFFFF"/>
                </a:solidFill>
              </a:rPr>
              <a:t>for</a:t>
            </a:r>
            <a:r>
              <a:rPr lang="en-US" altLang="ru-RU" sz="1400" smtClean="0">
                <a:solidFill>
                  <a:srgbClr val="FFFFFF"/>
                </a:solidFill>
              </a:rPr>
              <a:t>)</a:t>
            </a:r>
          </a:p>
          <a:p>
            <a:r>
              <a:rPr lang="en-US" altLang="ru-RU" sz="1400" smtClean="0">
                <a:solidFill>
                  <a:srgbClr val="FFFFFF"/>
                </a:solidFill>
              </a:rPr>
              <a:t>2.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нет длительности</a:t>
            </a: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3</a:t>
            </a:r>
            <a:r>
              <a:rPr lang="en-US" altLang="ru-RU" sz="1400" smtClean="0">
                <a:solidFill>
                  <a:srgbClr val="FFFFFF"/>
                </a:solidFill>
              </a:rPr>
              <a:t>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длительность</a:t>
            </a:r>
            <a:endParaRPr lang="en-US" altLang="ru-RU" sz="1400" smtClean="0">
              <a:solidFill>
                <a:srgbClr val="FFFFFF"/>
              </a:solidFill>
            </a:endParaRPr>
          </a:p>
          <a:p>
            <a:endParaRPr lang="en-US" altLang="ru-RU" sz="1400" smtClean="0">
              <a:solidFill>
                <a:srgbClr val="FFFFFF"/>
              </a:solidFill>
            </a:endParaRPr>
          </a:p>
        </p:txBody>
      </p:sp>
      <p:sp>
        <p:nvSpPr>
          <p:cNvPr id="4198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1.	The flat was </a:t>
            </a:r>
            <a:r>
              <a:rPr lang="en-US" altLang="ru-RU" sz="2400" u="sng" dirty="0" smtClean="0"/>
              <a:t>dirty</a:t>
            </a:r>
            <a:r>
              <a:rPr lang="en-US" altLang="ru-RU" sz="2400" dirty="0" smtClean="0"/>
              <a:t>. They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hadn’t</a:t>
            </a:r>
            <a:r>
              <a:rPr lang="en-US" altLang="ru-RU" sz="2400" dirty="0" smtClean="0"/>
              <a:t> … (cleaned/</a:t>
            </a:r>
            <a:r>
              <a:rPr lang="en-US" altLang="ru-RU" sz="2400" b="1" dirty="0" smtClean="0"/>
              <a:t>been cleaning</a:t>
            </a:r>
            <a:r>
              <a:rPr lang="en-US" altLang="ru-RU" sz="2400" dirty="0" smtClean="0"/>
              <a:t>) it </a:t>
            </a:r>
            <a:r>
              <a:rPr lang="en-US" altLang="ru-RU" sz="2400" u="sng" dirty="0" smtClean="0"/>
              <a:t>for weeks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2.	I </a:t>
            </a:r>
            <a:r>
              <a:rPr lang="en-US" altLang="ru-RU" sz="2400" u="sng" dirty="0" smtClean="0"/>
              <a:t>knew all those facts </a:t>
            </a:r>
            <a:r>
              <a:rPr lang="en-US" altLang="ru-RU" sz="2400" dirty="0" smtClean="0"/>
              <a:t>because I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</a:t>
            </a:r>
            <a:r>
              <a:rPr lang="en-US" altLang="ru-RU" sz="2400" b="1" dirty="0" smtClean="0"/>
              <a:t>read</a:t>
            </a:r>
            <a:r>
              <a:rPr lang="en-US" altLang="ru-RU" sz="2400" dirty="0" smtClean="0"/>
              <a:t>/been reading) about it in the report.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3.	She was </a:t>
            </a:r>
            <a:r>
              <a:rPr lang="en-US" altLang="ru-RU" sz="2400" u="sng" dirty="0" smtClean="0"/>
              <a:t>sitting on the ground </a:t>
            </a:r>
            <a:r>
              <a:rPr lang="en-US" altLang="ru-RU" sz="2400" dirty="0" smtClean="0"/>
              <a:t>and was </a:t>
            </a:r>
            <a:r>
              <a:rPr lang="en-US" altLang="ru-RU" sz="2400" u="sng" dirty="0" smtClean="0"/>
              <a:t>out of breath</a:t>
            </a:r>
            <a:r>
              <a:rPr lang="en-US" altLang="ru-RU" sz="2400" dirty="0" smtClean="0"/>
              <a:t> because she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(run/</a:t>
            </a:r>
            <a:r>
              <a:rPr lang="en-US" altLang="ru-RU" sz="2400" b="1" dirty="0" smtClean="0"/>
              <a:t>been running</a:t>
            </a:r>
            <a:r>
              <a:rPr lang="en-US" altLang="ru-RU" sz="2400" dirty="0" smtClean="0"/>
              <a:t>) the marathon.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4.	The roads were wet and dangerous because it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(rained/been raining) all night.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5.	When I arrived at the party, Ann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ru-RU" sz="2400" dirty="0" smtClean="0"/>
              <a:t>already … (left/been leaving).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Ex.#3  Choose the right answer:</a:t>
            </a:r>
            <a:endParaRPr lang="ru-RU" altLang="ru-RU" smtClean="0"/>
          </a:p>
        </p:txBody>
      </p:sp>
      <p:sp>
        <p:nvSpPr>
          <p:cNvPr id="5734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z="1400" smtClean="0">
                <a:solidFill>
                  <a:srgbClr val="FFFFFF"/>
                </a:solidFill>
              </a:rPr>
              <a:t>1. результат + длительность (</a:t>
            </a:r>
            <a:r>
              <a:rPr lang="en-US" altLang="ru-RU" sz="1400" b="1" smtClean="0">
                <a:solidFill>
                  <a:srgbClr val="FFFFFF"/>
                </a:solidFill>
              </a:rPr>
              <a:t>for</a:t>
            </a:r>
            <a:r>
              <a:rPr lang="en-US" altLang="ru-RU" sz="1400" smtClean="0">
                <a:solidFill>
                  <a:srgbClr val="FFFFFF"/>
                </a:solidFill>
              </a:rPr>
              <a:t>)</a:t>
            </a:r>
          </a:p>
          <a:p>
            <a:r>
              <a:rPr lang="en-US" altLang="ru-RU" sz="1400" smtClean="0">
                <a:solidFill>
                  <a:srgbClr val="FFFFFF"/>
                </a:solidFill>
              </a:rPr>
              <a:t>2.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нет длительности</a:t>
            </a: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3</a:t>
            </a:r>
            <a:r>
              <a:rPr lang="en-US" altLang="ru-RU" sz="1400" smtClean="0">
                <a:solidFill>
                  <a:srgbClr val="FFFFFF"/>
                </a:solidFill>
              </a:rPr>
              <a:t>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длительность</a:t>
            </a:r>
          </a:p>
          <a:p>
            <a:pPr>
              <a:buClr>
                <a:srgbClr val="DD8047"/>
              </a:buClr>
            </a:pPr>
            <a:endParaRPr lang="ru-RU" altLang="ru-RU" sz="14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4</a:t>
            </a:r>
            <a:r>
              <a:rPr lang="en-US" altLang="ru-RU" sz="1400" smtClean="0">
                <a:solidFill>
                  <a:srgbClr val="FFFFFF"/>
                </a:solidFill>
              </a:rPr>
              <a:t>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длительность</a:t>
            </a:r>
            <a:endParaRPr lang="en-US" altLang="ru-RU" sz="14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endParaRPr lang="en-US" altLang="ru-RU" sz="1400" smtClean="0">
              <a:solidFill>
                <a:srgbClr val="FFFFFF"/>
              </a:solidFill>
            </a:endParaRPr>
          </a:p>
          <a:p>
            <a:endParaRPr lang="en-US" altLang="ru-RU" sz="1400" smtClean="0">
              <a:solidFill>
                <a:srgbClr val="FFFFFF"/>
              </a:solidFill>
            </a:endParaRPr>
          </a:p>
        </p:txBody>
      </p:sp>
      <p:sp>
        <p:nvSpPr>
          <p:cNvPr id="4198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1.	The flat was </a:t>
            </a:r>
            <a:r>
              <a:rPr lang="en-US" altLang="ru-RU" sz="2400" u="sng" dirty="0" smtClean="0"/>
              <a:t>dirty</a:t>
            </a:r>
            <a:r>
              <a:rPr lang="en-US" altLang="ru-RU" sz="2400" dirty="0" smtClean="0"/>
              <a:t>. They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hadn’t</a:t>
            </a:r>
            <a:r>
              <a:rPr lang="en-US" altLang="ru-RU" sz="2400" dirty="0" smtClean="0"/>
              <a:t> … (cleaned/</a:t>
            </a:r>
            <a:r>
              <a:rPr lang="en-US" altLang="ru-RU" sz="2400" b="1" dirty="0" smtClean="0"/>
              <a:t>been cleaning</a:t>
            </a:r>
            <a:r>
              <a:rPr lang="en-US" altLang="ru-RU" sz="2400" dirty="0" smtClean="0"/>
              <a:t>) it </a:t>
            </a:r>
            <a:r>
              <a:rPr lang="en-US" altLang="ru-RU" sz="2400" u="sng" dirty="0" smtClean="0"/>
              <a:t>for weeks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2.	I </a:t>
            </a:r>
            <a:r>
              <a:rPr lang="en-US" altLang="ru-RU" sz="2400" u="sng" dirty="0" smtClean="0"/>
              <a:t>knew all those facts </a:t>
            </a:r>
            <a:r>
              <a:rPr lang="en-US" altLang="ru-RU" sz="2400" dirty="0" smtClean="0"/>
              <a:t>because I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</a:t>
            </a:r>
            <a:r>
              <a:rPr lang="en-US" altLang="ru-RU" sz="2400" b="1" dirty="0" smtClean="0"/>
              <a:t>read</a:t>
            </a:r>
            <a:r>
              <a:rPr lang="en-US" altLang="ru-RU" sz="2400" dirty="0" smtClean="0"/>
              <a:t>/been reading) about it in the report.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3.	She was </a:t>
            </a:r>
            <a:r>
              <a:rPr lang="en-US" altLang="ru-RU" sz="2400" u="sng" dirty="0" smtClean="0"/>
              <a:t>sitting on the ground </a:t>
            </a:r>
            <a:r>
              <a:rPr lang="en-US" altLang="ru-RU" sz="2400" dirty="0" smtClean="0"/>
              <a:t>and was </a:t>
            </a:r>
            <a:r>
              <a:rPr lang="en-US" altLang="ru-RU" sz="2400" u="sng" dirty="0" smtClean="0"/>
              <a:t>out of breath</a:t>
            </a:r>
            <a:r>
              <a:rPr lang="en-US" altLang="ru-RU" sz="2400" dirty="0" smtClean="0"/>
              <a:t> because she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(run/</a:t>
            </a:r>
            <a:r>
              <a:rPr lang="en-US" altLang="ru-RU" sz="2400" b="1" dirty="0" smtClean="0"/>
              <a:t>been running</a:t>
            </a:r>
            <a:r>
              <a:rPr lang="en-US" altLang="ru-RU" sz="2400" dirty="0" smtClean="0"/>
              <a:t>) the marathon.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4.	The roads were </a:t>
            </a:r>
            <a:r>
              <a:rPr lang="en-US" altLang="ru-RU" sz="2400" u="sng" dirty="0" smtClean="0"/>
              <a:t>wet and dangerous </a:t>
            </a:r>
            <a:r>
              <a:rPr lang="en-US" altLang="ru-RU" sz="2400" dirty="0" smtClean="0"/>
              <a:t>because it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(rained/</a:t>
            </a:r>
            <a:r>
              <a:rPr lang="en-US" altLang="ru-RU" sz="2400" b="1" dirty="0" smtClean="0"/>
              <a:t>been raining</a:t>
            </a:r>
            <a:r>
              <a:rPr lang="en-US" altLang="ru-RU" sz="2400" dirty="0" smtClean="0"/>
              <a:t>) </a:t>
            </a:r>
            <a:r>
              <a:rPr lang="en-US" altLang="ru-RU" sz="2400" u="sng" dirty="0" smtClean="0"/>
              <a:t>all night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5.	When I arrived at the party, Ann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ru-RU" sz="2400" dirty="0" smtClean="0"/>
              <a:t>already … (left/been leaving).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Ex.#3  Choose the right answer:</a:t>
            </a:r>
            <a:endParaRPr lang="ru-RU" altLang="ru-RU" smtClean="0"/>
          </a:p>
        </p:txBody>
      </p:sp>
      <p:sp>
        <p:nvSpPr>
          <p:cNvPr id="5837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z="1400" smtClean="0">
                <a:solidFill>
                  <a:srgbClr val="FFFFFF"/>
                </a:solidFill>
              </a:rPr>
              <a:t>1. результат + длительность (</a:t>
            </a:r>
            <a:r>
              <a:rPr lang="en-US" altLang="ru-RU" sz="1400" b="1" smtClean="0">
                <a:solidFill>
                  <a:srgbClr val="FFFFFF"/>
                </a:solidFill>
              </a:rPr>
              <a:t>for</a:t>
            </a:r>
            <a:r>
              <a:rPr lang="en-US" altLang="ru-RU" sz="1400" smtClean="0">
                <a:solidFill>
                  <a:srgbClr val="FFFFFF"/>
                </a:solidFill>
              </a:rPr>
              <a:t>)</a:t>
            </a:r>
          </a:p>
          <a:p>
            <a:r>
              <a:rPr lang="en-US" altLang="ru-RU" sz="1400" smtClean="0">
                <a:solidFill>
                  <a:srgbClr val="FFFFFF"/>
                </a:solidFill>
              </a:rPr>
              <a:t>2.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нет длительности</a:t>
            </a: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3</a:t>
            </a:r>
            <a:r>
              <a:rPr lang="en-US" altLang="ru-RU" sz="1400" smtClean="0">
                <a:solidFill>
                  <a:srgbClr val="FFFFFF"/>
                </a:solidFill>
              </a:rPr>
              <a:t>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длительность</a:t>
            </a:r>
          </a:p>
          <a:p>
            <a:pPr>
              <a:buClr>
                <a:srgbClr val="DD8047"/>
              </a:buClr>
            </a:pPr>
            <a:endParaRPr lang="ru-RU" altLang="ru-RU" sz="14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4</a:t>
            </a:r>
            <a:r>
              <a:rPr lang="en-US" altLang="ru-RU" sz="1400" smtClean="0">
                <a:solidFill>
                  <a:srgbClr val="FFFFFF"/>
                </a:solidFill>
              </a:rPr>
              <a:t>. </a:t>
            </a:r>
            <a:r>
              <a:rPr lang="ru-RU" altLang="ru-RU" sz="1400" smtClean="0">
                <a:solidFill>
                  <a:srgbClr val="FFFFFF"/>
                </a:solidFill>
              </a:rPr>
              <a:t>результат + длительность</a:t>
            </a:r>
          </a:p>
          <a:p>
            <a:pPr>
              <a:buClr>
                <a:srgbClr val="DD8047"/>
              </a:buClr>
            </a:pPr>
            <a:r>
              <a:rPr lang="ru-RU" altLang="ru-RU" smtClean="0">
                <a:solidFill>
                  <a:srgbClr val="FFFFFF"/>
                </a:solidFill>
              </a:rPr>
              <a:t>5. </a:t>
            </a:r>
            <a:r>
              <a:rPr lang="en-US" altLang="ru-RU" smtClean="0">
                <a:solidFill>
                  <a:srgbClr val="FFFFFF"/>
                </a:solidFill>
              </a:rPr>
              <a:t>already</a:t>
            </a:r>
          </a:p>
          <a:p>
            <a:pPr>
              <a:buClr>
                <a:srgbClr val="DD8047"/>
              </a:buClr>
            </a:pPr>
            <a:endParaRPr lang="en-US" altLang="ru-RU" sz="1400" smtClean="0">
              <a:solidFill>
                <a:srgbClr val="FFFFFF"/>
              </a:solidFill>
            </a:endParaRPr>
          </a:p>
          <a:p>
            <a:endParaRPr lang="en-US" altLang="ru-RU" sz="1400" smtClean="0">
              <a:solidFill>
                <a:srgbClr val="FFFFFF"/>
              </a:solidFill>
            </a:endParaRPr>
          </a:p>
        </p:txBody>
      </p:sp>
      <p:sp>
        <p:nvSpPr>
          <p:cNvPr id="4198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1.	The flat was </a:t>
            </a:r>
            <a:r>
              <a:rPr lang="en-US" altLang="ru-RU" sz="2400" u="sng" dirty="0" smtClean="0"/>
              <a:t>dirty</a:t>
            </a:r>
            <a:r>
              <a:rPr lang="en-US" altLang="ru-RU" sz="2400" dirty="0" smtClean="0"/>
              <a:t>. They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hadn’t</a:t>
            </a:r>
            <a:r>
              <a:rPr lang="en-US" altLang="ru-RU" sz="2400" dirty="0" smtClean="0"/>
              <a:t> … (cleaned/</a:t>
            </a:r>
            <a:r>
              <a:rPr lang="en-US" altLang="ru-RU" sz="2400" b="1" dirty="0" smtClean="0"/>
              <a:t>been cleaning</a:t>
            </a:r>
            <a:r>
              <a:rPr lang="en-US" altLang="ru-RU" sz="2400" dirty="0" smtClean="0"/>
              <a:t>) it </a:t>
            </a:r>
            <a:r>
              <a:rPr lang="en-US" altLang="ru-RU" sz="2400" u="sng" dirty="0" smtClean="0"/>
              <a:t>for weeks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2.	I </a:t>
            </a:r>
            <a:r>
              <a:rPr lang="en-US" altLang="ru-RU" sz="2400" u="sng" dirty="0" smtClean="0"/>
              <a:t>knew all those facts </a:t>
            </a:r>
            <a:r>
              <a:rPr lang="en-US" altLang="ru-RU" sz="2400" dirty="0" smtClean="0"/>
              <a:t>because I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</a:t>
            </a:r>
            <a:r>
              <a:rPr lang="en-US" altLang="ru-RU" sz="2400" b="1" dirty="0" smtClean="0"/>
              <a:t>read</a:t>
            </a:r>
            <a:r>
              <a:rPr lang="en-US" altLang="ru-RU" sz="2400" dirty="0" smtClean="0"/>
              <a:t>/been reading) about it in the report.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3.	She was </a:t>
            </a:r>
            <a:r>
              <a:rPr lang="en-US" altLang="ru-RU" sz="2400" u="sng" dirty="0" smtClean="0"/>
              <a:t>sitting on the ground </a:t>
            </a:r>
            <a:r>
              <a:rPr lang="en-US" altLang="ru-RU" sz="2400" dirty="0" smtClean="0"/>
              <a:t>and was </a:t>
            </a:r>
            <a:r>
              <a:rPr lang="en-US" altLang="ru-RU" sz="2400" u="sng" dirty="0" smtClean="0"/>
              <a:t>out of breath</a:t>
            </a:r>
            <a:r>
              <a:rPr lang="en-US" altLang="ru-RU" sz="2400" dirty="0" smtClean="0"/>
              <a:t> because she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(run/</a:t>
            </a:r>
            <a:r>
              <a:rPr lang="en-US" altLang="ru-RU" sz="2400" b="1" dirty="0" smtClean="0"/>
              <a:t>been running</a:t>
            </a:r>
            <a:r>
              <a:rPr lang="en-US" altLang="ru-RU" sz="2400" dirty="0" smtClean="0"/>
              <a:t>) the marathon.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4.	The roads were </a:t>
            </a:r>
            <a:r>
              <a:rPr lang="en-US" altLang="ru-RU" sz="2400" u="sng" dirty="0" smtClean="0"/>
              <a:t>wet and dangerous </a:t>
            </a:r>
            <a:r>
              <a:rPr lang="en-US" altLang="ru-RU" sz="2400" dirty="0" smtClean="0"/>
              <a:t>because it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altLang="ru-RU" sz="2400" dirty="0" smtClean="0"/>
              <a:t> … (rained/</a:t>
            </a:r>
            <a:r>
              <a:rPr lang="en-US" altLang="ru-RU" sz="2400" b="1" dirty="0" smtClean="0"/>
              <a:t>been raining</a:t>
            </a:r>
            <a:r>
              <a:rPr lang="en-US" altLang="ru-RU" sz="2400" dirty="0" smtClean="0"/>
              <a:t>) </a:t>
            </a:r>
            <a:r>
              <a:rPr lang="en-US" altLang="ru-RU" sz="2400" u="sng" dirty="0" smtClean="0"/>
              <a:t>all night</a:t>
            </a:r>
            <a:r>
              <a:rPr lang="en-US" altLang="ru-RU" sz="24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2400" dirty="0" smtClean="0"/>
              <a:t>5.	When I arrived at the party, Ann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</a:t>
            </a:r>
            <a:r>
              <a:rPr lang="en-US" altLang="ru-RU" sz="2400" u="sng" dirty="0" smtClean="0"/>
              <a:t>already</a:t>
            </a:r>
            <a:r>
              <a:rPr lang="en-US" altLang="ru-RU" sz="2400" dirty="0" smtClean="0"/>
              <a:t> … (</a:t>
            </a:r>
            <a:r>
              <a:rPr lang="en-US" altLang="ru-RU" sz="2400" b="1" dirty="0" smtClean="0"/>
              <a:t>left</a:t>
            </a:r>
            <a:r>
              <a:rPr lang="en-US" altLang="ru-RU" sz="2400" dirty="0" smtClean="0"/>
              <a:t>/been leaving).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Текст 1"/>
          <p:cNvSpPr>
            <a:spLocks noGrp="1"/>
          </p:cNvSpPr>
          <p:nvPr>
            <p:ph type="body" idx="1"/>
          </p:nvPr>
        </p:nvSpPr>
        <p:spPr>
          <a:xfrm>
            <a:off x="827088" y="3213100"/>
            <a:ext cx="7848600" cy="1203325"/>
          </a:xfrm>
        </p:spPr>
        <p:txBody>
          <a:bodyPr/>
          <a:lstStyle/>
          <a:p>
            <a:pPr algn="ctr"/>
            <a:r>
              <a:rPr lang="en-US" altLang="ru-RU" sz="4800" smtClean="0"/>
              <a:t>Review</a:t>
            </a:r>
          </a:p>
        </p:txBody>
      </p:sp>
      <p:sp>
        <p:nvSpPr>
          <p:cNvPr id="593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mtClean="0"/>
              <a:t>Past Tenses</a:t>
            </a:r>
            <a:endParaRPr lang="ru-RU" altLang="ru-RU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Ex.#4  Choose the right answer:</a:t>
            </a:r>
            <a:endParaRPr lang="ru-RU" altLang="ru-RU" smtClean="0"/>
          </a:p>
        </p:txBody>
      </p:sp>
      <p:sp>
        <p:nvSpPr>
          <p:cNvPr id="6041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0420" name="Объект 3"/>
          <p:cNvSpPr>
            <a:spLocks noGrp="1"/>
          </p:cNvSpPr>
          <p:nvPr>
            <p:ph sz="quarter" idx="1"/>
          </p:nvPr>
        </p:nvSpPr>
        <p:spPr>
          <a:xfrm>
            <a:off x="2362200" y="2060575"/>
            <a:ext cx="6400800" cy="4111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Tom … down the road when he fell.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walked             b) was walking                 c) had walked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He was happy because he … his exam.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passed             b) was passing                 c) had passed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Bob had missed the flight by the time he … at the airport.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arrived             b) was arriving                c) had walking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They … to a new CD when Max came 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listened             b) were listening              c) had listened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  As soon as I got home, I … to bed.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went                  b) was … going              c) had listened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Ex.#4  Choose the right answer:</a:t>
            </a:r>
            <a:endParaRPr lang="ru-RU" altLang="ru-RU" smtClean="0"/>
          </a:p>
        </p:txBody>
      </p:sp>
      <p:sp>
        <p:nvSpPr>
          <p:cNvPr id="6144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</p:txBody>
      </p:sp>
      <p:sp>
        <p:nvSpPr>
          <p:cNvPr id="61444" name="Объект 3"/>
          <p:cNvSpPr>
            <a:spLocks noGrp="1"/>
          </p:cNvSpPr>
          <p:nvPr>
            <p:ph sz="quarter" idx="1"/>
          </p:nvPr>
        </p:nvSpPr>
        <p:spPr>
          <a:xfrm>
            <a:off x="2362200" y="2060575"/>
            <a:ext cx="6400800" cy="4111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Tom … down the road when he fell.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walked             </a:t>
            </a:r>
            <a:r>
              <a:rPr lang="en-US" altLang="ru-RU" sz="1800" b="1" smtClean="0"/>
              <a:t>b) was walking                 </a:t>
            </a:r>
            <a:r>
              <a:rPr lang="en-US" altLang="ru-RU" sz="1800" smtClean="0"/>
              <a:t>c) had walked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He was happy because he … his exam.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passed             b) was passing                 c) had passed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Bob had missed the flight by the time he … at the airport.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arrived             b) was arriving                c) had walking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They … to a new CD when Max came 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listened             b) were listening              c) had listened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  As soon as I got home, I … to bed.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went                  b) was … going              c) had listened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Ex.#4  Choose the right answer:</a:t>
            </a:r>
            <a:endParaRPr lang="ru-RU" altLang="ru-RU" smtClean="0"/>
          </a:p>
        </p:txBody>
      </p:sp>
      <p:sp>
        <p:nvSpPr>
          <p:cNvPr id="6246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r>
              <a:rPr lang="ru-RU" altLang="ru-RU" smtClean="0">
                <a:solidFill>
                  <a:srgbClr val="FFFFFF"/>
                </a:solidFill>
              </a:rPr>
              <a:t>  </a:t>
            </a: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2468" name="Объект 3"/>
          <p:cNvSpPr>
            <a:spLocks noGrp="1"/>
          </p:cNvSpPr>
          <p:nvPr>
            <p:ph sz="quarter" idx="1"/>
          </p:nvPr>
        </p:nvSpPr>
        <p:spPr>
          <a:xfrm>
            <a:off x="2362200" y="2060575"/>
            <a:ext cx="6400800" cy="4111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Tom … down the road when he fell.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walked             </a:t>
            </a:r>
            <a:r>
              <a:rPr lang="en-US" altLang="ru-RU" sz="1800" b="1" smtClean="0"/>
              <a:t>b) was walking                 </a:t>
            </a:r>
            <a:r>
              <a:rPr lang="en-US" altLang="ru-RU" sz="1800" smtClean="0"/>
              <a:t>c) had walked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He </a:t>
            </a:r>
            <a:r>
              <a:rPr lang="en-US" altLang="ru-RU" sz="1800" u="sng" smtClean="0"/>
              <a:t>was</a:t>
            </a:r>
            <a:r>
              <a:rPr lang="en-US" altLang="ru-RU" sz="1800" smtClean="0"/>
              <a:t> happy because he … his exam.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passed             b) was passing                 </a:t>
            </a:r>
            <a:r>
              <a:rPr lang="en-US" altLang="ru-RU" sz="1800" b="1" smtClean="0"/>
              <a:t>c) had passed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Bob had missed the flight by the time he … at the airport.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arrived             b) was arriving                c) had walking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They … to a new CD when Max came 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listened             b) were listening              c) had listened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  As soon as I got home, I … to bed.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went                  b) was … going              c) had listened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Ex.#4  Choose the right answer:</a:t>
            </a:r>
            <a:endParaRPr lang="ru-RU" altLang="ru-RU" smtClean="0"/>
          </a:p>
        </p:txBody>
      </p:sp>
      <p:sp>
        <p:nvSpPr>
          <p:cNvPr id="6349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r>
              <a:rPr lang="ru-RU" altLang="ru-RU" smtClean="0">
                <a:solidFill>
                  <a:srgbClr val="FFFFFF"/>
                </a:solidFill>
              </a:rPr>
              <a:t>  </a:t>
            </a: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pPr>
              <a:buClr>
                <a:srgbClr val="DD8047"/>
              </a:buClr>
            </a:pPr>
            <a:endParaRPr lang="ru-RU" altLang="ru-RU" sz="12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3. позже другого прошедшего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3492" name="Объект 3"/>
          <p:cNvSpPr>
            <a:spLocks noGrp="1"/>
          </p:cNvSpPr>
          <p:nvPr>
            <p:ph sz="quarter" idx="1"/>
          </p:nvPr>
        </p:nvSpPr>
        <p:spPr>
          <a:xfrm>
            <a:off x="2362200" y="2060575"/>
            <a:ext cx="6400800" cy="4111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Tom … down the road when he fell.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walked             </a:t>
            </a:r>
            <a:r>
              <a:rPr lang="en-US" altLang="ru-RU" sz="1800" b="1" smtClean="0"/>
              <a:t>b) was walking                 </a:t>
            </a:r>
            <a:r>
              <a:rPr lang="en-US" altLang="ru-RU" sz="1800" smtClean="0"/>
              <a:t>c) had walked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He </a:t>
            </a:r>
            <a:r>
              <a:rPr lang="en-US" altLang="ru-RU" sz="1800" u="sng" smtClean="0"/>
              <a:t>was</a:t>
            </a:r>
            <a:r>
              <a:rPr lang="en-US" altLang="ru-RU" sz="1800" smtClean="0"/>
              <a:t> happy because he … his exam.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passed             b) was passing                 </a:t>
            </a:r>
            <a:r>
              <a:rPr lang="en-US" altLang="ru-RU" sz="1800" b="1" smtClean="0"/>
              <a:t>c) had passed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Bob </a:t>
            </a:r>
            <a:r>
              <a:rPr lang="en-US" altLang="ru-RU" sz="1800" u="sng" smtClean="0"/>
              <a:t>had missed </a:t>
            </a:r>
            <a:r>
              <a:rPr lang="en-US" altLang="ru-RU" sz="1800" smtClean="0"/>
              <a:t>the flight by the time he … at the airport.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b="1" smtClean="0"/>
              <a:t>а) arrived             </a:t>
            </a:r>
            <a:r>
              <a:rPr lang="en-US" altLang="ru-RU" sz="1800" smtClean="0"/>
              <a:t>b) was arriving                c) had walking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They … to a new CD when Max came 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listened             b) were listening              c) had listened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  As soon as I got home, I … to bed.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went                  b) was … going              c) had listened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66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времён в АЯ</a:t>
            </a:r>
            <a:endParaRPr lang="ru-RU" altLang="ru-RU" sz="1800">
              <a:solidFill>
                <a:srgbClr val="66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АЯ существуют 4 группы времён для каждого из 3х названных выше времён. Каждая из таких систем существует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468313" y="217487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905125"/>
          <a:ext cx="8135936" cy="3116265"/>
        </p:xfrm>
        <a:graphic>
          <a:graphicData uri="http://schemas.openxmlformats.org/drawingml/2006/table">
            <a:tbl>
              <a:tblPr firstRow="1" firstCol="1" bandRow="1"/>
              <a:tblGrid>
                <a:gridCol w="11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дпрошедшее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74" name="Прямоугольник 9"/>
          <p:cNvSpPr>
            <a:spLocks noChangeArrowheads="1"/>
          </p:cNvSpPr>
          <p:nvPr/>
        </p:nvSpPr>
        <p:spPr bwMode="auto">
          <a:xfrm>
            <a:off x="463550" y="6142038"/>
            <a:ext cx="8140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*для согласования времён в плане прошедшего времени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Ex.#4  Choose the right answer:</a:t>
            </a:r>
            <a:endParaRPr lang="ru-RU" altLang="ru-RU" smtClean="0"/>
          </a:p>
        </p:txBody>
      </p:sp>
      <p:sp>
        <p:nvSpPr>
          <p:cNvPr id="6451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r>
              <a:rPr lang="ru-RU" altLang="ru-RU" smtClean="0">
                <a:solidFill>
                  <a:srgbClr val="FFFFFF"/>
                </a:solidFill>
              </a:rPr>
              <a:t>  </a:t>
            </a: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pPr>
              <a:buClr>
                <a:srgbClr val="DD8047"/>
              </a:buClr>
            </a:pPr>
            <a:endParaRPr lang="ru-RU" altLang="ru-RU" sz="12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3. позже другого прошедшего</a:t>
            </a:r>
          </a:p>
          <a:p>
            <a:pPr>
              <a:buClr>
                <a:srgbClr val="DD8047"/>
              </a:buClr>
            </a:pPr>
            <a:r>
              <a:rPr lang="ru-RU" altLang="ru-RU" smtClean="0">
                <a:solidFill>
                  <a:srgbClr val="FFFFFF"/>
                </a:solidFill>
              </a:rPr>
              <a:t>4. в процессе</a:t>
            </a:r>
          </a:p>
          <a:p>
            <a:pPr>
              <a:buClr>
                <a:srgbClr val="DD8047"/>
              </a:buClr>
            </a:pPr>
            <a:endParaRPr lang="ru-RU" altLang="ru-RU" sz="1200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4516" name="Объект 3"/>
          <p:cNvSpPr>
            <a:spLocks noGrp="1"/>
          </p:cNvSpPr>
          <p:nvPr>
            <p:ph sz="quarter" idx="1"/>
          </p:nvPr>
        </p:nvSpPr>
        <p:spPr>
          <a:xfrm>
            <a:off x="2362200" y="2060575"/>
            <a:ext cx="6400800" cy="4111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Tom … down the road when he fell.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walked             </a:t>
            </a:r>
            <a:r>
              <a:rPr lang="en-US" altLang="ru-RU" sz="1800" b="1" smtClean="0"/>
              <a:t>b) was walking                 </a:t>
            </a:r>
            <a:r>
              <a:rPr lang="en-US" altLang="ru-RU" sz="1800" smtClean="0"/>
              <a:t>c) had walked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He </a:t>
            </a:r>
            <a:r>
              <a:rPr lang="en-US" altLang="ru-RU" sz="1800" u="sng" smtClean="0"/>
              <a:t>was</a:t>
            </a:r>
            <a:r>
              <a:rPr lang="en-US" altLang="ru-RU" sz="1800" smtClean="0"/>
              <a:t> happy because he … his exam.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passed             b) was passing                 </a:t>
            </a:r>
            <a:r>
              <a:rPr lang="en-US" altLang="ru-RU" sz="1800" b="1" smtClean="0"/>
              <a:t>c) had passed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Bob </a:t>
            </a:r>
            <a:r>
              <a:rPr lang="en-US" altLang="ru-RU" sz="1800" u="sng" smtClean="0"/>
              <a:t>had missed </a:t>
            </a:r>
            <a:r>
              <a:rPr lang="en-US" altLang="ru-RU" sz="1800" smtClean="0"/>
              <a:t>the flight by the time he … at the airport.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b="1" smtClean="0"/>
              <a:t>а) arrived             </a:t>
            </a:r>
            <a:r>
              <a:rPr lang="en-US" altLang="ru-RU" sz="1800" smtClean="0"/>
              <a:t>b) was arriving                c) had walking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They … to a new CD </a:t>
            </a:r>
            <a:r>
              <a:rPr lang="en-US" altLang="ru-RU" sz="1800" u="sng" smtClean="0"/>
              <a:t>when</a:t>
            </a:r>
            <a:r>
              <a:rPr lang="en-US" altLang="ru-RU" sz="1800" smtClean="0"/>
              <a:t> Max came 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listened             </a:t>
            </a:r>
            <a:r>
              <a:rPr lang="en-US" altLang="ru-RU" sz="1800" b="1" smtClean="0"/>
              <a:t>b) were listening              </a:t>
            </a:r>
            <a:r>
              <a:rPr lang="en-US" altLang="ru-RU" sz="1800" smtClean="0"/>
              <a:t>c) had listened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  As soon as I got home, I … to bed.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went                  b) was … going              c) had listened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Ex.#4  Choose the right answer:</a:t>
            </a:r>
            <a:endParaRPr lang="ru-RU" altLang="ru-RU" smtClean="0"/>
          </a:p>
        </p:txBody>
      </p:sp>
      <p:sp>
        <p:nvSpPr>
          <p:cNvPr id="6553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r>
              <a:rPr lang="ru-RU" altLang="ru-RU" smtClean="0">
                <a:solidFill>
                  <a:srgbClr val="FFFFFF"/>
                </a:solidFill>
              </a:rPr>
              <a:t>  </a:t>
            </a: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2.</a:t>
            </a:r>
            <a:r>
              <a:rPr lang="en-US" altLang="ru-RU" sz="1200" smtClean="0">
                <a:solidFill>
                  <a:srgbClr val="FFFFFF"/>
                </a:solidFill>
              </a:rPr>
              <a:t>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pPr>
              <a:buClr>
                <a:srgbClr val="DD8047"/>
              </a:buClr>
            </a:pPr>
            <a:endParaRPr lang="ru-RU" altLang="ru-RU" sz="12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200" smtClean="0">
                <a:solidFill>
                  <a:srgbClr val="FFFFFF"/>
                </a:solidFill>
              </a:rPr>
              <a:t>3. позже другого прошедшего</a:t>
            </a:r>
          </a:p>
          <a:p>
            <a:pPr>
              <a:buClr>
                <a:srgbClr val="DD8047"/>
              </a:buClr>
            </a:pPr>
            <a:r>
              <a:rPr lang="ru-RU" altLang="ru-RU" smtClean="0">
                <a:solidFill>
                  <a:srgbClr val="FFFFFF"/>
                </a:solidFill>
              </a:rPr>
              <a:t>4. в процессе</a:t>
            </a:r>
          </a:p>
          <a:p>
            <a:pPr>
              <a:buClr>
                <a:srgbClr val="DD8047"/>
              </a:buClr>
            </a:pPr>
            <a:endParaRPr lang="ru-RU" altLang="ru-RU" sz="1400" smtClean="0">
              <a:solidFill>
                <a:srgbClr val="FFFFFF"/>
              </a:solidFill>
            </a:endParaRP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5. перечисление прошедших действий</a:t>
            </a:r>
          </a:p>
          <a:p>
            <a:pPr>
              <a:buClr>
                <a:srgbClr val="DD8047"/>
              </a:buClr>
            </a:pPr>
            <a:endParaRPr lang="ru-RU" altLang="ru-RU" sz="1200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5540" name="Объект 3"/>
          <p:cNvSpPr>
            <a:spLocks noGrp="1"/>
          </p:cNvSpPr>
          <p:nvPr>
            <p:ph sz="quarter" idx="1"/>
          </p:nvPr>
        </p:nvSpPr>
        <p:spPr>
          <a:xfrm>
            <a:off x="2362200" y="2060575"/>
            <a:ext cx="6400800" cy="4111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Tom … down the road when he fell.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walked             </a:t>
            </a:r>
            <a:r>
              <a:rPr lang="en-US" altLang="ru-RU" sz="1800" b="1" smtClean="0"/>
              <a:t>b) was walking                 </a:t>
            </a:r>
            <a:r>
              <a:rPr lang="en-US" altLang="ru-RU" sz="1800" smtClean="0"/>
              <a:t>c) had walked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He </a:t>
            </a:r>
            <a:r>
              <a:rPr lang="en-US" altLang="ru-RU" sz="1800" u="sng" smtClean="0"/>
              <a:t>was</a:t>
            </a:r>
            <a:r>
              <a:rPr lang="en-US" altLang="ru-RU" sz="1800" smtClean="0"/>
              <a:t> happy because he … his exam.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passed             b) was passing                 </a:t>
            </a:r>
            <a:r>
              <a:rPr lang="en-US" altLang="ru-RU" sz="1800" b="1" smtClean="0"/>
              <a:t>c) had passed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Bob </a:t>
            </a:r>
            <a:r>
              <a:rPr lang="en-US" altLang="ru-RU" sz="1800" u="sng" smtClean="0"/>
              <a:t>had missed </a:t>
            </a:r>
            <a:r>
              <a:rPr lang="en-US" altLang="ru-RU" sz="1800" smtClean="0"/>
              <a:t>the flight by the time he … at the airport.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b="1" smtClean="0"/>
              <a:t>а) arrived             </a:t>
            </a:r>
            <a:r>
              <a:rPr lang="en-US" altLang="ru-RU" sz="1800" smtClean="0"/>
              <a:t>b) was arriving                c) had walking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They … to a new CD </a:t>
            </a:r>
            <a:r>
              <a:rPr lang="en-US" altLang="ru-RU" sz="1800" u="sng" smtClean="0"/>
              <a:t>when</a:t>
            </a:r>
            <a:r>
              <a:rPr lang="en-US" altLang="ru-RU" sz="1800" smtClean="0"/>
              <a:t> Max came 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а) listened             </a:t>
            </a:r>
            <a:r>
              <a:rPr lang="en-US" altLang="ru-RU" sz="1800" b="1" smtClean="0"/>
              <a:t>b) were listening              </a:t>
            </a:r>
            <a:r>
              <a:rPr lang="en-US" altLang="ru-RU" sz="1800" smtClean="0"/>
              <a:t>c) had listened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  As soon as I </a:t>
            </a:r>
            <a:r>
              <a:rPr lang="en-US" altLang="ru-RU" sz="1800" u="sng" smtClean="0"/>
              <a:t>got </a:t>
            </a:r>
            <a:r>
              <a:rPr lang="en-US" altLang="ru-RU" sz="1800" smtClean="0"/>
              <a:t>home, I … to bed.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b="1" smtClean="0"/>
              <a:t>а) went                  </a:t>
            </a:r>
            <a:r>
              <a:rPr lang="en-US" altLang="ru-RU" sz="1800" smtClean="0"/>
              <a:t>b) was … going              c) had listened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5"/>
          <p:cNvSpPr>
            <a:spLocks noChangeArrowheads="1"/>
          </p:cNvSpPr>
          <p:nvPr/>
        </p:nvSpPr>
        <p:spPr bwMode="auto">
          <a:xfrm>
            <a:off x="684213" y="476250"/>
            <a:ext cx="77041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66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времён в АЯ</a:t>
            </a:r>
            <a:endParaRPr lang="ru-RU" altLang="ru-RU" sz="1800">
              <a:solidFill>
                <a:srgbClr val="66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АЯ существуют 4 группы времён для каждого из 3х названных выше времён. Каждая из таких систем существует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отдельно для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Passive Voice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Прямоугольник 6"/>
          <p:cNvSpPr>
            <a:spLocks noChangeArrowheads="1"/>
          </p:cNvSpPr>
          <p:nvPr/>
        </p:nvSpPr>
        <p:spPr bwMode="auto">
          <a:xfrm>
            <a:off x="468313" y="2174875"/>
            <a:ext cx="81359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схема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2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3                     </a:t>
            </a:r>
            <a:r>
              <a:rPr lang="en-US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4      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2905125"/>
          <a:ext cx="8135936" cy="3116265"/>
        </p:xfrm>
        <a:graphic>
          <a:graphicData uri="http://schemas.openxmlformats.org/drawingml/2006/table">
            <a:tbl>
              <a:tblPr firstRow="1" firstCol="1" bandRow="1"/>
              <a:tblGrid>
                <a:gridCol w="11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глагола     ↗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АЯ         ↓</a:t>
                      </a:r>
                      <a:endParaRPr lang="ru-RU" sz="1100" b="1" dirty="0">
                        <a:solidFill>
                          <a:srgbClr val="66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Tense</a:t>
                      </a:r>
                      <a:r>
                        <a:rPr lang="ru-RU" sz="1400" u="dbl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Indefinite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неопределённая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Continuous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продолженная, длительная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Progressive 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развитии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завершённая/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совершённая (простая)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Perfect Continuous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/ Perfect Progressive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Past      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дпрошедшее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∙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   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 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Past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6602" name="Прямоугольник 9"/>
          <p:cNvSpPr>
            <a:spLocks noChangeArrowheads="1"/>
          </p:cNvSpPr>
          <p:nvPr/>
        </p:nvSpPr>
        <p:spPr bwMode="auto">
          <a:xfrm>
            <a:off x="463550" y="6142038"/>
            <a:ext cx="8140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*для согласования времён в плане прошедшего времени</a:t>
            </a:r>
            <a:endParaRPr lang="ru-RU" altLang="ru-RU" sz="1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Текст 1"/>
          <p:cNvSpPr>
            <a:spLocks noGrp="1"/>
          </p:cNvSpPr>
          <p:nvPr>
            <p:ph type="body" idx="1"/>
          </p:nvPr>
        </p:nvSpPr>
        <p:spPr>
          <a:xfrm>
            <a:off x="1187450" y="3213100"/>
            <a:ext cx="7488238" cy="1203325"/>
          </a:xfrm>
        </p:spPr>
        <p:txBody>
          <a:bodyPr/>
          <a:lstStyle/>
          <a:p>
            <a:pPr algn="ctr"/>
            <a:r>
              <a:rPr lang="en-US" altLang="ru-RU" sz="4800" smtClean="0"/>
              <a:t>Past Simple vs </a:t>
            </a:r>
            <a:r>
              <a:rPr lang="en-US" altLang="ru-RU" sz="4800" u="sng" smtClean="0"/>
              <a:t>Present</a:t>
            </a:r>
            <a:r>
              <a:rPr lang="en-US" altLang="ru-RU" sz="4800" smtClean="0"/>
              <a:t> Perfect</a:t>
            </a:r>
          </a:p>
          <a:p>
            <a:r>
              <a:rPr lang="en-US" altLang="ru-RU" sz="2400" smtClean="0"/>
              <a:t>                                </a:t>
            </a:r>
            <a:r>
              <a:rPr lang="ru-RU" altLang="ru-RU" sz="2400" smtClean="0"/>
              <a:t>      </a:t>
            </a:r>
            <a:r>
              <a:rPr lang="en-US" altLang="ru-RU" sz="2400" smtClean="0"/>
              <a:t>  </a:t>
            </a:r>
            <a:r>
              <a:rPr lang="ru-RU" altLang="ru-RU" sz="2400" smtClean="0"/>
              <a:t>(</a:t>
            </a:r>
            <a:r>
              <a:rPr lang="en-US" altLang="ru-RU" sz="2400" smtClean="0"/>
              <a:t>Active)</a:t>
            </a:r>
            <a:endParaRPr lang="ru-RU" altLang="ru-RU" sz="2400" smtClean="0"/>
          </a:p>
        </p:txBody>
      </p:sp>
      <p:sp>
        <p:nvSpPr>
          <p:cNvPr id="675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smtClean="0"/>
              <a:t>Past Tenses + </a:t>
            </a:r>
            <a:r>
              <a:rPr lang="en-US" altLang="ru-RU" sz="3200" u="sng" smtClean="0"/>
              <a:t>Present</a:t>
            </a:r>
            <a:r>
              <a:rPr lang="en-US" altLang="ru-RU" sz="3200" smtClean="0"/>
              <a:t> Tenses = Past </a:t>
            </a:r>
            <a:r>
              <a:rPr lang="en-US" altLang="ru-RU" sz="3200" u="sng" smtClean="0"/>
              <a:t>Actions</a:t>
            </a:r>
            <a:endParaRPr lang="ru-RU" altLang="ru-RU" sz="3200" u="sng" smtClean="0"/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484438" y="4581525"/>
            <a:ext cx="5616575" cy="1476375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DD80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признак для дифференциации:</a:t>
            </a:r>
            <a:endParaRPr lang="ru-RU" b="1" dirty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solidFill>
                  <a:prstClr val="white"/>
                </a:solidFill>
              </a:rPr>
              <a:t>Особенности употребления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Present Perfect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6050"/>
            <a:ext cx="3343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404813"/>
          <a:ext cx="8442325" cy="5448305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 / </a:t>
                      </a: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(тогда)?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делаю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(до сих пор)?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(уже) сделал?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окончательно законченное действие (что сделал?)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неизвестно, когда точно произошло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важен результат прошлого действия в настоящем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опыт, переживания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2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в прошлом и продолжение в настоящем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глаголом “to be” в значении «побывать»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09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год (в …), 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(тому назад),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прошлый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the day before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позавчера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long ago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давным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Once upon a time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ever, never, just, before, recently/lately, already, for, this week/ this …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times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till/until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now, by,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far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yet, for the last (time)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тех пор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9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слово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has/have + V3/V-ed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404813"/>
          <a:ext cx="8442325" cy="5448305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 / </a:t>
                      </a: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(тогда)?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делаю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(до сих пор)?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(уже) сделал?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окончательно законченное действие (что сделал?)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неизвестно, когда точно произошло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важен результат прошлого действия в настоящем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опыт, переживания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2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в прошлом и продолжение в настоящем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глаголом “to be” в значении «побывать»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09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год (в …), 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(тому назад),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прошлый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the day before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позавчера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long ago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давным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Once upon a time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ever, never, just, before, recently/lately, already, for, this week/ this …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times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till/until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now, by,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far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yet, for the last (time)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тех пор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9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слово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has/have + V3/V-ed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Выноска 3 (граница и черта) 4"/>
          <p:cNvSpPr/>
          <p:nvPr/>
        </p:nvSpPr>
        <p:spPr>
          <a:xfrm>
            <a:off x="5940425" y="1412875"/>
            <a:ext cx="2825750" cy="1700213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    </a:t>
            </a:r>
            <a:r>
              <a:rPr lang="ru-RU" sz="1100" dirty="0"/>
              <a:t>началось         (что </a:t>
            </a:r>
            <a:r>
              <a:rPr lang="ru-RU" sz="1100" b="1" dirty="0">
                <a:solidFill>
                  <a:schemeClr val="bg1"/>
                </a:solidFill>
              </a:rPr>
              <a:t>С</a:t>
            </a:r>
            <a:r>
              <a:rPr lang="ru-RU" sz="1100" dirty="0"/>
              <a:t>делал?)     </a:t>
            </a:r>
            <a:r>
              <a:rPr lang="ru-RU" sz="1100" dirty="0">
                <a:solidFill>
                  <a:srgbClr val="C00000"/>
                </a:solidFill>
              </a:rPr>
              <a:t>результат!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555750"/>
            <a:ext cx="22923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404813"/>
          <a:ext cx="8442325" cy="5448305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 / </a:t>
                      </a: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(тогда)?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делаю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(до сих пор)?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(уже) сделал?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окончательно законченное действие (что сделал?)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неизвестно, когда точно произошло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важен результат прошлого действия в настоящем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опыт, переживания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2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в прошлом и продолжение в настоящем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глаголом “to be” в значении «побывать»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09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год (в …), 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(тому назад),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прошлый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the day before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позавчера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long ago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давным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Once upon a time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ever, never, just, before, recently/lately, already, for, this week/ this …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times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till/until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now, by,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far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yet, for the last (time)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тех пор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9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слово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has/have + V3/V-ed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Выноска 3 (граница и черта) 4"/>
          <p:cNvSpPr/>
          <p:nvPr/>
        </p:nvSpPr>
        <p:spPr>
          <a:xfrm>
            <a:off x="5940425" y="1412875"/>
            <a:ext cx="2825750" cy="1700213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    </a:t>
            </a:r>
            <a:r>
              <a:rPr lang="ru-RU" sz="1100" dirty="0">
                <a:solidFill>
                  <a:prstClr val="white"/>
                </a:solidFill>
              </a:rPr>
              <a:t>началось         (что </a:t>
            </a:r>
            <a:r>
              <a:rPr lang="ru-RU" sz="1100" b="1" dirty="0">
                <a:solidFill>
                  <a:prstClr val="black"/>
                </a:solidFill>
              </a:rPr>
              <a:t>С</a:t>
            </a:r>
            <a:r>
              <a:rPr lang="ru-RU" sz="1100" dirty="0">
                <a:solidFill>
                  <a:prstClr val="white"/>
                </a:solidFill>
              </a:rPr>
              <a:t>делал?)     </a:t>
            </a:r>
            <a:r>
              <a:rPr lang="ru-RU" sz="1100" dirty="0">
                <a:solidFill>
                  <a:srgbClr val="C00000"/>
                </a:solidFill>
              </a:rPr>
              <a:t>результат!</a:t>
            </a:r>
          </a:p>
        </p:txBody>
      </p:sp>
      <p:pic>
        <p:nvPicPr>
          <p:cNvPr id="7069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555750"/>
            <a:ext cx="22923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154363"/>
            <a:ext cx="28209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404813"/>
          <a:ext cx="8442325" cy="5448305"/>
        </p:xfrm>
        <a:graphic>
          <a:graphicData uri="http://schemas.openxmlformats.org/drawingml/2006/table">
            <a:tbl>
              <a:tblPr/>
              <a:tblGrid>
                <a:gridCol w="22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6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Tenses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 / </a:t>
                      </a: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(тогда)?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делаю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(до сих пор)?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(уже) сделал?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окончательно законченное действие (что сделал?)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неизвестно, когда точно произошло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важен результат прошлого действия в настоящем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опыт, переживания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2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в прошлом и продолжение в настоящем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глаголом “to be” в значении «побывать»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09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год (в …), 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(тому назад),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прошлый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the day before yesterday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позавчера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long ago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давным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Once upon a time 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ever, never, just, before, recently/lately, already, for, this week/ this …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times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till/until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now, by,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far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yet, for the last (time)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тех пор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9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слово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has/have + V3/V-ed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Выноска 3 (граница и черта) 4"/>
          <p:cNvSpPr/>
          <p:nvPr/>
        </p:nvSpPr>
        <p:spPr>
          <a:xfrm>
            <a:off x="5940425" y="1412875"/>
            <a:ext cx="2825750" cy="1700213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    </a:t>
            </a:r>
            <a:r>
              <a:rPr lang="ru-RU" sz="1100" dirty="0">
                <a:solidFill>
                  <a:prstClr val="white"/>
                </a:solidFill>
              </a:rPr>
              <a:t>началось         (что </a:t>
            </a:r>
            <a:r>
              <a:rPr lang="ru-RU" sz="1100" b="1" dirty="0">
                <a:solidFill>
                  <a:prstClr val="black"/>
                </a:solidFill>
              </a:rPr>
              <a:t>С</a:t>
            </a:r>
            <a:r>
              <a:rPr lang="ru-RU" sz="1100" dirty="0">
                <a:solidFill>
                  <a:prstClr val="white"/>
                </a:solidFill>
              </a:rPr>
              <a:t>делал?)     </a:t>
            </a:r>
            <a:r>
              <a:rPr lang="ru-RU" sz="1100" dirty="0">
                <a:solidFill>
                  <a:srgbClr val="C00000"/>
                </a:solidFill>
              </a:rPr>
              <a:t>результат!</a:t>
            </a:r>
          </a:p>
        </p:txBody>
      </p:sp>
      <p:pic>
        <p:nvPicPr>
          <p:cNvPr id="7171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555750"/>
            <a:ext cx="22923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носка 3 (граница и черта) 10"/>
          <p:cNvSpPr/>
          <p:nvPr/>
        </p:nvSpPr>
        <p:spPr>
          <a:xfrm>
            <a:off x="5940425" y="3386138"/>
            <a:ext cx="2825750" cy="1266825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   </a:t>
            </a:r>
            <a:r>
              <a:rPr lang="en-US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Ever, never, yet, before,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Just, already, since, by, for – 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Agency FB" panose="020B0503020202020204" pitchFamily="34" charset="0"/>
              </a:rPr>
              <a:t>Read them, learn them, don’t be mistaken,</a:t>
            </a:r>
          </a:p>
          <a:p>
            <a:pPr algn="ctr">
              <a:defRPr/>
            </a:pPr>
            <a:r>
              <a:rPr lang="en-US" sz="1400" dirty="0" smtClean="0">
                <a:solidFill>
                  <a:prstClr val="white"/>
                </a:solidFill>
                <a:latin typeface="Agency FB" panose="020B0503020202020204" pitchFamily="34" charset="0"/>
              </a:rPr>
              <a:t>Perfect’s </a:t>
            </a:r>
            <a:r>
              <a:rPr lang="en-US" sz="1400" dirty="0">
                <a:solidFill>
                  <a:prstClr val="white"/>
                </a:solidFill>
                <a:latin typeface="Agency FB" panose="020B0503020202020204" pitchFamily="34" charset="0"/>
              </a:rPr>
              <a:t>used with the words you’ve taken</a:t>
            </a:r>
            <a:r>
              <a:rPr lang="en-US" sz="1400" dirty="0" smtClean="0">
                <a:solidFill>
                  <a:prstClr val="white"/>
                </a:solidFill>
                <a:latin typeface="Agency FB" panose="020B0503020202020204" pitchFamily="34" charset="0"/>
              </a:rPr>
              <a:t>.</a:t>
            </a:r>
            <a:endParaRPr lang="ru-RU" sz="1400" dirty="0" smtClean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>
              <a:defRPr/>
            </a:pPr>
            <a:r>
              <a:rPr lang="en-US" sz="1050" dirty="0" smtClean="0">
                <a:solidFill>
                  <a:srgbClr val="0000CC"/>
                </a:solidFill>
                <a:latin typeface="Agency FB" panose="020B0503020202020204" pitchFamily="34" charset="0"/>
              </a:rPr>
              <a:t>[ipk.admin.tstu.ru/</a:t>
            </a:r>
            <a:r>
              <a:rPr lang="en-US" sz="1050" dirty="0" err="1" smtClean="0">
                <a:solidFill>
                  <a:srgbClr val="0000CC"/>
                </a:solidFill>
                <a:latin typeface="Agency FB" panose="020B0503020202020204" pitchFamily="34" charset="0"/>
              </a:rPr>
              <a:t>resurs</a:t>
            </a:r>
            <a:r>
              <a:rPr lang="en-US" sz="1050" dirty="0" smtClean="0">
                <a:solidFill>
                  <a:srgbClr val="0000CC"/>
                </a:solidFill>
                <a:latin typeface="Agency FB" panose="020B0503020202020204" pitchFamily="34" charset="0"/>
              </a:rPr>
              <a:t>/experience/</a:t>
            </a:r>
            <a:r>
              <a:rPr lang="en-US" sz="1050" dirty="0" err="1" smtClean="0">
                <a:solidFill>
                  <a:srgbClr val="0000CC"/>
                </a:solidFill>
                <a:latin typeface="Agency FB" panose="020B0503020202020204" pitchFamily="34" charset="0"/>
              </a:rPr>
              <a:t>foren</a:t>
            </a:r>
            <a:r>
              <a:rPr lang="en-US" sz="1050" dirty="0" smtClean="0">
                <a:solidFill>
                  <a:srgbClr val="0000CC"/>
                </a:solidFill>
                <a:latin typeface="Agency FB" panose="020B0503020202020204" pitchFamily="34" charset="0"/>
              </a:rPr>
              <a:t>/doneckaya.doc</a:t>
            </a:r>
            <a:r>
              <a:rPr lang="en-US" sz="1050" dirty="0" smtClean="0">
                <a:solidFill>
                  <a:srgbClr val="0000CC"/>
                </a:solidFill>
                <a:latin typeface="Agency FB" panose="020B0503020202020204" pitchFamily="34" charset="0"/>
              </a:rPr>
              <a:t>]</a:t>
            </a:r>
            <a:endParaRPr lang="en-US" sz="1400" dirty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>
              <a:defRPr/>
            </a:pPr>
            <a:endParaRPr lang="en-US" sz="11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5  </a:t>
            </a:r>
            <a:r>
              <a:rPr lang="en-US" altLang="ru-RU" smtClean="0"/>
              <a:t>Open the brackets:</a:t>
            </a:r>
            <a:endParaRPr lang="ru-RU" altLang="ru-RU" smtClean="0"/>
          </a:p>
        </p:txBody>
      </p:sp>
      <p:sp>
        <p:nvSpPr>
          <p:cNvPr id="7270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270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Don’t worry about the present. I … (buy)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Don’t worry about the present. I bought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Have you got any money? – Yes, I … (receive)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Have you got any money? – Yes, I have received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I know this place. I … (be) there many times.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I know this place. I have been there many times.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When I was a child, I … (be)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When I was a child, I was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The children are dirty because they … (play)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The children are dirty because they have played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5  </a:t>
            </a:r>
            <a:r>
              <a:rPr lang="en-US" altLang="ru-RU" smtClean="0"/>
              <a:t>Open the brackets:</a:t>
            </a:r>
            <a:endParaRPr lang="ru-RU" altLang="ru-RU" smtClean="0"/>
          </a:p>
        </p:txBody>
      </p:sp>
      <p:sp>
        <p:nvSpPr>
          <p:cNvPr id="7373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b="1" smtClean="0">
                <a:solidFill>
                  <a:srgbClr val="FFFFFF"/>
                </a:solidFill>
              </a:rPr>
              <a:t>1. the day before yesterday</a:t>
            </a:r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73732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Don’t worry about the present. I … (buy)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Don’t worry about the present. I </a:t>
            </a:r>
            <a:r>
              <a:rPr lang="en-US" altLang="ru-RU" sz="1800" b="1" smtClean="0"/>
              <a:t>bought </a:t>
            </a:r>
            <a:r>
              <a:rPr lang="en-US" altLang="ru-RU" sz="1800" smtClean="0"/>
              <a:t>it </a:t>
            </a:r>
            <a:r>
              <a:rPr lang="en-US" altLang="ru-RU" sz="1800" u="sng" smtClean="0"/>
              <a:t>the day before yesterday</a:t>
            </a:r>
            <a:r>
              <a:rPr lang="en-US" altLang="ru-RU" sz="1800" smtClean="0"/>
              <a:t>.</a:t>
            </a:r>
            <a:endParaRPr lang="en-US" altLang="ru-RU" sz="180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Have you got any money? – Yes, I … (receive)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Have you got any money? – Yes, I have received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I know this place. I … (be) there many times.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I know this place. I have been there many times.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When I was a child, I … (be)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When I was a child, I was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The children are dirty because they … (play)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The children are dirty because they have played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ru-RU" b="1" smtClean="0">
                <a:solidFill>
                  <a:srgbClr val="669900"/>
                </a:solidFill>
              </a:rPr>
              <a:t>Tense</a:t>
            </a:r>
            <a:r>
              <a:rPr lang="ru-RU" altLang="ru-RU" b="1" smtClean="0">
                <a:solidFill>
                  <a:srgbClr val="669900"/>
                </a:solidFill>
              </a:rPr>
              <a:t> </a:t>
            </a:r>
            <a:r>
              <a:rPr lang="en-US" altLang="ru-RU" b="1" smtClean="0">
                <a:solidFill>
                  <a:srgbClr val="669900"/>
                </a:solidFill>
              </a:rPr>
              <a:t>in English</a:t>
            </a:r>
            <a:endParaRPr lang="ru-RU" altLang="ru-RU" b="1" smtClean="0">
              <a:solidFill>
                <a:srgbClr val="66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b="1" dirty="0" smtClean="0"/>
              <a:t>Имя/</a:t>
            </a:r>
            <a:r>
              <a:rPr lang="en-US" b="1" dirty="0" smtClean="0"/>
              <a:t>Name: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dirty="0" smtClean="0"/>
              <a:t>Past ← Present → Future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Отчество/</a:t>
            </a:r>
            <a:r>
              <a:rPr lang="en-US" b="1" dirty="0" smtClean="0">
                <a:solidFill>
                  <a:srgbClr val="D60093"/>
                </a:solidFill>
              </a:rPr>
              <a:t>Patro</a:t>
            </a:r>
            <a:r>
              <a:rPr lang="en-US" b="1" dirty="0" smtClean="0">
                <a:solidFill>
                  <a:srgbClr val="666699"/>
                </a:solidFill>
              </a:rPr>
              <a:t>nym</a:t>
            </a:r>
            <a:r>
              <a:rPr lang="en-US" b="1" dirty="0" smtClean="0"/>
              <a:t>ic: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 smtClean="0"/>
              <a:t>Simple, Continuous, Perfect, Perfect Continuous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Фамилия/</a:t>
            </a:r>
            <a:r>
              <a:rPr lang="en-US" b="1" dirty="0" smtClean="0">
                <a:solidFill>
                  <a:srgbClr val="D60093"/>
                </a:solidFill>
              </a:rPr>
              <a:t>Sur</a:t>
            </a:r>
            <a:r>
              <a:rPr lang="en-US" b="1" dirty="0" smtClean="0">
                <a:solidFill>
                  <a:srgbClr val="666699"/>
                </a:solidFill>
              </a:rPr>
              <a:t>name</a:t>
            </a:r>
            <a:r>
              <a:rPr lang="en-US" b="1" dirty="0" smtClean="0"/>
              <a:t>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 smtClean="0"/>
              <a:t>Active, Passive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5  </a:t>
            </a:r>
            <a:r>
              <a:rPr lang="en-US" altLang="ru-RU" smtClean="0"/>
              <a:t>Open the brackets:</a:t>
            </a:r>
            <a:endParaRPr lang="ru-RU" altLang="ru-RU" smtClean="0"/>
          </a:p>
        </p:txBody>
      </p:sp>
      <p:sp>
        <p:nvSpPr>
          <p:cNvPr id="7475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b="1" smtClean="0">
                <a:solidFill>
                  <a:srgbClr val="FFFFFF"/>
                </a:solidFill>
              </a:rPr>
              <a:t>1. the day before yesterday</a:t>
            </a:r>
          </a:p>
          <a:p>
            <a:r>
              <a:rPr lang="en-US" altLang="ru-RU" b="1" smtClean="0">
                <a:solidFill>
                  <a:srgbClr val="FFFFFF"/>
                </a:solidFill>
              </a:rPr>
              <a:t>2. already</a:t>
            </a:r>
          </a:p>
          <a:p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74756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Don’t worry about the present. I … (buy)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Don’t worry about the present. I </a:t>
            </a:r>
            <a:r>
              <a:rPr lang="en-US" altLang="ru-RU" sz="1800" b="1" smtClean="0"/>
              <a:t>bought </a:t>
            </a:r>
            <a:r>
              <a:rPr lang="en-US" altLang="ru-RU" sz="1800" smtClean="0"/>
              <a:t>it </a:t>
            </a:r>
            <a:r>
              <a:rPr lang="en-US" altLang="ru-RU" sz="1800" u="sng" smtClean="0"/>
              <a:t>the day before yesterday</a:t>
            </a:r>
            <a:r>
              <a:rPr lang="en-US" altLang="ru-RU" sz="1800" smtClean="0"/>
              <a:t>.</a:t>
            </a:r>
            <a:endParaRPr lang="en-US" altLang="ru-RU" sz="180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</a:t>
            </a:r>
            <a:r>
              <a:rPr lang="en-US" altLang="ru-RU" sz="1800" smtClean="0">
                <a:solidFill>
                  <a:schemeClr val="bg1"/>
                </a:solidFill>
              </a:rPr>
              <a:t>Have you got any money? – Yes, I … (receive)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Have you got any money? – Yes, I </a:t>
            </a:r>
            <a:r>
              <a:rPr lang="en-US" altLang="ru-RU" sz="1800" b="1" smtClean="0"/>
              <a:t>have received </a:t>
            </a:r>
            <a:r>
              <a:rPr lang="en-US" altLang="ru-RU" sz="1800" smtClean="0"/>
              <a:t>salary </a:t>
            </a:r>
            <a:r>
              <a:rPr lang="en-US" altLang="ru-RU" sz="1800" u="sng" smtClean="0"/>
              <a:t>already</a:t>
            </a:r>
            <a:r>
              <a:rPr lang="en-US" altLang="ru-RU" sz="1800" smtClean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I know this place. I … (be) there many times.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I know this place. I have been there many times.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When I was a child, I … (be)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When I was a child, I was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The children are dirty because they … (play)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The children are dirty because they have played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5  </a:t>
            </a:r>
            <a:r>
              <a:rPr lang="en-US" altLang="ru-RU" smtClean="0"/>
              <a:t>Open the brackets:</a:t>
            </a:r>
            <a:endParaRPr lang="ru-RU" altLang="ru-RU" smtClean="0"/>
          </a:p>
        </p:txBody>
      </p:sp>
      <p:sp>
        <p:nvSpPr>
          <p:cNvPr id="7577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b="1" smtClean="0">
                <a:solidFill>
                  <a:srgbClr val="FFFFFF"/>
                </a:solidFill>
              </a:rPr>
              <a:t>1. the day before yesterday</a:t>
            </a:r>
          </a:p>
          <a:p>
            <a:r>
              <a:rPr lang="en-US" altLang="ru-RU" b="1" smtClean="0">
                <a:solidFill>
                  <a:srgbClr val="FFFFFF"/>
                </a:solidFill>
              </a:rPr>
              <a:t>2. already</a:t>
            </a:r>
          </a:p>
          <a:p>
            <a:endParaRPr lang="en-US" altLang="ru-RU" b="1" smtClean="0">
              <a:solidFill>
                <a:srgbClr val="FFFFFF"/>
              </a:solidFill>
            </a:endParaRPr>
          </a:p>
          <a:p>
            <a:r>
              <a:rPr lang="en-US" altLang="ru-RU" sz="1600" smtClean="0">
                <a:solidFill>
                  <a:srgbClr val="FFFFFF"/>
                </a:solidFill>
              </a:rPr>
              <a:t>3. </a:t>
            </a:r>
            <a:r>
              <a:rPr lang="ru-RU" altLang="ru-RU" sz="1600" smtClean="0">
                <a:solidFill>
                  <a:srgbClr val="FFFFFF"/>
                </a:solidFill>
              </a:rPr>
              <a:t>«побывал</a:t>
            </a:r>
            <a:r>
              <a:rPr lang="ru-RU" altLang="ru-RU" smtClean="0">
                <a:solidFill>
                  <a:srgbClr val="FFFFFF"/>
                </a:solidFill>
              </a:rPr>
              <a:t>»</a:t>
            </a:r>
            <a:endParaRPr lang="en-US" altLang="ru-RU" smtClean="0">
              <a:solidFill>
                <a:srgbClr val="FFFFFF"/>
              </a:solidFill>
            </a:endParaRPr>
          </a:p>
          <a:p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75780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Don’t worry about the present. I … (buy)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Don’t worry about the present. I </a:t>
            </a:r>
            <a:r>
              <a:rPr lang="en-US" altLang="ru-RU" sz="1800" b="1" smtClean="0"/>
              <a:t>bought </a:t>
            </a:r>
            <a:r>
              <a:rPr lang="en-US" altLang="ru-RU" sz="1800" smtClean="0"/>
              <a:t>it </a:t>
            </a:r>
            <a:r>
              <a:rPr lang="en-US" altLang="ru-RU" sz="1800" u="sng" smtClean="0"/>
              <a:t>the day before yesterday</a:t>
            </a:r>
            <a:r>
              <a:rPr lang="en-US" altLang="ru-RU" sz="1800" smtClean="0"/>
              <a:t>.</a:t>
            </a:r>
            <a:endParaRPr lang="en-US" altLang="ru-RU" sz="180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</a:t>
            </a:r>
            <a:r>
              <a:rPr lang="en-US" altLang="ru-RU" sz="1800" smtClean="0">
                <a:solidFill>
                  <a:schemeClr val="bg1"/>
                </a:solidFill>
              </a:rPr>
              <a:t>Have you got any money? – Yes, I … (receive)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Have you got any money? – Yes, I </a:t>
            </a:r>
            <a:r>
              <a:rPr lang="en-US" altLang="ru-RU" sz="1800" b="1" smtClean="0"/>
              <a:t>have received </a:t>
            </a:r>
            <a:r>
              <a:rPr lang="en-US" altLang="ru-RU" sz="1800" smtClean="0"/>
              <a:t>salary </a:t>
            </a:r>
            <a:r>
              <a:rPr lang="en-US" altLang="ru-RU" sz="1800" u="sng" smtClean="0"/>
              <a:t>already</a:t>
            </a:r>
            <a:r>
              <a:rPr lang="en-US" altLang="ru-RU" sz="1800" smtClean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</a:t>
            </a:r>
            <a:r>
              <a:rPr lang="en-US" altLang="ru-RU" sz="1800" smtClean="0">
                <a:solidFill>
                  <a:schemeClr val="bg1"/>
                </a:solidFill>
              </a:rPr>
              <a:t>I know this place. I … (be) there many times.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I </a:t>
            </a:r>
            <a:r>
              <a:rPr lang="en-US" altLang="ru-RU" sz="1800" u="sng" smtClean="0"/>
              <a:t>know</a:t>
            </a:r>
            <a:r>
              <a:rPr lang="en-US" altLang="ru-RU" sz="1800" smtClean="0"/>
              <a:t> this place. I </a:t>
            </a:r>
            <a:r>
              <a:rPr lang="en-US" altLang="ru-RU" sz="1800" b="1" smtClean="0"/>
              <a:t>have been </a:t>
            </a:r>
            <a:r>
              <a:rPr lang="en-US" altLang="ru-RU" sz="1800" smtClean="0"/>
              <a:t>there many times.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When I was a child, I … (be)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When I was a child, I was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The children are dirty because they … (play)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The children are dirty because they have played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5  </a:t>
            </a:r>
            <a:r>
              <a:rPr lang="en-US" altLang="ru-RU" smtClean="0"/>
              <a:t>Open the brackets:</a:t>
            </a:r>
            <a:endParaRPr lang="ru-RU" altLang="ru-RU" smtClean="0"/>
          </a:p>
        </p:txBody>
      </p:sp>
      <p:sp>
        <p:nvSpPr>
          <p:cNvPr id="7680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b="1" smtClean="0">
                <a:solidFill>
                  <a:srgbClr val="FFFFFF"/>
                </a:solidFill>
              </a:rPr>
              <a:t>1. the day before yesterday</a:t>
            </a:r>
          </a:p>
          <a:p>
            <a:r>
              <a:rPr lang="en-US" altLang="ru-RU" b="1" smtClean="0">
                <a:solidFill>
                  <a:srgbClr val="FFFFFF"/>
                </a:solidFill>
              </a:rPr>
              <a:t>2. already</a:t>
            </a:r>
          </a:p>
          <a:p>
            <a:endParaRPr lang="en-US" altLang="ru-RU" b="1" smtClean="0">
              <a:solidFill>
                <a:srgbClr val="FFFFFF"/>
              </a:solidFill>
            </a:endParaRPr>
          </a:p>
          <a:p>
            <a:r>
              <a:rPr lang="en-US" altLang="ru-RU" sz="1600" smtClean="0">
                <a:solidFill>
                  <a:srgbClr val="FFFFFF"/>
                </a:solidFill>
              </a:rPr>
              <a:t>3. </a:t>
            </a:r>
            <a:r>
              <a:rPr lang="ru-RU" altLang="ru-RU" sz="1600" smtClean="0">
                <a:solidFill>
                  <a:srgbClr val="FFFFFF"/>
                </a:solidFill>
              </a:rPr>
              <a:t>«побывал</a:t>
            </a:r>
            <a:r>
              <a:rPr lang="ru-RU" altLang="ru-RU" smtClean="0">
                <a:solidFill>
                  <a:srgbClr val="FFFFFF"/>
                </a:solidFill>
              </a:rPr>
              <a:t>»</a:t>
            </a:r>
          </a:p>
          <a:p>
            <a:r>
              <a:rPr lang="ru-RU" altLang="ru-RU" sz="1600" smtClean="0">
                <a:solidFill>
                  <a:srgbClr val="FFFFFF"/>
                </a:solidFill>
              </a:rPr>
              <a:t>4. окончательное далёкое прошлое</a:t>
            </a:r>
            <a:endParaRPr lang="en-US" altLang="ru-RU" sz="1600" smtClean="0">
              <a:solidFill>
                <a:srgbClr val="FFFFFF"/>
              </a:solidFill>
            </a:endParaRPr>
          </a:p>
          <a:p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7680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Don’t worry about the present. I … (buy)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Don’t worry about the present. I </a:t>
            </a:r>
            <a:r>
              <a:rPr lang="en-US" altLang="ru-RU" sz="1800" b="1" smtClean="0"/>
              <a:t>bought </a:t>
            </a:r>
            <a:r>
              <a:rPr lang="en-US" altLang="ru-RU" sz="1800" smtClean="0"/>
              <a:t>it </a:t>
            </a:r>
            <a:r>
              <a:rPr lang="en-US" altLang="ru-RU" sz="1800" u="sng" smtClean="0"/>
              <a:t>the day before yesterday</a:t>
            </a:r>
            <a:r>
              <a:rPr lang="en-US" altLang="ru-RU" sz="1800" smtClean="0"/>
              <a:t>.</a:t>
            </a:r>
            <a:endParaRPr lang="en-US" altLang="ru-RU" sz="180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</a:t>
            </a:r>
            <a:r>
              <a:rPr lang="en-US" altLang="ru-RU" sz="1800" smtClean="0">
                <a:solidFill>
                  <a:schemeClr val="bg1"/>
                </a:solidFill>
              </a:rPr>
              <a:t>Have you got any money? – Yes, I … (receive)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Have you got any money? – Yes, I </a:t>
            </a:r>
            <a:r>
              <a:rPr lang="en-US" altLang="ru-RU" sz="1800" b="1" smtClean="0"/>
              <a:t>have received </a:t>
            </a:r>
            <a:r>
              <a:rPr lang="en-US" altLang="ru-RU" sz="1800" smtClean="0"/>
              <a:t>salary </a:t>
            </a:r>
            <a:r>
              <a:rPr lang="en-US" altLang="ru-RU" sz="1800" u="sng" smtClean="0"/>
              <a:t>already</a:t>
            </a:r>
            <a:r>
              <a:rPr lang="en-US" altLang="ru-RU" sz="1800" smtClean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</a:t>
            </a:r>
            <a:r>
              <a:rPr lang="en-US" altLang="ru-RU" sz="1800" smtClean="0">
                <a:solidFill>
                  <a:schemeClr val="bg1"/>
                </a:solidFill>
              </a:rPr>
              <a:t>I know this place. I … (be) there many times.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I </a:t>
            </a:r>
            <a:r>
              <a:rPr lang="en-US" altLang="ru-RU" sz="1800" u="sng" smtClean="0"/>
              <a:t>know</a:t>
            </a:r>
            <a:r>
              <a:rPr lang="en-US" altLang="ru-RU" sz="1800" smtClean="0"/>
              <a:t> this place. I </a:t>
            </a:r>
            <a:r>
              <a:rPr lang="en-US" altLang="ru-RU" sz="1800" b="1" smtClean="0"/>
              <a:t>have been </a:t>
            </a:r>
            <a:r>
              <a:rPr lang="en-US" altLang="ru-RU" sz="1800" smtClean="0"/>
              <a:t>there many times.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</a:t>
            </a:r>
            <a:r>
              <a:rPr lang="en-US" altLang="ru-RU" sz="1800" smtClean="0">
                <a:solidFill>
                  <a:schemeClr val="bg1"/>
                </a:solidFill>
              </a:rPr>
              <a:t>When I was a child, I … (be)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u="sng" smtClean="0"/>
              <a:t>When I was a child</a:t>
            </a:r>
            <a:r>
              <a:rPr lang="en-US" altLang="ru-RU" sz="1800" smtClean="0"/>
              <a:t>, I </a:t>
            </a:r>
            <a:r>
              <a:rPr lang="en-US" altLang="ru-RU" sz="1800" b="1" smtClean="0"/>
              <a:t>was</a:t>
            </a:r>
            <a:r>
              <a:rPr lang="en-US" altLang="ru-RU" sz="1800" smtClean="0"/>
              <a:t>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The children are dirty because they … (play) in the garden.</a:t>
            </a:r>
            <a:endParaRPr lang="en-US" altLang="ru-RU" sz="1800" smtClean="0">
              <a:solidFill>
                <a:srgbClr val="FFFFFF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rgbClr val="FFFFFF"/>
                </a:solidFill>
              </a:rPr>
              <a:t>The children are dirty because they have played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5  </a:t>
            </a:r>
            <a:r>
              <a:rPr lang="en-US" altLang="ru-RU" smtClean="0"/>
              <a:t>Open the brackets:</a:t>
            </a:r>
            <a:endParaRPr lang="ru-RU" altLang="ru-RU" smtClean="0"/>
          </a:p>
        </p:txBody>
      </p:sp>
      <p:sp>
        <p:nvSpPr>
          <p:cNvPr id="7782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 altLang="ru-RU" b="1" smtClean="0">
                <a:solidFill>
                  <a:srgbClr val="FFFFFF"/>
                </a:solidFill>
              </a:rPr>
              <a:t>1. the day before yesterday</a:t>
            </a:r>
          </a:p>
          <a:p>
            <a:r>
              <a:rPr lang="en-US" altLang="ru-RU" b="1" smtClean="0">
                <a:solidFill>
                  <a:srgbClr val="FFFFFF"/>
                </a:solidFill>
              </a:rPr>
              <a:t>2. already</a:t>
            </a:r>
          </a:p>
          <a:p>
            <a:endParaRPr lang="en-US" altLang="ru-RU" b="1" smtClean="0">
              <a:solidFill>
                <a:srgbClr val="FFFFFF"/>
              </a:solidFill>
            </a:endParaRPr>
          </a:p>
          <a:p>
            <a:r>
              <a:rPr lang="en-US" altLang="ru-RU" sz="1600" smtClean="0">
                <a:solidFill>
                  <a:srgbClr val="FFFFFF"/>
                </a:solidFill>
              </a:rPr>
              <a:t>3. </a:t>
            </a:r>
            <a:r>
              <a:rPr lang="ru-RU" altLang="ru-RU" sz="1600" smtClean="0">
                <a:solidFill>
                  <a:srgbClr val="FFFFFF"/>
                </a:solidFill>
              </a:rPr>
              <a:t>«побывал</a:t>
            </a:r>
            <a:r>
              <a:rPr lang="ru-RU" altLang="ru-RU" smtClean="0">
                <a:solidFill>
                  <a:srgbClr val="FFFFFF"/>
                </a:solidFill>
              </a:rPr>
              <a:t>»</a:t>
            </a:r>
          </a:p>
          <a:p>
            <a:r>
              <a:rPr lang="ru-RU" altLang="ru-RU" sz="1600" smtClean="0">
                <a:solidFill>
                  <a:srgbClr val="FFFFFF"/>
                </a:solidFill>
              </a:rPr>
              <a:t>4. окончательное далёкое прошлое</a:t>
            </a:r>
          </a:p>
          <a:p>
            <a:r>
              <a:rPr lang="ru-RU" altLang="ru-RU" sz="1600" smtClean="0">
                <a:solidFill>
                  <a:srgbClr val="FFFFFF"/>
                </a:solidFill>
              </a:rPr>
              <a:t>5. результат</a:t>
            </a:r>
            <a:endParaRPr lang="en-US" altLang="ru-RU" sz="1600" smtClean="0">
              <a:solidFill>
                <a:srgbClr val="FFFFFF"/>
              </a:solidFill>
            </a:endParaRPr>
          </a:p>
          <a:p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77828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Don’t worry about the present. I … (buy) it the day before yesterday.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Don’t worry about the present. I </a:t>
            </a:r>
            <a:r>
              <a:rPr lang="en-US" altLang="ru-RU" sz="1800" b="1" smtClean="0"/>
              <a:t>bought </a:t>
            </a:r>
            <a:r>
              <a:rPr lang="en-US" altLang="ru-RU" sz="1800" smtClean="0"/>
              <a:t>it </a:t>
            </a:r>
            <a:r>
              <a:rPr lang="en-US" altLang="ru-RU" sz="1800" u="sng" smtClean="0"/>
              <a:t>the day before yesterday</a:t>
            </a:r>
            <a:r>
              <a:rPr lang="en-US" altLang="ru-RU" sz="1800" smtClean="0"/>
              <a:t>.</a:t>
            </a:r>
            <a:endParaRPr lang="en-US" altLang="ru-RU" sz="180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</a:t>
            </a:r>
            <a:r>
              <a:rPr lang="en-US" altLang="ru-RU" sz="1800" smtClean="0">
                <a:solidFill>
                  <a:schemeClr val="bg1"/>
                </a:solidFill>
              </a:rPr>
              <a:t>Have you got any money? – Yes, I … (receive) salary already.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Have you got any money? – Yes, I </a:t>
            </a:r>
            <a:r>
              <a:rPr lang="en-US" altLang="ru-RU" sz="1800" b="1" smtClean="0"/>
              <a:t>have received </a:t>
            </a:r>
            <a:r>
              <a:rPr lang="en-US" altLang="ru-RU" sz="1800" smtClean="0"/>
              <a:t>salary </a:t>
            </a:r>
            <a:r>
              <a:rPr lang="en-US" altLang="ru-RU" sz="1800" u="sng" smtClean="0"/>
              <a:t>already</a:t>
            </a:r>
            <a:r>
              <a:rPr lang="en-US" altLang="ru-RU" sz="1800" smtClean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</a:t>
            </a:r>
            <a:r>
              <a:rPr lang="en-US" altLang="ru-RU" sz="1800" smtClean="0">
                <a:solidFill>
                  <a:schemeClr val="bg1"/>
                </a:solidFill>
              </a:rPr>
              <a:t>I know this place. I … (be) there many times.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I </a:t>
            </a:r>
            <a:r>
              <a:rPr lang="en-US" altLang="ru-RU" sz="1800" u="sng" smtClean="0"/>
              <a:t>know</a:t>
            </a:r>
            <a:r>
              <a:rPr lang="en-US" altLang="ru-RU" sz="1800" smtClean="0"/>
              <a:t> this place. I </a:t>
            </a:r>
            <a:r>
              <a:rPr lang="en-US" altLang="ru-RU" sz="1800" b="1" smtClean="0"/>
              <a:t>have been </a:t>
            </a:r>
            <a:r>
              <a:rPr lang="en-US" altLang="ru-RU" sz="1800" smtClean="0"/>
              <a:t>there many times.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</a:t>
            </a:r>
            <a:r>
              <a:rPr lang="en-US" altLang="ru-RU" sz="1800" smtClean="0">
                <a:solidFill>
                  <a:schemeClr val="bg1"/>
                </a:solidFill>
              </a:rPr>
              <a:t>When I was a child, I … (be)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u="sng" smtClean="0"/>
              <a:t>When I was a child</a:t>
            </a:r>
            <a:r>
              <a:rPr lang="en-US" altLang="ru-RU" sz="1800" smtClean="0"/>
              <a:t>, I </a:t>
            </a:r>
            <a:r>
              <a:rPr lang="en-US" altLang="ru-RU" sz="1800" b="1" smtClean="0"/>
              <a:t>was</a:t>
            </a:r>
            <a:r>
              <a:rPr lang="en-US" altLang="ru-RU" sz="1800" smtClean="0"/>
              <a:t> always late for school.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</a:t>
            </a:r>
            <a:r>
              <a:rPr lang="en-US" altLang="ru-RU" sz="1800" smtClean="0">
                <a:solidFill>
                  <a:schemeClr val="bg1"/>
                </a:solidFill>
              </a:rPr>
              <a:t>The children are dirty because they … (play) 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The children are </a:t>
            </a:r>
            <a:r>
              <a:rPr lang="en-US" altLang="ru-RU" sz="1800" u="sng" smtClean="0"/>
              <a:t>dirty</a:t>
            </a:r>
            <a:r>
              <a:rPr lang="en-US" altLang="ru-RU" sz="1800" smtClean="0"/>
              <a:t> because they </a:t>
            </a:r>
            <a:r>
              <a:rPr lang="en-US" altLang="ru-RU" sz="1800" b="1" smtClean="0"/>
              <a:t>have played </a:t>
            </a:r>
            <a:r>
              <a:rPr lang="en-US" altLang="ru-RU" sz="1800" smtClean="0"/>
              <a:t>in the garden.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Текст 1"/>
          <p:cNvSpPr>
            <a:spLocks noGrp="1"/>
          </p:cNvSpPr>
          <p:nvPr>
            <p:ph type="body" idx="1"/>
          </p:nvPr>
        </p:nvSpPr>
        <p:spPr>
          <a:xfrm>
            <a:off x="1692275" y="2673350"/>
            <a:ext cx="6983413" cy="1743075"/>
          </a:xfrm>
        </p:spPr>
        <p:txBody>
          <a:bodyPr/>
          <a:lstStyle/>
          <a:p>
            <a:pPr algn="ctr">
              <a:buClr>
                <a:srgbClr val="DD8047"/>
              </a:buClr>
            </a:pPr>
            <a:r>
              <a:rPr lang="en-US" altLang="ru-RU" sz="3600" u="sng" smtClean="0">
                <a:solidFill>
                  <a:srgbClr val="775F55"/>
                </a:solidFill>
              </a:rPr>
              <a:t>Present</a:t>
            </a:r>
            <a:r>
              <a:rPr lang="en-US" altLang="ru-RU" sz="3600" smtClean="0">
                <a:solidFill>
                  <a:srgbClr val="775F55"/>
                </a:solidFill>
              </a:rPr>
              <a:t> Perfect:</a:t>
            </a:r>
          </a:p>
          <a:p>
            <a:pPr algn="ctr">
              <a:buClr>
                <a:srgbClr val="DD8047"/>
              </a:buClr>
            </a:pPr>
            <a:r>
              <a:rPr lang="en-US" altLang="ru-RU" sz="3600" smtClean="0">
                <a:solidFill>
                  <a:srgbClr val="775F55"/>
                </a:solidFill>
              </a:rPr>
              <a:t>Simple vs Continuous</a:t>
            </a:r>
            <a:r>
              <a:rPr lang="en-US" altLang="ru-RU" sz="3600" smtClean="0"/>
              <a:t>                                </a:t>
            </a:r>
            <a:r>
              <a:rPr lang="ru-RU" altLang="ru-RU" sz="3600" smtClean="0"/>
              <a:t>      </a:t>
            </a:r>
            <a:r>
              <a:rPr lang="en-US" altLang="ru-RU" sz="3600" smtClean="0"/>
              <a:t>  </a:t>
            </a:r>
          </a:p>
          <a:p>
            <a:pPr>
              <a:buClr>
                <a:srgbClr val="DD8047"/>
              </a:buClr>
            </a:pPr>
            <a:r>
              <a:rPr lang="en-US" altLang="ru-RU" smtClean="0"/>
              <a:t>                              </a:t>
            </a:r>
            <a:r>
              <a:rPr lang="ru-RU" altLang="ru-RU" smtClean="0"/>
              <a:t>(</a:t>
            </a:r>
            <a:r>
              <a:rPr lang="en-US" altLang="ru-RU" smtClean="0"/>
              <a:t>Active)</a:t>
            </a:r>
            <a:endParaRPr lang="ru-RU" altLang="ru-RU" smtClean="0"/>
          </a:p>
        </p:txBody>
      </p:sp>
      <p:sp>
        <p:nvSpPr>
          <p:cNvPr id="788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u="sng" smtClean="0"/>
              <a:t>Present</a:t>
            </a:r>
            <a:r>
              <a:rPr lang="en-US" altLang="ru-RU" sz="3200" smtClean="0"/>
              <a:t> Tenses = Past </a:t>
            </a:r>
            <a:r>
              <a:rPr lang="en-US" altLang="ru-RU" sz="3200" u="sng" smtClean="0"/>
              <a:t>Actions</a:t>
            </a:r>
            <a:endParaRPr lang="ru-RU" altLang="ru-RU" sz="3200" u="sng" smtClean="0"/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484438" y="4581525"/>
            <a:ext cx="6191250" cy="2016125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DD80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 для дифференциации:</a:t>
            </a:r>
            <a:endParaRPr lang="ru-RU" b="1" dirty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i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b="1" i="1" dirty="0">
                <a:solidFill>
                  <a:prstClr val="white"/>
                </a:solidFill>
              </a:rPr>
              <a:t>1. </a:t>
            </a:r>
            <a:r>
              <a:rPr lang="ru-RU" b="1" i="1" dirty="0">
                <a:solidFill>
                  <a:prstClr val="white"/>
                </a:solidFill>
              </a:rPr>
              <a:t>Особенности употребления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Present Perfect</a:t>
            </a:r>
          </a:p>
          <a:p>
            <a:pPr algn="ctr">
              <a:defRPr/>
            </a:pPr>
            <a:r>
              <a:rPr lang="en-GB" b="1" i="1" dirty="0">
                <a:solidFill>
                  <a:prstClr val="white"/>
                </a:solidFill>
              </a:rPr>
              <a:t>2. </a:t>
            </a:r>
            <a:r>
              <a:rPr lang="ru-RU" b="1" i="1" dirty="0">
                <a:solidFill>
                  <a:prstClr val="white"/>
                </a:solidFill>
              </a:rPr>
              <a:t>Отсутствие/Наличие длительности </a:t>
            </a:r>
          </a:p>
          <a:p>
            <a:pPr algn="ctr">
              <a:defRPr/>
            </a:pPr>
            <a:r>
              <a:rPr lang="ru-RU" b="1" i="1" dirty="0">
                <a:solidFill>
                  <a:prstClr val="white"/>
                </a:solidFill>
              </a:rPr>
              <a:t>при завершённости действия</a:t>
            </a:r>
            <a:endParaRPr lang="en-GB" b="1" i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b="1" i="1" dirty="0">
                <a:solidFill>
                  <a:prstClr val="white"/>
                </a:solidFill>
              </a:rPr>
              <a:t>3. </a:t>
            </a:r>
            <a:r>
              <a:rPr lang="ru-RU" b="1" i="1" dirty="0">
                <a:solidFill>
                  <a:prstClr val="white"/>
                </a:solidFill>
              </a:rPr>
              <a:t>Статичность глагола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6050"/>
            <a:ext cx="3343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ru-RU" altLang="ru-RU" smtClean="0"/>
              <a:t>Признаки времен глагола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333375"/>
          <a:ext cx="8442325" cy="550069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272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Tenses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(Simple)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2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 на РЯ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делаю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(до сих пор)?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(уже) сделал?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делываю / </a:t>
                      </a: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делаю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 сих пор)?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неизвестно, когда точно произошло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важен результат прошлого действия в настоящем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опыт, переживания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в прошлом и продолжение в настоящем с видимым результатом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длительная ситуация</a:t>
                      </a:r>
                      <a:endParaRPr kumimoji="0" lang="en-GB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выражения раздражения, недовольства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3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особые случаи употребления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kumimoji="0" lang="ru-RU" alt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Статичными глаголами (глаголами состояния)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в прошлом и продолжение в настоящем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глаголом “to be” в значении «побывать»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употребляется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142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спутники/указатели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ever, never, just, before, recently/lately, already, for, this week/ this …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times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till/until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now, by, so far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yet, for the last (time)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тех пор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for …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течение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since …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(c, c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тех пор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How long … ?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lately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all morning/all …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32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утвердительного сказуемого</a:t>
                      </a:r>
                    </a:p>
                  </a:txBody>
                  <a:tcPr marL="57538" marR="575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has/have + V3/V-ed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have/has +  been  +  V-ing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Ex.#6  Choose the right answer:</a:t>
            </a:r>
            <a:endParaRPr lang="ru-RU" altLang="ru-RU" smtClean="0"/>
          </a:p>
        </p:txBody>
      </p:sp>
      <p:sp>
        <p:nvSpPr>
          <p:cNvPr id="8089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3252" name="Объект 3"/>
          <p:cNvSpPr>
            <a:spLocks noGrp="1"/>
          </p:cNvSpPr>
          <p:nvPr>
            <p:ph sz="quarter" idx="1"/>
          </p:nvPr>
        </p:nvSpPr>
        <p:spPr>
          <a:xfrm>
            <a:off x="2362200" y="1557338"/>
            <a:ext cx="6602413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1.	I’m very sorry that 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(broken/been breaking) your cup.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2.	You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(written/been writing) this composition for the whole day.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3.	He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altLang="ru-RU" dirty="0" smtClean="0"/>
              <a:t> … (known/been knowing) her for many years.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4.	You are very red.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you … (run/been running)?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5.	Where have you been? </a:t>
            </a:r>
            <a:r>
              <a:rPr lang="ru-RU" altLang="ru-RU" dirty="0" smtClean="0"/>
              <a:t>- </a:t>
            </a:r>
            <a:r>
              <a:rPr lang="en-US" altLang="ru-RU" dirty="0" smtClean="0"/>
              <a:t>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(waited/been waiting) for you for ages.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Ex.#6  Choose the right answer:</a:t>
            </a:r>
            <a:endParaRPr lang="ru-RU" altLang="ru-RU" smtClean="0"/>
          </a:p>
        </p:txBody>
      </p:sp>
      <p:sp>
        <p:nvSpPr>
          <p:cNvPr id="8192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результат</a:t>
            </a:r>
          </a:p>
        </p:txBody>
      </p:sp>
      <p:sp>
        <p:nvSpPr>
          <p:cNvPr id="53252" name="Объект 3"/>
          <p:cNvSpPr>
            <a:spLocks noGrp="1"/>
          </p:cNvSpPr>
          <p:nvPr>
            <p:ph sz="quarter" idx="1"/>
          </p:nvPr>
        </p:nvSpPr>
        <p:spPr>
          <a:xfrm>
            <a:off x="2362200" y="1557338"/>
            <a:ext cx="6602413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1.	I’m very sorry that 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broken</a:t>
            </a:r>
            <a:r>
              <a:rPr lang="en-US" altLang="ru-RU" dirty="0" smtClean="0"/>
              <a:t>/been breaking) your cup.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2.	You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(written/been writing) this composition for the whole day.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3.	He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altLang="ru-RU" dirty="0" smtClean="0"/>
              <a:t> … (known/been knowing) her for many years.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4.	You are very red.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you … (run/been running)?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5.	Where have you been? </a:t>
            </a:r>
            <a:r>
              <a:rPr lang="ru-RU" altLang="ru-RU" dirty="0" smtClean="0"/>
              <a:t>- </a:t>
            </a:r>
            <a:r>
              <a:rPr lang="en-US" altLang="ru-RU" dirty="0" smtClean="0"/>
              <a:t>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(waited/been waiting) for you for ages.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Ex.#6  Choose the right answer:</a:t>
            </a:r>
            <a:endParaRPr lang="ru-RU" altLang="ru-RU" smtClean="0"/>
          </a:p>
        </p:txBody>
      </p:sp>
      <p:sp>
        <p:nvSpPr>
          <p:cNvPr id="8294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dirty="0" smtClean="0">
                <a:solidFill>
                  <a:srgbClr val="FFFFFF"/>
                </a:solidFill>
              </a:rPr>
              <a:t>1. результат</a:t>
            </a:r>
          </a:p>
          <a:p>
            <a:endParaRPr lang="ru-RU" altLang="ru-RU" dirty="0" smtClean="0">
              <a:solidFill>
                <a:srgbClr val="FFFFFF"/>
              </a:solidFill>
            </a:endParaRPr>
          </a:p>
          <a:p>
            <a:pPr lvl="0">
              <a:buClr>
                <a:srgbClr val="DD8047"/>
              </a:buClr>
            </a:pPr>
            <a:r>
              <a:rPr lang="ru-RU" altLang="ru-RU" sz="1400" dirty="0">
                <a:solidFill>
                  <a:srgbClr val="FFFFFF"/>
                </a:solidFill>
              </a:rPr>
              <a:t>2. длительность</a:t>
            </a:r>
            <a:r>
              <a:rPr lang="en-US" altLang="ru-RU" sz="1400" dirty="0">
                <a:solidFill>
                  <a:srgbClr val="FFFFFF"/>
                </a:solidFill>
              </a:rPr>
              <a:t> </a:t>
            </a:r>
            <a:r>
              <a:rPr lang="ru-RU" altLang="ru-RU" sz="1400" dirty="0">
                <a:solidFill>
                  <a:srgbClr val="FFFFFF"/>
                </a:solidFill>
              </a:rPr>
              <a:t>– </a:t>
            </a:r>
            <a:r>
              <a:rPr lang="en-US" altLang="ru-RU" b="1" dirty="0">
                <a:solidFill>
                  <a:srgbClr val="FFFFFF"/>
                </a:solidFill>
              </a:rPr>
              <a:t>for</a:t>
            </a:r>
          </a:p>
        </p:txBody>
      </p:sp>
      <p:sp>
        <p:nvSpPr>
          <p:cNvPr id="53252" name="Объект 3"/>
          <p:cNvSpPr>
            <a:spLocks noGrp="1"/>
          </p:cNvSpPr>
          <p:nvPr>
            <p:ph sz="quarter" idx="1"/>
          </p:nvPr>
        </p:nvSpPr>
        <p:spPr>
          <a:xfrm>
            <a:off x="2362200" y="1557338"/>
            <a:ext cx="6602413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1.	I’m very sorry that 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broken</a:t>
            </a:r>
            <a:r>
              <a:rPr lang="en-US" altLang="ru-RU" dirty="0" smtClean="0"/>
              <a:t>/been breaking) your cup.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2.	You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(written/</a:t>
            </a:r>
            <a:r>
              <a:rPr lang="en-US" altLang="ru-RU" b="1" dirty="0" smtClean="0"/>
              <a:t>been writing</a:t>
            </a:r>
            <a:r>
              <a:rPr lang="en-US" altLang="ru-RU" dirty="0" smtClean="0"/>
              <a:t>) this composition </a:t>
            </a:r>
            <a:r>
              <a:rPr lang="en-US" altLang="ru-RU" u="sng" dirty="0" smtClean="0"/>
              <a:t>for the whole day</a:t>
            </a:r>
            <a:r>
              <a:rPr lang="en-US" altLang="ru-RU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3.	He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altLang="ru-RU" dirty="0" smtClean="0"/>
              <a:t> … (known/been knowing) her for many years.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4.	You are very red.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you … (run/been running)?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5.	Where have you been? </a:t>
            </a:r>
            <a:r>
              <a:rPr lang="ru-RU" altLang="ru-RU" dirty="0" smtClean="0"/>
              <a:t>- </a:t>
            </a:r>
            <a:r>
              <a:rPr lang="en-US" altLang="ru-RU" dirty="0" smtClean="0"/>
              <a:t>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(waited/been waiting) for you for ages.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Ex.#6  Choose the right answer:</a:t>
            </a:r>
            <a:endParaRPr lang="ru-RU" altLang="ru-RU" smtClean="0"/>
          </a:p>
        </p:txBody>
      </p:sp>
      <p:sp>
        <p:nvSpPr>
          <p:cNvPr id="8397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результат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z="1400" smtClean="0">
                <a:solidFill>
                  <a:srgbClr val="FFFFFF"/>
                </a:solidFill>
              </a:rPr>
              <a:t>2. длительность</a:t>
            </a:r>
            <a:r>
              <a:rPr lang="en-US" altLang="ru-RU" sz="1400" smtClean="0">
                <a:solidFill>
                  <a:srgbClr val="FFFFFF"/>
                </a:solidFill>
              </a:rPr>
              <a:t> </a:t>
            </a:r>
            <a:r>
              <a:rPr lang="ru-RU" altLang="ru-RU" sz="1400" smtClean="0">
                <a:solidFill>
                  <a:srgbClr val="FFFFFF"/>
                </a:solidFill>
              </a:rPr>
              <a:t>– </a:t>
            </a:r>
            <a:r>
              <a:rPr lang="en-US" altLang="ru-RU" b="1" smtClean="0">
                <a:solidFill>
                  <a:srgbClr val="FFFFFF"/>
                </a:solidFill>
              </a:rPr>
              <a:t>for</a:t>
            </a:r>
          </a:p>
          <a:p>
            <a:r>
              <a:rPr lang="en-US" altLang="ru-RU" smtClean="0">
                <a:solidFill>
                  <a:srgbClr val="FFFFFF"/>
                </a:solidFill>
              </a:rPr>
              <a:t>3. </a:t>
            </a:r>
            <a:r>
              <a:rPr lang="ru-RU" altLang="ru-RU" smtClean="0">
                <a:solidFill>
                  <a:srgbClr val="FFFFFF"/>
                </a:solidFill>
              </a:rPr>
              <a:t>статичный глагол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3252" name="Объект 3"/>
          <p:cNvSpPr>
            <a:spLocks noGrp="1"/>
          </p:cNvSpPr>
          <p:nvPr>
            <p:ph sz="quarter" idx="1"/>
          </p:nvPr>
        </p:nvSpPr>
        <p:spPr>
          <a:xfrm>
            <a:off x="2362200" y="1557338"/>
            <a:ext cx="6602413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1.	I’m very sorry that 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broken</a:t>
            </a:r>
            <a:r>
              <a:rPr lang="en-US" altLang="ru-RU" dirty="0" smtClean="0"/>
              <a:t>/been breaking) your cup.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2.	You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(written/</a:t>
            </a:r>
            <a:r>
              <a:rPr lang="en-US" altLang="ru-RU" b="1" dirty="0" smtClean="0"/>
              <a:t>been writing</a:t>
            </a:r>
            <a:r>
              <a:rPr lang="en-US" altLang="ru-RU" dirty="0" smtClean="0"/>
              <a:t>) this composition </a:t>
            </a:r>
            <a:r>
              <a:rPr lang="en-US" altLang="ru-RU" u="sng" dirty="0" smtClean="0"/>
              <a:t>for the whole day</a:t>
            </a:r>
            <a:r>
              <a:rPr lang="en-US" altLang="ru-RU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3.	He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known</a:t>
            </a:r>
            <a:r>
              <a:rPr lang="en-US" altLang="ru-RU" dirty="0" smtClean="0"/>
              <a:t>/been knowing) her for many years.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4.	You are very red.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you … (run/been running)?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5.	Where have you been? </a:t>
            </a:r>
            <a:r>
              <a:rPr lang="ru-RU" altLang="ru-RU" dirty="0" smtClean="0"/>
              <a:t>- </a:t>
            </a:r>
            <a:r>
              <a:rPr lang="en-US" altLang="ru-RU" dirty="0" smtClean="0"/>
              <a:t>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(waited/been waiting) for you for ages.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b="1" smtClean="0">
                <a:solidFill>
                  <a:srgbClr val="9966FF"/>
                </a:solidFill>
              </a:rPr>
              <a:t>Трудности обучения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sz="2400" b="1" i="1" smtClean="0">
                <a:solidFill>
                  <a:srgbClr val="00B050"/>
                </a:solidFill>
                <a:latin typeface="Arial" panose="020B0604020202020204" pitchFamily="34" charset="0"/>
              </a:rPr>
              <a:t>Трансференция</a:t>
            </a:r>
            <a:r>
              <a:rPr lang="ru-RU" altLang="ru-RU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(«транс-» – через; от лат. </a:t>
            </a:r>
            <a:r>
              <a:rPr lang="en-US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“transfero” - </a:t>
            </a: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переносить, перевозить) </a:t>
            </a:r>
            <a:r>
              <a:rPr lang="ru-RU" altLang="ru-RU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– положительное влияние ранее усвоенных языков.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24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altLang="ru-RU" sz="2400" b="1" i="1" smtClean="0">
                <a:solidFill>
                  <a:srgbClr val="FF0000"/>
                </a:solidFill>
                <a:latin typeface="Arial" panose="020B0604020202020204" pitchFamily="34" charset="0"/>
              </a:rPr>
              <a:t>Интерференция</a:t>
            </a:r>
            <a:r>
              <a:rPr lang="ru-RU" altLang="ru-RU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(«интер-» – между; от лат.</a:t>
            </a:r>
            <a:r>
              <a:rPr lang="en-US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 “interferio” – </a:t>
            </a: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взаимно ударяться, вмешиваться</a:t>
            </a:r>
            <a:r>
              <a:rPr lang="ru-RU" altLang="ru-RU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) – отрицательное влияние ранее усвоенных языков, которое приводит к ошибкам.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Ex.#6  Choose the right answer:</a:t>
            </a:r>
            <a:endParaRPr lang="ru-RU" altLang="ru-RU" smtClean="0"/>
          </a:p>
        </p:txBody>
      </p:sp>
      <p:sp>
        <p:nvSpPr>
          <p:cNvPr id="8499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dirty="0" smtClean="0">
                <a:solidFill>
                  <a:srgbClr val="FFFFFF"/>
                </a:solidFill>
              </a:rPr>
              <a:t>1. результат</a:t>
            </a:r>
          </a:p>
          <a:p>
            <a:endParaRPr lang="ru-RU" altLang="ru-RU" dirty="0" smtClean="0">
              <a:solidFill>
                <a:srgbClr val="FFFFFF"/>
              </a:solidFill>
            </a:endParaRPr>
          </a:p>
          <a:p>
            <a:r>
              <a:rPr lang="ru-RU" altLang="ru-RU" sz="1400" dirty="0" smtClean="0">
                <a:solidFill>
                  <a:srgbClr val="FFFFFF"/>
                </a:solidFill>
              </a:rPr>
              <a:t>2. длительность</a:t>
            </a:r>
            <a:r>
              <a:rPr lang="en-US" altLang="ru-RU" sz="1400" dirty="0" smtClean="0">
                <a:solidFill>
                  <a:srgbClr val="FFFFFF"/>
                </a:solidFill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</a:rPr>
              <a:t>– </a:t>
            </a:r>
            <a:r>
              <a:rPr lang="en-US" altLang="ru-RU" b="1" dirty="0" smtClean="0">
                <a:solidFill>
                  <a:srgbClr val="FFFFFF"/>
                </a:solidFill>
              </a:rPr>
              <a:t>for</a:t>
            </a:r>
          </a:p>
          <a:p>
            <a:r>
              <a:rPr lang="en-US" altLang="ru-RU" dirty="0" smtClean="0">
                <a:solidFill>
                  <a:srgbClr val="FFFFFF"/>
                </a:solidFill>
              </a:rPr>
              <a:t>3. </a:t>
            </a:r>
            <a:r>
              <a:rPr lang="ru-RU" altLang="ru-RU" dirty="0" smtClean="0">
                <a:solidFill>
                  <a:srgbClr val="FFFFFF"/>
                </a:solidFill>
              </a:rPr>
              <a:t>статичный глагол</a:t>
            </a:r>
          </a:p>
          <a:p>
            <a:r>
              <a:rPr lang="ru-RU" altLang="ru-RU" dirty="0" smtClean="0">
                <a:solidFill>
                  <a:srgbClr val="FFFFFF"/>
                </a:solidFill>
              </a:rPr>
              <a:t>4. результат длительного действия</a:t>
            </a: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53252" name="Объект 3"/>
          <p:cNvSpPr>
            <a:spLocks noGrp="1"/>
          </p:cNvSpPr>
          <p:nvPr>
            <p:ph sz="quarter" idx="1"/>
          </p:nvPr>
        </p:nvSpPr>
        <p:spPr>
          <a:xfrm>
            <a:off x="2362200" y="1557338"/>
            <a:ext cx="6602413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1.	I’m very sorry that 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broken</a:t>
            </a:r>
            <a:r>
              <a:rPr lang="en-US" altLang="ru-RU" dirty="0" smtClean="0"/>
              <a:t>/been breaking) your cup.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2.	You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(written/</a:t>
            </a:r>
            <a:r>
              <a:rPr lang="en-US" altLang="ru-RU" b="1" dirty="0" smtClean="0"/>
              <a:t>been writing</a:t>
            </a:r>
            <a:r>
              <a:rPr lang="en-US" altLang="ru-RU" dirty="0" smtClean="0"/>
              <a:t>) this composition </a:t>
            </a:r>
            <a:r>
              <a:rPr lang="en-US" altLang="ru-RU" u="sng" dirty="0" smtClean="0"/>
              <a:t>for the whole day</a:t>
            </a:r>
            <a:r>
              <a:rPr lang="en-US" altLang="ru-RU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3.	He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known</a:t>
            </a:r>
            <a:r>
              <a:rPr lang="en-US" altLang="ru-RU" dirty="0" smtClean="0"/>
              <a:t>/been knowing) her for many years.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4.	You are </a:t>
            </a:r>
            <a:r>
              <a:rPr lang="en-US" altLang="ru-RU" u="sng" dirty="0" smtClean="0"/>
              <a:t>very red</a:t>
            </a:r>
            <a:r>
              <a:rPr lang="en-US" altLang="ru-RU" dirty="0" smtClean="0"/>
              <a:t>.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you … (run/</a:t>
            </a:r>
            <a:r>
              <a:rPr lang="en-US" altLang="ru-RU" b="1" dirty="0" smtClean="0"/>
              <a:t>been running</a:t>
            </a:r>
            <a:r>
              <a:rPr lang="en-US" altLang="ru-RU" dirty="0" smtClean="0"/>
              <a:t>)?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5.	Where have you been? </a:t>
            </a:r>
            <a:r>
              <a:rPr lang="ru-RU" altLang="ru-RU" dirty="0" smtClean="0"/>
              <a:t>- </a:t>
            </a:r>
            <a:r>
              <a:rPr lang="en-US" altLang="ru-RU" dirty="0" smtClean="0"/>
              <a:t>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(waited/been waiting) for you for ages.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Ex.#6  Choose the right answer:</a:t>
            </a:r>
            <a:endParaRPr lang="ru-RU" altLang="ru-RU" smtClean="0"/>
          </a:p>
        </p:txBody>
      </p:sp>
      <p:sp>
        <p:nvSpPr>
          <p:cNvPr id="8601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результат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z="1400" smtClean="0">
                <a:solidFill>
                  <a:srgbClr val="FFFFFF"/>
                </a:solidFill>
              </a:rPr>
              <a:t>2. длительность</a:t>
            </a:r>
            <a:r>
              <a:rPr lang="en-US" altLang="ru-RU" sz="1400" smtClean="0">
                <a:solidFill>
                  <a:srgbClr val="FFFFFF"/>
                </a:solidFill>
              </a:rPr>
              <a:t> </a:t>
            </a:r>
            <a:r>
              <a:rPr lang="ru-RU" altLang="ru-RU" sz="1400" smtClean="0">
                <a:solidFill>
                  <a:srgbClr val="FFFFFF"/>
                </a:solidFill>
              </a:rPr>
              <a:t>– </a:t>
            </a:r>
            <a:r>
              <a:rPr lang="en-US" altLang="ru-RU" b="1" smtClean="0">
                <a:solidFill>
                  <a:srgbClr val="FFFFFF"/>
                </a:solidFill>
              </a:rPr>
              <a:t>for</a:t>
            </a:r>
          </a:p>
          <a:p>
            <a:r>
              <a:rPr lang="en-US" altLang="ru-RU" smtClean="0">
                <a:solidFill>
                  <a:srgbClr val="FFFFFF"/>
                </a:solidFill>
              </a:rPr>
              <a:t>3. </a:t>
            </a:r>
            <a:r>
              <a:rPr lang="ru-RU" altLang="ru-RU" smtClean="0">
                <a:solidFill>
                  <a:srgbClr val="FFFFFF"/>
                </a:solidFill>
              </a:rPr>
              <a:t>статичный глагол</a:t>
            </a:r>
          </a:p>
          <a:p>
            <a:r>
              <a:rPr lang="ru-RU" altLang="ru-RU" smtClean="0">
                <a:solidFill>
                  <a:srgbClr val="FFFFFF"/>
                </a:solidFill>
              </a:rPr>
              <a:t>4. результат длительного действия</a:t>
            </a:r>
          </a:p>
          <a:p>
            <a:pPr>
              <a:buClr>
                <a:srgbClr val="DD8047"/>
              </a:buClr>
            </a:pPr>
            <a:r>
              <a:rPr lang="ru-RU" altLang="ru-RU" sz="1400" smtClean="0">
                <a:solidFill>
                  <a:srgbClr val="FFFFFF"/>
                </a:solidFill>
              </a:rPr>
              <a:t>5. длительность</a:t>
            </a:r>
            <a:r>
              <a:rPr lang="en-US" altLang="ru-RU" sz="1400" smtClean="0">
                <a:solidFill>
                  <a:srgbClr val="FFFFFF"/>
                </a:solidFill>
              </a:rPr>
              <a:t> </a:t>
            </a:r>
            <a:r>
              <a:rPr lang="ru-RU" altLang="ru-RU" sz="1400" smtClean="0">
                <a:solidFill>
                  <a:srgbClr val="FFFFFF"/>
                </a:solidFill>
              </a:rPr>
              <a:t>– </a:t>
            </a:r>
            <a:r>
              <a:rPr lang="en-US" altLang="ru-RU" b="1" smtClean="0">
                <a:solidFill>
                  <a:srgbClr val="FFFFFF"/>
                </a:solidFill>
              </a:rPr>
              <a:t>for</a:t>
            </a:r>
          </a:p>
        </p:txBody>
      </p:sp>
      <p:sp>
        <p:nvSpPr>
          <p:cNvPr id="53252" name="Объект 3"/>
          <p:cNvSpPr>
            <a:spLocks noGrp="1"/>
          </p:cNvSpPr>
          <p:nvPr>
            <p:ph sz="quarter" idx="1"/>
          </p:nvPr>
        </p:nvSpPr>
        <p:spPr>
          <a:xfrm>
            <a:off x="2362200" y="1557338"/>
            <a:ext cx="6602413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1.	I’m very sorry that 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broken</a:t>
            </a:r>
            <a:r>
              <a:rPr lang="en-US" altLang="ru-RU" dirty="0" smtClean="0"/>
              <a:t>/been breaking) your cup.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2.	You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(written/</a:t>
            </a:r>
            <a:r>
              <a:rPr lang="en-US" altLang="ru-RU" b="1" dirty="0" smtClean="0"/>
              <a:t>been writing</a:t>
            </a:r>
            <a:r>
              <a:rPr lang="en-US" altLang="ru-RU" dirty="0" smtClean="0"/>
              <a:t>) this composition </a:t>
            </a:r>
            <a:r>
              <a:rPr lang="en-US" altLang="ru-RU" u="sng" dirty="0" smtClean="0"/>
              <a:t>for the whole day</a:t>
            </a:r>
            <a:r>
              <a:rPr lang="en-US" altLang="ru-RU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3.	He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altLang="ru-RU" dirty="0" smtClean="0"/>
              <a:t> … (</a:t>
            </a:r>
            <a:r>
              <a:rPr lang="en-US" altLang="ru-RU" b="1" dirty="0" smtClean="0"/>
              <a:t>known</a:t>
            </a:r>
            <a:r>
              <a:rPr lang="en-US" altLang="ru-RU" dirty="0" smtClean="0"/>
              <a:t>/been knowing) her for many years.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4.	You are </a:t>
            </a:r>
            <a:r>
              <a:rPr lang="en-US" altLang="ru-RU" u="sng" dirty="0" smtClean="0"/>
              <a:t>very red</a:t>
            </a:r>
            <a:r>
              <a:rPr lang="en-US" altLang="ru-RU" dirty="0" smtClean="0"/>
              <a:t>.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you … (run/</a:t>
            </a:r>
            <a:r>
              <a:rPr lang="en-US" altLang="ru-RU" b="1" dirty="0" smtClean="0"/>
              <a:t>been running</a:t>
            </a:r>
            <a:r>
              <a:rPr lang="en-US" altLang="ru-RU" dirty="0" smtClean="0"/>
              <a:t>)?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dirty="0" smtClean="0"/>
              <a:t>5.	Where have you been? </a:t>
            </a:r>
            <a:r>
              <a:rPr lang="ru-RU" altLang="ru-RU" dirty="0" smtClean="0"/>
              <a:t>- </a:t>
            </a:r>
            <a:r>
              <a:rPr lang="en-US" altLang="ru-RU" dirty="0" smtClean="0"/>
              <a:t>I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altLang="ru-RU" dirty="0" smtClean="0"/>
              <a:t> … (waited/</a:t>
            </a:r>
            <a:r>
              <a:rPr lang="en-US" altLang="ru-RU" b="1" dirty="0" smtClean="0"/>
              <a:t>been waiting</a:t>
            </a:r>
            <a:r>
              <a:rPr lang="en-US" altLang="ru-RU" dirty="0" smtClean="0"/>
              <a:t>) for you </a:t>
            </a:r>
            <a:r>
              <a:rPr lang="en-US" altLang="ru-RU" u="sng" dirty="0" smtClean="0"/>
              <a:t>for ages</a:t>
            </a:r>
            <a:r>
              <a:rPr lang="en-US" altLang="ru-RU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Текст 1"/>
          <p:cNvSpPr>
            <a:spLocks noGrp="1"/>
          </p:cNvSpPr>
          <p:nvPr>
            <p:ph type="body" idx="1"/>
          </p:nvPr>
        </p:nvSpPr>
        <p:spPr>
          <a:xfrm>
            <a:off x="827088" y="3213100"/>
            <a:ext cx="7848600" cy="1203325"/>
          </a:xfrm>
        </p:spPr>
        <p:txBody>
          <a:bodyPr/>
          <a:lstStyle/>
          <a:p>
            <a:pPr algn="ctr"/>
            <a:r>
              <a:rPr lang="en-US" altLang="ru-RU" sz="4800" smtClean="0"/>
              <a:t>Review</a:t>
            </a:r>
          </a:p>
        </p:txBody>
      </p:sp>
      <p:sp>
        <p:nvSpPr>
          <p:cNvPr id="870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smtClean="0"/>
              <a:t>Past Tenses + </a:t>
            </a:r>
            <a:r>
              <a:rPr lang="en-US" altLang="ru-RU" sz="3200" u="sng" smtClean="0"/>
              <a:t>Present</a:t>
            </a:r>
            <a:r>
              <a:rPr lang="en-US" altLang="ru-RU" sz="3200" smtClean="0"/>
              <a:t> Tenses = Past </a:t>
            </a:r>
            <a:r>
              <a:rPr lang="en-US" altLang="ru-RU" sz="3200" u="sng" smtClean="0"/>
              <a:t>Actions</a:t>
            </a:r>
            <a:endParaRPr lang="ru-RU" altLang="ru-RU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7</a:t>
            </a:r>
            <a:r>
              <a:rPr lang="en-US" altLang="ru-RU" smtClean="0"/>
              <a:t>  Open the brackets:</a:t>
            </a:r>
            <a:endParaRPr lang="ru-RU" altLang="ru-RU" smtClean="0"/>
          </a:p>
        </p:txBody>
      </p:sp>
      <p:sp>
        <p:nvSpPr>
          <p:cNvPr id="8806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8068" name="Объект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45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It … (rain) when the accident happened.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It was raining when the accident happened.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When I … (come) in, everyone was talking about 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When I came in, everyone was talking about 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He … (smoke/not) since last year.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He hasn’t smoked since last year.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We visited this place for the first time – we … (be/not) there before.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We visited this place for the first time – we hadn’t been there before.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He … (live)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He has been living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7</a:t>
            </a:r>
            <a:r>
              <a:rPr lang="en-US" altLang="ru-RU" smtClean="0"/>
              <a:t>  Open the brackets:</a:t>
            </a:r>
            <a:endParaRPr lang="ru-RU" altLang="ru-RU" smtClean="0"/>
          </a:p>
        </p:txBody>
      </p:sp>
      <p:sp>
        <p:nvSpPr>
          <p:cNvPr id="89091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9092" name="Объект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45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It … (rain) when the accident happened.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It </a:t>
            </a:r>
            <a:r>
              <a:rPr lang="en-US" altLang="ru-RU" sz="1800" b="1" smtClean="0"/>
              <a:t>was raining </a:t>
            </a:r>
            <a:r>
              <a:rPr lang="en-US" altLang="ru-RU" sz="1800" u="sng" smtClean="0"/>
              <a:t>when</a:t>
            </a:r>
            <a:r>
              <a:rPr lang="en-US" altLang="ru-RU" sz="1800" smtClean="0"/>
              <a:t> the accident happened.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When I … (come) in, everyone was talking about 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When I came in, everyone was talking about 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He … (smoke/not) since last year.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He hasn’t smoked since last year.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We visited this place for the first time – we … (be/not) there before.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We visited this place for the first time – we hadn’t been there before.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He … (live)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He has been living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7</a:t>
            </a:r>
            <a:r>
              <a:rPr lang="en-US" altLang="ru-RU" smtClean="0"/>
              <a:t>  Open the brackets:</a:t>
            </a:r>
            <a:endParaRPr lang="ru-RU" altLang="ru-RU" smtClean="0"/>
          </a:p>
        </p:txBody>
      </p:sp>
      <p:sp>
        <p:nvSpPr>
          <p:cNvPr id="90115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mtClean="0">
                <a:solidFill>
                  <a:srgbClr val="FFFFFF"/>
                </a:solidFill>
              </a:rPr>
              <a:t>2. мгновенно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0116" name="Объект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45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1.	</a:t>
            </a:r>
            <a:r>
              <a:rPr lang="en-US" altLang="ru-RU" sz="1800" smtClean="0">
                <a:solidFill>
                  <a:schemeClr val="bg1"/>
                </a:solidFill>
              </a:rPr>
              <a:t>It … (rain) when the accident happened.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It </a:t>
            </a:r>
            <a:r>
              <a:rPr lang="en-US" altLang="ru-RU" sz="1800" b="1" smtClean="0"/>
              <a:t>was raining </a:t>
            </a:r>
            <a:r>
              <a:rPr lang="en-US" altLang="ru-RU" sz="1800" u="sng" smtClean="0"/>
              <a:t>when</a:t>
            </a:r>
            <a:r>
              <a:rPr lang="en-US" altLang="ru-RU" sz="1800" smtClean="0"/>
              <a:t> the accident happened.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2.	</a:t>
            </a:r>
            <a:r>
              <a:rPr lang="en-US" altLang="ru-RU" sz="1800" smtClean="0">
                <a:solidFill>
                  <a:schemeClr val="bg1"/>
                </a:solidFill>
              </a:rPr>
              <a:t>When I … (come) in, everyone was talking about 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When I </a:t>
            </a:r>
            <a:r>
              <a:rPr lang="en-US" altLang="ru-RU" sz="1800" b="1" smtClean="0"/>
              <a:t>came</a:t>
            </a:r>
            <a:r>
              <a:rPr lang="en-US" altLang="ru-RU" sz="1800" smtClean="0"/>
              <a:t> in, everyone was talking about 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3.	He … (smoke/not) since last year.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He hasn’t smoked since last year.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4.	We visited this place for the first time – we … (be/not) there before.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We visited this place for the first time – we hadn’t been there before.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/>
              <a:t>5.	He … (live)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1800" smtClean="0">
                <a:solidFill>
                  <a:schemeClr val="bg1"/>
                </a:solidFill>
              </a:rPr>
              <a:t>He has been living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7</a:t>
            </a:r>
            <a:r>
              <a:rPr lang="en-US" altLang="ru-RU" smtClean="0"/>
              <a:t>  Open the brackets:</a:t>
            </a:r>
            <a:endParaRPr lang="ru-RU" altLang="ru-RU" smtClean="0"/>
          </a:p>
        </p:txBody>
      </p:sp>
      <p:sp>
        <p:nvSpPr>
          <p:cNvPr id="91139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mtClean="0">
                <a:solidFill>
                  <a:srgbClr val="FFFFFF"/>
                </a:solidFill>
              </a:rPr>
              <a:t>2. мгновенно</a:t>
            </a:r>
          </a:p>
          <a:p>
            <a:r>
              <a:rPr lang="ru-RU" altLang="ru-RU" b="1" smtClean="0">
                <a:solidFill>
                  <a:srgbClr val="FFFFFF"/>
                </a:solidFill>
              </a:rPr>
              <a:t>3. </a:t>
            </a:r>
            <a:r>
              <a:rPr lang="en-US" altLang="ru-RU" b="1" smtClean="0">
                <a:solidFill>
                  <a:srgbClr val="FFFFFF"/>
                </a:solidFill>
              </a:rPr>
              <a:t>since</a:t>
            </a:r>
            <a:endParaRPr lang="ru-RU" altLang="ru-RU" b="1" smtClean="0">
              <a:solidFill>
                <a:srgbClr val="FFFFFF"/>
              </a:solidFill>
            </a:endParaRPr>
          </a:p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5300" name="Объект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45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1.	</a:t>
            </a:r>
            <a:r>
              <a:rPr lang="en-US" altLang="ru-RU" sz="1800" dirty="0" smtClean="0">
                <a:solidFill>
                  <a:schemeClr val="bg1"/>
                </a:solidFill>
              </a:rPr>
              <a:t>It … (rain) when the accident happened.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It </a:t>
            </a:r>
            <a:r>
              <a:rPr lang="en-US" altLang="ru-RU" sz="1800" b="1" dirty="0" smtClean="0"/>
              <a:t>was raining </a:t>
            </a:r>
            <a:r>
              <a:rPr lang="en-US" altLang="ru-RU" sz="1800" u="sng" dirty="0" smtClean="0"/>
              <a:t>when</a:t>
            </a:r>
            <a:r>
              <a:rPr lang="en-US" altLang="ru-RU" sz="1800" dirty="0" smtClean="0"/>
              <a:t> the accident happened.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2.	</a:t>
            </a:r>
            <a:r>
              <a:rPr lang="en-US" altLang="ru-RU" sz="1800" dirty="0" smtClean="0">
                <a:solidFill>
                  <a:schemeClr val="bg1"/>
                </a:solidFill>
              </a:rPr>
              <a:t>When I … (come) in, everyone was talking about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When I </a:t>
            </a:r>
            <a:r>
              <a:rPr lang="en-US" altLang="ru-RU" sz="1800" b="1" dirty="0" smtClean="0"/>
              <a:t>came</a:t>
            </a:r>
            <a:r>
              <a:rPr lang="en-US" altLang="ru-RU" sz="1800" dirty="0" smtClean="0"/>
              <a:t> in, everyone was talking about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3.	</a:t>
            </a:r>
            <a:r>
              <a:rPr lang="en-US" altLang="ru-RU" sz="1800" dirty="0" smtClean="0">
                <a:solidFill>
                  <a:schemeClr val="bg1"/>
                </a:solidFill>
              </a:rPr>
              <a:t>He … (smoke/not) since last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He </a:t>
            </a:r>
            <a:r>
              <a:rPr lang="en-US" altLang="ru-RU" sz="1800" b="1" dirty="0" smtClean="0"/>
              <a:t>hasn’t smoked </a:t>
            </a:r>
            <a:r>
              <a:rPr lang="en-US" altLang="ru-RU" sz="1800" u="sng" dirty="0" smtClean="0"/>
              <a:t>since</a:t>
            </a:r>
            <a:r>
              <a:rPr lang="en-US" altLang="ru-RU" sz="1800" dirty="0" smtClean="0"/>
              <a:t> </a:t>
            </a:r>
            <a:r>
              <a:rPr lang="en-US" altLang="ru-RU" sz="1800" dirty="0" smtClean="0">
                <a:solidFill>
                  <a:schemeClr val="bg1">
                    <a:lumMod val="50000"/>
                  </a:schemeClr>
                </a:solidFill>
              </a:rPr>
              <a:t>last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4.	We visited this place for the first time – we … (be/not) there before.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>
                <a:solidFill>
                  <a:schemeClr val="bg1"/>
                </a:solidFill>
              </a:rPr>
              <a:t>We visited this place for the first time – we hadn’t been there before.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5.	He … (live)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>
                <a:solidFill>
                  <a:schemeClr val="bg1"/>
                </a:solidFill>
              </a:rPr>
              <a:t>He has been living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7</a:t>
            </a:r>
            <a:r>
              <a:rPr lang="en-US" altLang="ru-RU" smtClean="0"/>
              <a:t>  Open the brackets:</a:t>
            </a:r>
            <a:endParaRPr lang="ru-RU" altLang="ru-RU" smtClean="0"/>
          </a:p>
        </p:txBody>
      </p:sp>
      <p:sp>
        <p:nvSpPr>
          <p:cNvPr id="92163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mtClean="0">
                <a:solidFill>
                  <a:srgbClr val="FFFFFF"/>
                </a:solidFill>
              </a:rPr>
              <a:t>2. мгновенно</a:t>
            </a:r>
          </a:p>
          <a:p>
            <a:r>
              <a:rPr lang="ru-RU" altLang="ru-RU" b="1" smtClean="0">
                <a:solidFill>
                  <a:srgbClr val="FFFFFF"/>
                </a:solidFill>
              </a:rPr>
              <a:t>3. </a:t>
            </a:r>
            <a:r>
              <a:rPr lang="en-US" altLang="ru-RU" b="1" smtClean="0">
                <a:solidFill>
                  <a:srgbClr val="FFFFFF"/>
                </a:solidFill>
              </a:rPr>
              <a:t>since</a:t>
            </a:r>
            <a:endParaRPr lang="ru-RU" altLang="ru-RU" b="1" smtClean="0">
              <a:solidFill>
                <a:srgbClr val="FFFFFF"/>
              </a:solidFill>
            </a:endParaRPr>
          </a:p>
          <a:p>
            <a:endParaRPr lang="en-US" altLang="ru-RU" smtClean="0">
              <a:solidFill>
                <a:srgbClr val="FFFFFF"/>
              </a:solidFill>
            </a:endParaRPr>
          </a:p>
          <a:p>
            <a:r>
              <a:rPr lang="en-US" altLang="ru-RU" sz="1200" smtClean="0">
                <a:solidFill>
                  <a:srgbClr val="FFFFFF"/>
                </a:solidFill>
              </a:rPr>
              <a:t>4.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</p:txBody>
      </p:sp>
      <p:sp>
        <p:nvSpPr>
          <p:cNvPr id="55300" name="Объект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45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1.	</a:t>
            </a:r>
            <a:r>
              <a:rPr lang="en-US" altLang="ru-RU" sz="1800" dirty="0" smtClean="0">
                <a:solidFill>
                  <a:schemeClr val="bg1"/>
                </a:solidFill>
              </a:rPr>
              <a:t>It … (rain) when the accident happened.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It </a:t>
            </a:r>
            <a:r>
              <a:rPr lang="en-US" altLang="ru-RU" sz="1800" b="1" dirty="0" smtClean="0"/>
              <a:t>was raining </a:t>
            </a:r>
            <a:r>
              <a:rPr lang="en-US" altLang="ru-RU" sz="1800" u="sng" dirty="0" smtClean="0"/>
              <a:t>when</a:t>
            </a:r>
            <a:r>
              <a:rPr lang="en-US" altLang="ru-RU" sz="1800" dirty="0" smtClean="0"/>
              <a:t> the accident happened.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2.	</a:t>
            </a:r>
            <a:r>
              <a:rPr lang="en-US" altLang="ru-RU" sz="1800" dirty="0" smtClean="0">
                <a:solidFill>
                  <a:schemeClr val="bg1"/>
                </a:solidFill>
              </a:rPr>
              <a:t>When I … (come) in, everyone was talking about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When I </a:t>
            </a:r>
            <a:r>
              <a:rPr lang="en-US" altLang="ru-RU" sz="1800" b="1" dirty="0" smtClean="0"/>
              <a:t>came</a:t>
            </a:r>
            <a:r>
              <a:rPr lang="en-US" altLang="ru-RU" sz="1800" dirty="0" smtClean="0"/>
              <a:t> in, everyone was talking about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3.	</a:t>
            </a:r>
            <a:r>
              <a:rPr lang="en-US" altLang="ru-RU" sz="1800" dirty="0" smtClean="0">
                <a:solidFill>
                  <a:schemeClr val="bg1"/>
                </a:solidFill>
              </a:rPr>
              <a:t>He … (smoke/not) since last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He </a:t>
            </a:r>
            <a:r>
              <a:rPr lang="en-US" altLang="ru-RU" sz="1800" b="1" dirty="0" smtClean="0"/>
              <a:t>hasn’t smoked </a:t>
            </a:r>
            <a:r>
              <a:rPr lang="en-US" altLang="ru-RU" sz="1800" u="sng" dirty="0" smtClean="0"/>
              <a:t>since</a:t>
            </a:r>
            <a:r>
              <a:rPr lang="en-US" altLang="ru-RU" sz="1800" dirty="0" smtClean="0"/>
              <a:t> </a:t>
            </a:r>
            <a:r>
              <a:rPr lang="en-US" altLang="ru-RU" sz="1800" dirty="0" smtClean="0">
                <a:solidFill>
                  <a:schemeClr val="bg1">
                    <a:lumMod val="50000"/>
                  </a:schemeClr>
                </a:solidFill>
              </a:rPr>
              <a:t>last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4.	</a:t>
            </a:r>
            <a:r>
              <a:rPr lang="en-US" altLang="ru-RU" sz="1800" dirty="0" smtClean="0">
                <a:solidFill>
                  <a:schemeClr val="bg1"/>
                </a:solidFill>
              </a:rPr>
              <a:t>We visited this place for the first time – we … (be/not) there before.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We visited this place for the first time – we </a:t>
            </a:r>
            <a:r>
              <a:rPr lang="en-US" altLang="ru-RU" sz="1800" b="1" dirty="0" smtClean="0"/>
              <a:t>hadn’t been </a:t>
            </a:r>
            <a:r>
              <a:rPr lang="en-US" altLang="ru-RU" sz="1800" dirty="0" smtClean="0"/>
              <a:t>there </a:t>
            </a:r>
            <a:r>
              <a:rPr lang="en-US" altLang="ru-RU" sz="1800" u="sng" dirty="0" smtClean="0"/>
              <a:t>before</a:t>
            </a:r>
            <a:r>
              <a:rPr lang="en-US" altLang="ru-RU" sz="18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5.	He … (live)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>
                <a:solidFill>
                  <a:schemeClr val="bg1"/>
                </a:solidFill>
              </a:rPr>
              <a:t>He has been living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Ex.#</a:t>
            </a:r>
            <a:r>
              <a:rPr lang="ru-RU" altLang="ru-RU" smtClean="0"/>
              <a:t>7</a:t>
            </a:r>
            <a:r>
              <a:rPr lang="en-US" altLang="ru-RU" smtClean="0"/>
              <a:t>  Open the brackets:</a:t>
            </a:r>
            <a:endParaRPr lang="ru-RU" altLang="ru-RU" smtClean="0"/>
          </a:p>
        </p:txBody>
      </p:sp>
      <p:sp>
        <p:nvSpPr>
          <p:cNvPr id="93187" name="Текст 2"/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1. в процессе</a:t>
            </a:r>
          </a:p>
          <a:p>
            <a:endParaRPr lang="ru-RU" altLang="ru-RU" smtClean="0">
              <a:solidFill>
                <a:srgbClr val="FFFFFF"/>
              </a:solidFill>
            </a:endParaRPr>
          </a:p>
          <a:p>
            <a:r>
              <a:rPr lang="ru-RU" altLang="ru-RU" smtClean="0">
                <a:solidFill>
                  <a:srgbClr val="FFFFFF"/>
                </a:solidFill>
              </a:rPr>
              <a:t>2. мгновенно</a:t>
            </a:r>
          </a:p>
          <a:p>
            <a:r>
              <a:rPr lang="ru-RU" altLang="ru-RU" b="1" smtClean="0">
                <a:solidFill>
                  <a:srgbClr val="FFFFFF"/>
                </a:solidFill>
              </a:rPr>
              <a:t>3. </a:t>
            </a:r>
            <a:r>
              <a:rPr lang="en-US" altLang="ru-RU" b="1" smtClean="0">
                <a:solidFill>
                  <a:srgbClr val="FFFFFF"/>
                </a:solidFill>
              </a:rPr>
              <a:t>since</a:t>
            </a:r>
            <a:endParaRPr lang="ru-RU" altLang="ru-RU" b="1" smtClean="0">
              <a:solidFill>
                <a:srgbClr val="FFFFFF"/>
              </a:solidFill>
            </a:endParaRPr>
          </a:p>
          <a:p>
            <a:endParaRPr lang="en-US" altLang="ru-RU" smtClean="0">
              <a:solidFill>
                <a:srgbClr val="FFFFFF"/>
              </a:solidFill>
            </a:endParaRPr>
          </a:p>
          <a:p>
            <a:r>
              <a:rPr lang="en-US" altLang="ru-RU" sz="1200" smtClean="0">
                <a:solidFill>
                  <a:srgbClr val="FFFFFF"/>
                </a:solidFill>
              </a:rPr>
              <a:t>4. </a:t>
            </a:r>
            <a:r>
              <a:rPr lang="ru-RU" altLang="ru-RU" sz="1200" smtClean="0">
                <a:solidFill>
                  <a:srgbClr val="FFFFFF"/>
                </a:solidFill>
              </a:rPr>
              <a:t>предпрошедшее</a:t>
            </a:r>
          </a:p>
          <a:p>
            <a:endParaRPr lang="ru-RU" altLang="ru-RU" sz="1200" smtClean="0">
              <a:solidFill>
                <a:srgbClr val="FFFFFF"/>
              </a:solidFill>
            </a:endParaRPr>
          </a:p>
          <a:p>
            <a:r>
              <a:rPr lang="ru-RU" altLang="ru-RU" sz="1200" smtClean="0">
                <a:solidFill>
                  <a:srgbClr val="FFFFFF"/>
                </a:solidFill>
              </a:rPr>
              <a:t>5. результат длительного действия</a:t>
            </a:r>
          </a:p>
        </p:txBody>
      </p:sp>
      <p:sp>
        <p:nvSpPr>
          <p:cNvPr id="55300" name="Объект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45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1.	</a:t>
            </a:r>
            <a:r>
              <a:rPr lang="en-US" altLang="ru-RU" sz="1800" dirty="0" smtClean="0">
                <a:solidFill>
                  <a:schemeClr val="bg1"/>
                </a:solidFill>
              </a:rPr>
              <a:t>It … (rain) when the accident happened.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It </a:t>
            </a:r>
            <a:r>
              <a:rPr lang="en-US" altLang="ru-RU" sz="1800" b="1" dirty="0" smtClean="0"/>
              <a:t>was raining </a:t>
            </a:r>
            <a:r>
              <a:rPr lang="en-US" altLang="ru-RU" sz="1800" u="sng" dirty="0" smtClean="0"/>
              <a:t>when</a:t>
            </a:r>
            <a:r>
              <a:rPr lang="en-US" altLang="ru-RU" sz="1800" dirty="0" smtClean="0"/>
              <a:t> the accident happened.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2.	</a:t>
            </a:r>
            <a:r>
              <a:rPr lang="en-US" altLang="ru-RU" sz="1800" dirty="0" smtClean="0">
                <a:solidFill>
                  <a:schemeClr val="bg1"/>
                </a:solidFill>
              </a:rPr>
              <a:t>When I … (come) in, everyone was talking about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When I </a:t>
            </a:r>
            <a:r>
              <a:rPr lang="en-US" altLang="ru-RU" sz="1800" b="1" dirty="0" smtClean="0"/>
              <a:t>came</a:t>
            </a:r>
            <a:r>
              <a:rPr lang="en-US" altLang="ru-RU" sz="1800" dirty="0" smtClean="0"/>
              <a:t> in, everyone was talking about me.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3.	</a:t>
            </a:r>
            <a:r>
              <a:rPr lang="en-US" altLang="ru-RU" sz="1800" dirty="0" smtClean="0">
                <a:solidFill>
                  <a:schemeClr val="bg1"/>
                </a:solidFill>
              </a:rPr>
              <a:t>He … (smoke/not) since last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He </a:t>
            </a:r>
            <a:r>
              <a:rPr lang="en-US" altLang="ru-RU" sz="1800" b="1" dirty="0" smtClean="0"/>
              <a:t>hasn’t smoked </a:t>
            </a:r>
            <a:r>
              <a:rPr lang="en-US" altLang="ru-RU" sz="1800" u="sng" dirty="0" smtClean="0"/>
              <a:t>since</a:t>
            </a:r>
            <a:r>
              <a:rPr lang="en-US" altLang="ru-RU" sz="1800" dirty="0" smtClean="0"/>
              <a:t> </a:t>
            </a:r>
            <a:r>
              <a:rPr lang="en-US" altLang="ru-RU" sz="1800" dirty="0" smtClean="0">
                <a:solidFill>
                  <a:schemeClr val="bg1">
                    <a:lumMod val="50000"/>
                  </a:schemeClr>
                </a:solidFill>
              </a:rPr>
              <a:t>last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4.	</a:t>
            </a:r>
            <a:r>
              <a:rPr lang="en-US" altLang="ru-RU" sz="1800" dirty="0" smtClean="0">
                <a:solidFill>
                  <a:schemeClr val="bg1"/>
                </a:solidFill>
              </a:rPr>
              <a:t>We visited this place for the first time – we … (be/not) there before.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We visited this place for the first time – we </a:t>
            </a:r>
            <a:r>
              <a:rPr lang="en-US" altLang="ru-RU" sz="1800" b="1" dirty="0" smtClean="0"/>
              <a:t>hadn’t been </a:t>
            </a:r>
            <a:r>
              <a:rPr lang="en-US" altLang="ru-RU" sz="1800" dirty="0" smtClean="0"/>
              <a:t>there </a:t>
            </a:r>
            <a:r>
              <a:rPr lang="en-US" altLang="ru-RU" sz="1800" u="sng" dirty="0" smtClean="0"/>
              <a:t>before</a:t>
            </a:r>
            <a:r>
              <a:rPr lang="en-US" altLang="ru-RU" sz="18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5.	</a:t>
            </a:r>
            <a:r>
              <a:rPr lang="en-US" altLang="ru-RU" sz="1800" dirty="0" smtClean="0">
                <a:solidFill>
                  <a:schemeClr val="bg1"/>
                </a:solidFill>
              </a:rPr>
              <a:t>He … (live) here for many years but he doesn’t know the language well.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ru-RU" sz="1800" dirty="0" smtClean="0"/>
              <a:t>He </a:t>
            </a:r>
            <a:r>
              <a:rPr lang="en-US" altLang="ru-RU" sz="1800" b="1" dirty="0" smtClean="0"/>
              <a:t>has been living </a:t>
            </a:r>
            <a:r>
              <a:rPr lang="en-US" altLang="ru-RU" sz="1800" dirty="0" smtClean="0"/>
              <a:t>here </a:t>
            </a:r>
            <a:r>
              <a:rPr lang="en-US" altLang="ru-RU" sz="1800" u="sng" dirty="0" smtClean="0"/>
              <a:t>for many years </a:t>
            </a:r>
            <a:r>
              <a:rPr lang="en-US" altLang="ru-RU" sz="1800" dirty="0" smtClean="0"/>
              <a:t>but he </a:t>
            </a:r>
            <a:r>
              <a:rPr lang="en-US" altLang="ru-RU" sz="1800" u="sng" dirty="0" smtClean="0"/>
              <a:t>doesn’t know the language well</a:t>
            </a:r>
            <a:r>
              <a:rPr lang="en-US" altLang="ru-RU" sz="18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0"/>
            <a:ext cx="515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/>
              <a:t>The Two Rivers’ “Meeting”</a:t>
            </a:r>
            <a:endParaRPr lang="ru-RU" altLang="ru-RU" b="1" smtClean="0"/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557338"/>
            <a:ext cx="74485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3375"/>
            <a:ext cx="80740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70025"/>
            <a:ext cx="8034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133600"/>
            <a:ext cx="80740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122613"/>
            <a:ext cx="78613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414838"/>
            <a:ext cx="783748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22900"/>
            <a:ext cx="8289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4084638" y="534988"/>
            <a:ext cx="1711325" cy="62230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795963" y="1217613"/>
            <a:ext cx="1368425" cy="703262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995738" y="2132013"/>
            <a:ext cx="1727200" cy="576262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1908175" y="2963863"/>
            <a:ext cx="1655763" cy="642937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148263" y="4244975"/>
            <a:ext cx="1152525" cy="623888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4483100" y="5562600"/>
            <a:ext cx="1312863" cy="53975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638" y="676275"/>
            <a:ext cx="1511300" cy="331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have destroyed</a:t>
            </a:r>
            <a:endParaRPr lang="ru-RU" sz="14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00738" y="1412875"/>
            <a:ext cx="1158875" cy="331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discovered</a:t>
            </a:r>
            <a:endParaRPr lang="ru-RU" sz="14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4638" y="2260600"/>
            <a:ext cx="1511300" cy="331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was testing</a:t>
            </a:r>
            <a:endParaRPr lang="ru-RU" sz="16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50" y="3151188"/>
            <a:ext cx="1347788" cy="3317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made</a:t>
            </a:r>
            <a:endParaRPr lang="ru-RU" sz="20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9700" y="4386263"/>
            <a:ext cx="936625" cy="3778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have become</a:t>
            </a:r>
            <a:endParaRPr lang="ru-RU" sz="14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08513" y="5678488"/>
            <a:ext cx="989012" cy="3190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practiced/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err="1">
                <a:solidFill>
                  <a:srgbClr val="0070C0"/>
                </a:solidFill>
                <a:latin typeface="Calibri" panose="020F0502020204030204"/>
                <a:cs typeface="+mn-cs"/>
              </a:rPr>
              <a:t>practised</a:t>
            </a:r>
            <a:endParaRPr lang="ru-RU" sz="12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3178175" y="996950"/>
            <a:ext cx="1008063" cy="4921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1012825" y="1778000"/>
            <a:ext cx="885825" cy="7461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863600" y="2593975"/>
            <a:ext cx="1692275" cy="52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1022350" y="3482975"/>
            <a:ext cx="709613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954088" y="4816475"/>
            <a:ext cx="777875" cy="52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5688013" y="5630863"/>
            <a:ext cx="1187450" cy="666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Минус 30"/>
          <p:cNvSpPr/>
          <p:nvPr/>
        </p:nvSpPr>
        <p:spPr>
          <a:xfrm flipV="1">
            <a:off x="1038225" y="6407150"/>
            <a:ext cx="1389063" cy="444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Выноска-облако 31"/>
          <p:cNvSpPr/>
          <p:nvPr/>
        </p:nvSpPr>
        <p:spPr>
          <a:xfrm>
            <a:off x="954088" y="4956175"/>
            <a:ext cx="2593975" cy="9588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Без связи с настоящим!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8455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8750"/>
            <a:ext cx="7781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15988"/>
            <a:ext cx="77565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55788"/>
            <a:ext cx="71961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593975"/>
            <a:ext cx="7439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562350"/>
            <a:ext cx="74723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491038"/>
            <a:ext cx="7658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937250"/>
            <a:ext cx="7356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8750"/>
            <a:ext cx="7781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15988"/>
            <a:ext cx="77565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55788"/>
            <a:ext cx="71961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593975"/>
            <a:ext cx="7439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562350"/>
            <a:ext cx="74723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475163"/>
            <a:ext cx="7658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937250"/>
            <a:ext cx="7356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1692275" y="42863"/>
            <a:ext cx="1871663" cy="57785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1871663" y="1241425"/>
            <a:ext cx="1800225" cy="346075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1403350" y="2097088"/>
            <a:ext cx="1873250" cy="430212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338513" y="2890838"/>
            <a:ext cx="1668462" cy="53340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1879600" y="3778250"/>
            <a:ext cx="2592388" cy="28575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1908175" y="4724400"/>
            <a:ext cx="1951038" cy="411163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3175000" y="5756275"/>
            <a:ext cx="2044700" cy="577850"/>
          </a:xfrm>
          <a:prstGeom prst="fram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27213" y="161925"/>
            <a:ext cx="1511300" cy="331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didn’t have</a:t>
            </a:r>
            <a:endParaRPr lang="ru-RU" sz="16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1300163"/>
            <a:ext cx="1555750" cy="2016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was eating</a:t>
            </a:r>
            <a:endParaRPr lang="ru-RU" sz="16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84325" y="2190750"/>
            <a:ext cx="1511300" cy="287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began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46475" y="2968625"/>
            <a:ext cx="1273175" cy="331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has taken</a:t>
            </a:r>
            <a:endParaRPr lang="ru-RU" sz="16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95513" y="3840163"/>
            <a:ext cx="2089150" cy="1492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have just bought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9613" y="4879975"/>
            <a:ext cx="1800225" cy="1000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have already seen</a:t>
            </a:r>
            <a:endParaRPr lang="ru-RU" sz="16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06763" y="5854700"/>
            <a:ext cx="1782762" cy="331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en-US" sz="1600" b="1" kern="0" dirty="0">
                <a:solidFill>
                  <a:srgbClr val="0070C0"/>
                </a:solidFill>
                <a:latin typeface="Calibri" panose="020F0502020204030204"/>
                <a:cs typeface="+mn-cs"/>
              </a:rPr>
              <a:t>have read</a:t>
            </a:r>
            <a:endParaRPr lang="ru-RU" sz="1600" b="1" kern="0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5541963" y="6216650"/>
            <a:ext cx="1008062" cy="984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6597650" y="4979988"/>
            <a:ext cx="1422400" cy="1031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750050" y="3935413"/>
            <a:ext cx="701675" cy="1031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>
            <a:off x="4310063" y="1944688"/>
            <a:ext cx="2593975" cy="8159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Результат!</a:t>
            </a:r>
          </a:p>
        </p:txBody>
      </p:sp>
      <p:sp>
        <p:nvSpPr>
          <p:cNvPr id="32" name="Минус 31"/>
          <p:cNvSpPr/>
          <p:nvPr/>
        </p:nvSpPr>
        <p:spPr>
          <a:xfrm>
            <a:off x="2016125" y="2011363"/>
            <a:ext cx="1519238" cy="1111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4586288" y="1512888"/>
            <a:ext cx="1692275" cy="698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4029075" y="558800"/>
            <a:ext cx="1406525" cy="555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8575"/>
            <a:ext cx="91519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620713"/>
            <a:ext cx="823436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</a:rPr>
              <a:t>I wish you coped well with all difficulties at the exam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</a:rPr>
              <a:t>And I’m sure one day you’ll say: ‘</a:t>
            </a:r>
            <a:r>
              <a:rPr lang="en-US" sz="2800" b="1" kern="0" dirty="0">
                <a:solidFill>
                  <a:prstClr val="white"/>
                </a:solidFill>
              </a:rPr>
              <a:t>A </a:t>
            </a:r>
            <a:r>
              <a:rPr lang="en-US" sz="2800" b="1" kern="0" dirty="0">
                <a:solidFill>
                  <a:schemeClr val="bg1"/>
                </a:solidFill>
              </a:rPr>
              <a:t>new day has come</a:t>
            </a:r>
            <a:r>
              <a:rPr lang="en-US" sz="2800" kern="0" dirty="0">
                <a:solidFill>
                  <a:schemeClr val="bg1"/>
                </a:solidFill>
              </a:rPr>
              <a:t>!’</a:t>
            </a:r>
            <a:endParaRPr lang="ru-RU" sz="2800" kern="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“A new day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has come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/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it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 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dark now there's light</a:t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there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pain now there's joy</a:t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there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weakness, I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found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my strength…”</a:t>
            </a:r>
          </a:p>
        </p:txBody>
      </p:sp>
      <p:pic>
        <p:nvPicPr>
          <p:cNvPr id="9933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57738"/>
            <a:ext cx="358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r="29982"/>
          <a:stretch>
            <a:fillRect/>
          </a:stretch>
        </p:blipFill>
        <p:spPr bwMode="auto">
          <a:xfrm>
            <a:off x="1476375" y="4757738"/>
            <a:ext cx="2016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8575"/>
            <a:ext cx="91519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620713"/>
            <a:ext cx="823436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</a:rPr>
              <a:t>I wish you coped well with all difficulties at the exam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</a:rPr>
              <a:t>And I’m sure one day you’ll say: ‘</a:t>
            </a:r>
            <a:r>
              <a:rPr lang="en-US" sz="2800" b="1" kern="0" dirty="0">
                <a:solidFill>
                  <a:prstClr val="white"/>
                </a:solidFill>
              </a:rPr>
              <a:t>A new day has come</a:t>
            </a:r>
            <a:r>
              <a:rPr lang="en-US" sz="2800" kern="0" dirty="0">
                <a:solidFill>
                  <a:prstClr val="white"/>
                </a:solidFill>
              </a:rPr>
              <a:t>!’</a:t>
            </a:r>
            <a:endParaRPr lang="ru-RU" sz="2800" kern="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“A new day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has come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/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it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 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dark now there's light</a:t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there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pain now there's joy</a:t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there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weakness, I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found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my strength…”</a:t>
            </a:r>
          </a:p>
        </p:txBody>
      </p:sp>
      <p:pic>
        <p:nvPicPr>
          <p:cNvPr id="10035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57738"/>
            <a:ext cx="358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r="29982"/>
          <a:stretch>
            <a:fillRect/>
          </a:stretch>
        </p:blipFill>
        <p:spPr bwMode="auto">
          <a:xfrm>
            <a:off x="1476375" y="4757738"/>
            <a:ext cx="2016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4932363" y="2349500"/>
            <a:ext cx="1439862" cy="508000"/>
          </a:xfrm>
          <a:prstGeom prst="fram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8575"/>
            <a:ext cx="91519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620713"/>
            <a:ext cx="823436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</a:rPr>
              <a:t>I wish you coped well with all difficulties at the exam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</a:rPr>
              <a:t>And I’m sure one day you’ll say: ‘</a:t>
            </a:r>
            <a:r>
              <a:rPr lang="en-US" sz="2800" b="1" kern="0" dirty="0">
                <a:solidFill>
                  <a:prstClr val="white"/>
                </a:solidFill>
              </a:rPr>
              <a:t>A new </a:t>
            </a:r>
            <a:r>
              <a:rPr lang="en-US" sz="2800" b="1" kern="0" dirty="0">
                <a:solidFill>
                  <a:schemeClr val="bg1"/>
                </a:solidFill>
              </a:rPr>
              <a:t>day has come</a:t>
            </a:r>
            <a:r>
              <a:rPr lang="en-US" sz="2800" kern="0" dirty="0">
                <a:solidFill>
                  <a:schemeClr val="bg1"/>
                </a:solidFill>
              </a:rPr>
              <a:t>!’</a:t>
            </a:r>
            <a:endParaRPr lang="ru-RU" sz="2800" kern="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“A new day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has come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/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it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 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dark now there's light</a:t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there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pain now there's joy</a:t>
            </a:r>
            <a:b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</a:b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Where there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was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weakness, I </a:t>
            </a:r>
            <a:r>
              <a:rPr lang="en-US" sz="2800" b="1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found</a:t>
            </a:r>
            <a:r>
              <a:rPr lang="en-US" sz="2800" i="1" kern="0" dirty="0">
                <a:solidFill>
                  <a:srgbClr val="7BA79D">
                    <a:lumMod val="60000"/>
                    <a:lumOff val="40000"/>
                  </a:srgbClr>
                </a:solidFill>
              </a:rPr>
              <a:t> my strength…”</a:t>
            </a:r>
          </a:p>
        </p:txBody>
      </p:sp>
      <p:pic>
        <p:nvPicPr>
          <p:cNvPr id="10138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57738"/>
            <a:ext cx="358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r="29982"/>
          <a:stretch>
            <a:fillRect/>
          </a:stretch>
        </p:blipFill>
        <p:spPr bwMode="auto">
          <a:xfrm>
            <a:off x="1476375" y="4757738"/>
            <a:ext cx="2016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4852988" y="2205038"/>
            <a:ext cx="1590675" cy="652462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138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44538"/>
            <a:ext cx="1238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ru-RU" sz="3200" smtClean="0"/>
              <a:t>The Green and The Colorado, </a:t>
            </a:r>
            <a:br>
              <a:rPr lang="en-US" altLang="ru-RU" sz="3200" smtClean="0"/>
            </a:br>
            <a:r>
              <a:rPr lang="en-US" altLang="ru-RU" sz="3200" smtClean="0"/>
              <a:t>the National Park, Utah, the USA</a:t>
            </a:r>
            <a:r>
              <a:rPr lang="ru-RU" altLang="ru-RU" sz="3200" smtClean="0"/>
              <a:t>.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844675"/>
            <a:ext cx="77057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650709" flipH="1">
            <a:off x="3038475" y="987425"/>
            <a:ext cx="138113" cy="2840038"/>
          </a:xfrm>
          <a:prstGeom prst="down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2175</TotalTime>
  <Words>4740</Words>
  <Application>Microsoft Office PowerPoint</Application>
  <PresentationFormat>Экран (4:3)</PresentationFormat>
  <Paragraphs>1338</Paragraphs>
  <Slides>86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86</vt:i4>
      </vt:variant>
    </vt:vector>
  </HeadingPairs>
  <TitlesOfParts>
    <vt:vector size="100" baseType="lpstr">
      <vt:lpstr>Agency FB</vt:lpstr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Обычная</vt:lpstr>
      <vt:lpstr>Тема Office</vt:lpstr>
      <vt:lpstr>1_Тема Office</vt:lpstr>
      <vt:lpstr>3_Тема Office</vt:lpstr>
      <vt:lpstr>2_Тема Office</vt:lpstr>
      <vt:lpstr>4_Тема Office</vt:lpstr>
      <vt:lpstr>PAST ACTIONS IN ENGLISH</vt:lpstr>
      <vt:lpstr>Времена глагола в РЯ</vt:lpstr>
      <vt:lpstr>Измерения (Dimensions)</vt:lpstr>
      <vt:lpstr>Измерения (Dimensions)</vt:lpstr>
      <vt:lpstr>Презентация PowerPoint</vt:lpstr>
      <vt:lpstr>Tense in English</vt:lpstr>
      <vt:lpstr>Трудности обучения</vt:lpstr>
      <vt:lpstr>The Two Rivers’ “Meeting”</vt:lpstr>
      <vt:lpstr>The Green and The Colorado,  the National Park, Utah, the USA.</vt:lpstr>
      <vt:lpstr>АЯ как ИЯ (английский язык)                                                 (иностранный язык)</vt:lpstr>
      <vt:lpstr>АЯ как ИЯ (английский язык)                                                 (иностранный язык)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Past Tenses</vt:lpstr>
      <vt:lpstr>Презентация PowerPoint</vt:lpstr>
      <vt:lpstr>Ex.#1 Choose the right answer:</vt:lpstr>
      <vt:lpstr>Ex.#1 Choose the right answer:</vt:lpstr>
      <vt:lpstr>Ex.#1 Choose the right answer:</vt:lpstr>
      <vt:lpstr>Ex.#1 Choose the right answer:</vt:lpstr>
      <vt:lpstr>Ex.#1 Choose the right answer:</vt:lpstr>
      <vt:lpstr>Ex.#1 Choose the right answer:</vt:lpstr>
      <vt:lpstr>Past Tenses</vt:lpstr>
      <vt:lpstr>Презентация PowerPoint</vt:lpstr>
      <vt:lpstr>Ex.#2  Choose the right answer:</vt:lpstr>
      <vt:lpstr>Ex.#2  Choose the right answer:</vt:lpstr>
      <vt:lpstr>Ex.#2  Choose the right answer:</vt:lpstr>
      <vt:lpstr>Ex.#2  Choose the right answer:</vt:lpstr>
      <vt:lpstr>Ex.#2  Choose the right answer:</vt:lpstr>
      <vt:lpstr>Ex.#2  Choose the right answer:</vt:lpstr>
      <vt:lpstr>Past Tenses</vt:lpstr>
      <vt:lpstr>Презентация PowerPoint</vt:lpstr>
      <vt:lpstr>Ex.#3  Choose the right answer:</vt:lpstr>
      <vt:lpstr>Ex.#3  Choose the right answer:</vt:lpstr>
      <vt:lpstr>Ex.#3  Choose the right answer:</vt:lpstr>
      <vt:lpstr>Ex.#3  Choose the right answer:</vt:lpstr>
      <vt:lpstr>Ex.#3  Choose the right answer:</vt:lpstr>
      <vt:lpstr>Ex.#3  Choose the right answer:</vt:lpstr>
      <vt:lpstr>Past Tenses</vt:lpstr>
      <vt:lpstr>Ex.#4  Choose the right answer:</vt:lpstr>
      <vt:lpstr>Ex.#4  Choose the right answer:</vt:lpstr>
      <vt:lpstr>Ex.#4  Choose the right answer:</vt:lpstr>
      <vt:lpstr>Ex.#4  Choose the right answer:</vt:lpstr>
      <vt:lpstr>Ex.#4  Choose the right answer:</vt:lpstr>
      <vt:lpstr>Ex.#4  Choose the right answer:</vt:lpstr>
      <vt:lpstr>Презентация PowerPoint</vt:lpstr>
      <vt:lpstr>Past Tenses + Present Tenses = Past Actions</vt:lpstr>
      <vt:lpstr>Презентация PowerPoint</vt:lpstr>
      <vt:lpstr>Презентация PowerPoint</vt:lpstr>
      <vt:lpstr>Презентация PowerPoint</vt:lpstr>
      <vt:lpstr>Презентация PowerPoint</vt:lpstr>
      <vt:lpstr>Ex.#5  Open the brackets:</vt:lpstr>
      <vt:lpstr>Ex.#5  Open the brackets:</vt:lpstr>
      <vt:lpstr>Ex.#5  Open the brackets:</vt:lpstr>
      <vt:lpstr>Ex.#5  Open the brackets:</vt:lpstr>
      <vt:lpstr>Ex.#5  Open the brackets:</vt:lpstr>
      <vt:lpstr>Ex.#5  Open the brackets:</vt:lpstr>
      <vt:lpstr>Present Tenses = Past Actions</vt:lpstr>
      <vt:lpstr>Презентация PowerPoint</vt:lpstr>
      <vt:lpstr>Ex.#6  Choose the right answer:</vt:lpstr>
      <vt:lpstr>Ex.#6  Choose the right answer:</vt:lpstr>
      <vt:lpstr>Ex.#6  Choose the right answer:</vt:lpstr>
      <vt:lpstr>Ex.#6  Choose the right answer:</vt:lpstr>
      <vt:lpstr>Ex.#6  Choose the right answer:</vt:lpstr>
      <vt:lpstr>Ex.#6  Choose the right answer:</vt:lpstr>
      <vt:lpstr>Past Tenses + Present Tenses = Past Actions</vt:lpstr>
      <vt:lpstr>Ex.#7  Open the brackets:</vt:lpstr>
      <vt:lpstr>Ex.#7  Open the brackets:</vt:lpstr>
      <vt:lpstr>Ex.#7  Open the brackets:</vt:lpstr>
      <vt:lpstr>Ex.#7  Open the brackets:</vt:lpstr>
      <vt:lpstr>Ex.#7  Open the brackets:</vt:lpstr>
      <vt:lpstr>Ex.#7  Open the brackets: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Alice Mettyeva</cp:lastModifiedBy>
  <cp:revision>194</cp:revision>
  <dcterms:created xsi:type="dcterms:W3CDTF">2013-02-02T13:57:24Z</dcterms:created>
  <dcterms:modified xsi:type="dcterms:W3CDTF">2020-01-06T19:16:27Z</dcterms:modified>
</cp:coreProperties>
</file>