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9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/>
              <a:pPr/>
              <a:t>01.01.2020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4E7ED"/>
                </a:solidFill>
              </a:rPr>
              <a:pPr/>
              <a:t>01.01.2020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01.01.2020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9.xml"/><Relationship Id="rId3" Type="http://schemas.openxmlformats.org/officeDocument/2006/relationships/slide" Target="slide19.xml"/><Relationship Id="rId7" Type="http://schemas.openxmlformats.org/officeDocument/2006/relationships/slide" Target="slide23.xml"/><Relationship Id="rId12" Type="http://schemas.openxmlformats.org/officeDocument/2006/relationships/slide" Target="slide32.xml"/><Relationship Id="rId2" Type="http://schemas.openxmlformats.org/officeDocument/2006/relationships/slide" Target="slide18.xml"/><Relationship Id="rId16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slide" Target="slide27.xml"/><Relationship Id="rId5" Type="http://schemas.openxmlformats.org/officeDocument/2006/relationships/slide" Target="slide21.xml"/><Relationship Id="rId15" Type="http://schemas.openxmlformats.org/officeDocument/2006/relationships/slide" Target="slide31.xml"/><Relationship Id="rId10" Type="http://schemas.openxmlformats.org/officeDocument/2006/relationships/slide" Target="slide26.xml"/><Relationship Id="rId4" Type="http://schemas.openxmlformats.org/officeDocument/2006/relationships/slide" Target="slide20.xml"/><Relationship Id="rId9" Type="http://schemas.openxmlformats.org/officeDocument/2006/relationships/slide" Target="slide25.xml"/><Relationship Id="rId14" Type="http://schemas.openxmlformats.org/officeDocument/2006/relationships/slide" Target="slide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1871538" y="188640"/>
            <a:ext cx="709295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b="1" dirty="0">
                <a:solidFill>
                  <a:srgbClr val="0000CC"/>
                </a:solidFill>
                <a:latin typeface="Arial Narrow" pitchFamily="34" charset="0"/>
              </a:rPr>
              <a:t>МАКАНИНА СВЕТЛАНА ИВАНОВНА</a:t>
            </a:r>
          </a:p>
          <a:p>
            <a:pPr algn="ctr">
              <a:spcBef>
                <a:spcPct val="50000"/>
              </a:spcBef>
            </a:pPr>
            <a:r>
              <a:rPr lang="ru-RU" sz="2500" dirty="0">
                <a:latin typeface="Arial Narrow" pitchFamily="34" charset="0"/>
              </a:rPr>
              <a:t>учитель русского языка и литературы </a:t>
            </a:r>
            <a:br>
              <a:rPr lang="ru-RU" sz="2500" dirty="0">
                <a:latin typeface="Arial Narrow" pitchFamily="34" charset="0"/>
              </a:rPr>
            </a:br>
            <a:r>
              <a:rPr lang="ru-RU" sz="2500" dirty="0">
                <a:latin typeface="Arial Narrow" pitchFamily="34" charset="0"/>
              </a:rPr>
              <a:t>высшей квалификационной категории</a:t>
            </a:r>
          </a:p>
          <a:p>
            <a:pPr algn="ctr">
              <a:spcBef>
                <a:spcPct val="50000"/>
              </a:spcBef>
            </a:pPr>
            <a:r>
              <a:rPr lang="ru-RU" sz="2500" dirty="0">
                <a:latin typeface="Arial Narrow" pitchFamily="34" charset="0"/>
              </a:rPr>
              <a:t>ГБОУ средней общеобразовательной школы № 318 </a:t>
            </a:r>
            <a:br>
              <a:rPr lang="ru-RU" sz="2500" dirty="0">
                <a:latin typeface="Arial Narrow" pitchFamily="34" charset="0"/>
              </a:rPr>
            </a:br>
            <a:r>
              <a:rPr lang="ru-RU" sz="2500" dirty="0">
                <a:latin typeface="Arial Narrow" pitchFamily="34" charset="0"/>
              </a:rPr>
              <a:t>с углублённым изучением итальянского языка Фрунзенского района Санкт-Петербурга</a:t>
            </a: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79512" y="4509120"/>
            <a:ext cx="87849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b="1" dirty="0">
                <a:latin typeface="Arial Narrow" pitchFamily="34" charset="0"/>
              </a:rPr>
              <a:t>приложения к статье об использовании игровых технологий </a:t>
            </a:r>
            <a:br>
              <a:rPr lang="ru-RU" sz="2500" b="1" dirty="0">
                <a:latin typeface="Arial Narrow" pitchFamily="34" charset="0"/>
              </a:rPr>
            </a:br>
            <a:r>
              <a:rPr lang="ru-RU" sz="2500" b="1" dirty="0">
                <a:latin typeface="Arial Narrow" pitchFamily="34" charset="0"/>
              </a:rPr>
              <a:t>на уроках русского языка в 5-11 классах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79512" y="2996952"/>
            <a:ext cx="8712968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0000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 pitchFamily="34" charset="0"/>
              </a:rPr>
              <a:t>«Что наш урок? – Игра!» 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352800" y="637148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Arial Narrow" pitchFamily="34" charset="0"/>
              </a:rPr>
              <a:t>2020</a:t>
            </a:r>
            <a:r>
              <a:rPr lang="ru-RU" dirty="0">
                <a:latin typeface="Georgia" pitchFamily="18" charset="0"/>
              </a:rPr>
              <a:t> год</a:t>
            </a:r>
          </a:p>
        </p:txBody>
      </p:sp>
      <p:pic>
        <p:nvPicPr>
          <p:cNvPr id="13317" name="Picture 0" descr="Эмблема школы моя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333375"/>
            <a:ext cx="18716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08" y="171217"/>
            <a:ext cx="80283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>
                <a:latin typeface="Arial Black" pitchFamily="34" charset="0"/>
              </a:rPr>
              <a:t>Найдите ошибку в написании </a:t>
            </a:r>
            <a:r>
              <a:rPr lang="ru-RU" sz="3500" dirty="0">
                <a:solidFill>
                  <a:srgbClr val="FF0000"/>
                </a:solidFill>
                <a:latin typeface="Arial Black" pitchFamily="34" charset="0"/>
              </a:rPr>
              <a:t>Н-НН</a:t>
            </a:r>
            <a:endParaRPr lang="ru-RU" sz="35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3200" dirty="0">
                <a:latin typeface="Arial Black" pitchFamily="34" charset="0"/>
              </a:rPr>
              <a:t>Оловянный солдатик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620028"/>
            <a:ext cx="814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В) </a:t>
            </a:r>
            <a:r>
              <a:rPr lang="ru-RU" sz="3200" dirty="0">
                <a:latin typeface="Arial Black" pitchFamily="34" charset="0"/>
              </a:rPr>
              <a:t>Монотоно рассказывал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357562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3200" dirty="0">
                <a:latin typeface="Arial Black" pitchFamily="34" charset="0"/>
              </a:rPr>
              <a:t>Пустынная громада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14338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D)</a:t>
            </a:r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3200" dirty="0">
                <a:latin typeface="Arial Black" pitchFamily="34" charset="0"/>
              </a:rPr>
              <a:t>Прения закончены</a:t>
            </a:r>
          </a:p>
        </p:txBody>
      </p:sp>
      <p:pic>
        <p:nvPicPr>
          <p:cNvPr id="8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5995262"/>
            <a:ext cx="944116" cy="674098"/>
          </a:xfrm>
          <a:prstGeom prst="rect">
            <a:avLst/>
          </a:prstGeom>
          <a:noFill/>
        </p:spPr>
      </p:pic>
      <p:pic>
        <p:nvPicPr>
          <p:cNvPr id="9" name="Рисунок 8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15142"/>
            <a:ext cx="963560" cy="720080"/>
          </a:xfrm>
          <a:prstGeom prst="rect">
            <a:avLst/>
          </a:prstGeom>
        </p:spPr>
      </p:pic>
      <p:pic>
        <p:nvPicPr>
          <p:cNvPr id="10" name="Рисунок 9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691006"/>
            <a:ext cx="930038" cy="926405"/>
          </a:xfrm>
          <a:prstGeom prst="rect">
            <a:avLst/>
          </a:prstGeom>
        </p:spPr>
      </p:pic>
      <p:pic>
        <p:nvPicPr>
          <p:cNvPr id="11" name="Рисунок 10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38878"/>
            <a:ext cx="801929" cy="93610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164288" y="5517232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rgbClr val="FC3C5C"/>
                </a:solidFill>
              </a:rPr>
              <a:t>4</a:t>
            </a:r>
          </a:p>
        </p:txBody>
      </p:sp>
      <p:sp>
        <p:nvSpPr>
          <p:cNvPr id="13" name="Управляющая кнопка: в конец 12">
            <a:hlinkClick r:id="" action="ppaction://hlinkshowjump?jump=nextslide" highlightClick="1"/>
          </p:cNvPr>
          <p:cNvSpPr/>
          <p:nvPr/>
        </p:nvSpPr>
        <p:spPr>
          <a:xfrm>
            <a:off x="251520" y="6237312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6" action="ppaction://hlinksldjump" highlightClick="1"/>
          </p:cNvPr>
          <p:cNvSpPr/>
          <p:nvPr/>
        </p:nvSpPr>
        <p:spPr>
          <a:xfrm>
            <a:off x="1115616" y="6237312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2738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>
                <a:latin typeface="Arial Black" pitchFamily="34" charset="0"/>
              </a:rPr>
              <a:t>Укажите предложение с пунктуационной ошибкой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32856"/>
            <a:ext cx="8100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В) </a:t>
            </a:r>
            <a:r>
              <a:rPr lang="ru-RU" sz="2800" dirty="0">
                <a:latin typeface="Arial Black" pitchFamily="34" charset="0"/>
              </a:rPr>
              <a:t>Не затем голова приставлена, чтоб шапку носить, а затем чтоб ум-разум копить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119675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2800" dirty="0">
                <a:latin typeface="Arial Black" pitchFamily="34" charset="0"/>
              </a:rPr>
              <a:t>Вода остывает,  замолкла плотина, и тяжкая тина ко дну оседает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851157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D)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Бывало, с самого утра убегаю или на пруд, или в рощу, или на сенокос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484165"/>
            <a:ext cx="8100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2800" dirty="0">
                <a:latin typeface="Arial Black" pitchFamily="34" charset="0"/>
              </a:rPr>
              <a:t>Солнце только что встало, ледяные деревья сверкали так, что больно было смотреть</a:t>
            </a:r>
          </a:p>
        </p:txBody>
      </p:sp>
      <p:pic>
        <p:nvPicPr>
          <p:cNvPr id="10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5995262"/>
            <a:ext cx="944116" cy="674098"/>
          </a:xfrm>
          <a:prstGeom prst="rect">
            <a:avLst/>
          </a:prstGeom>
          <a:noFill/>
        </p:spPr>
      </p:pic>
      <p:pic>
        <p:nvPicPr>
          <p:cNvPr id="11" name="Рисунок 10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15142"/>
            <a:ext cx="963560" cy="720080"/>
          </a:xfrm>
          <a:prstGeom prst="rect">
            <a:avLst/>
          </a:prstGeom>
        </p:spPr>
      </p:pic>
      <p:pic>
        <p:nvPicPr>
          <p:cNvPr id="12" name="Рисунок 11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691006"/>
            <a:ext cx="930038" cy="926405"/>
          </a:xfrm>
          <a:prstGeom prst="rect">
            <a:avLst/>
          </a:prstGeom>
        </p:spPr>
      </p:pic>
      <p:pic>
        <p:nvPicPr>
          <p:cNvPr id="13" name="Рисунок 12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38878"/>
            <a:ext cx="801929" cy="936104"/>
          </a:xfrm>
          <a:prstGeom prst="rect">
            <a:avLst/>
          </a:prstGeom>
        </p:spPr>
      </p:pic>
      <p:sp>
        <p:nvSpPr>
          <p:cNvPr id="14" name="Управляющая кнопка: в конец 13">
            <a:hlinkClick r:id="" action="ppaction://hlinkshowjump?jump=nextslide" highlightClick="1"/>
          </p:cNvPr>
          <p:cNvSpPr/>
          <p:nvPr/>
        </p:nvSpPr>
        <p:spPr>
          <a:xfrm>
            <a:off x="179512" y="6309320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6" action="ppaction://hlinksldjump" highlightClick="1"/>
          </p:cNvPr>
          <p:cNvSpPr/>
          <p:nvPr/>
        </p:nvSpPr>
        <p:spPr>
          <a:xfrm>
            <a:off x="1187624" y="6309320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38159" y="5890046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rgbClr val="FC3C5C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44624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Arial Black" pitchFamily="34" charset="0"/>
              </a:rPr>
              <a:t>Укажите раздельное написание слова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814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2800" dirty="0">
                <a:latin typeface="Arial Black" pitchFamily="34" charset="0"/>
              </a:rPr>
              <a:t>(По)</a:t>
            </a:r>
            <a:r>
              <a:rPr lang="ru-RU" sz="2800" dirty="0" err="1">
                <a:latin typeface="Arial Black" pitchFamily="34" charset="0"/>
              </a:rPr>
              <a:t>немногу</a:t>
            </a:r>
            <a:r>
              <a:rPr lang="ru-RU" sz="2800" dirty="0">
                <a:latin typeface="Arial Black" pitchFamily="34" charset="0"/>
              </a:rPr>
              <a:t> мальчики опять разговорились.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814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В)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(По)прежнему с шубой овчинной иду я на свой сеновал.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73016"/>
            <a:ext cx="814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2800" dirty="0">
                <a:latin typeface="Arial Black" pitchFamily="34" charset="0"/>
              </a:rPr>
              <a:t>По небу (по)зимнему медленно плыли снеговые облака.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725144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D) </a:t>
            </a:r>
            <a:r>
              <a:rPr lang="ru-RU" sz="2800" dirty="0">
                <a:latin typeface="Arial Black" pitchFamily="34" charset="0"/>
              </a:rPr>
              <a:t>(По)пустому дому гулял ветер.</a:t>
            </a:r>
          </a:p>
        </p:txBody>
      </p:sp>
      <p:pic>
        <p:nvPicPr>
          <p:cNvPr id="10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5995262"/>
            <a:ext cx="944116" cy="674098"/>
          </a:xfrm>
          <a:prstGeom prst="rect">
            <a:avLst/>
          </a:prstGeom>
          <a:noFill/>
        </p:spPr>
      </p:pic>
      <p:pic>
        <p:nvPicPr>
          <p:cNvPr id="11" name="Рисунок 10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15142"/>
            <a:ext cx="963560" cy="720080"/>
          </a:xfrm>
          <a:prstGeom prst="rect">
            <a:avLst/>
          </a:prstGeom>
        </p:spPr>
      </p:pic>
      <p:pic>
        <p:nvPicPr>
          <p:cNvPr id="12" name="Рисунок 11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691006"/>
            <a:ext cx="930038" cy="926405"/>
          </a:xfrm>
          <a:prstGeom prst="rect">
            <a:avLst/>
          </a:prstGeom>
        </p:spPr>
      </p:pic>
      <p:pic>
        <p:nvPicPr>
          <p:cNvPr id="13" name="Рисунок 12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38878"/>
            <a:ext cx="801929" cy="936104"/>
          </a:xfrm>
          <a:prstGeom prst="rect">
            <a:avLst/>
          </a:prstGeom>
        </p:spPr>
      </p:pic>
      <p:sp>
        <p:nvSpPr>
          <p:cNvPr id="14" name="Управляющая кнопка: в конец 13">
            <a:hlinkClick r:id="" action="ppaction://hlinkshowjump?jump=nextslide" highlightClick="1"/>
          </p:cNvPr>
          <p:cNvSpPr/>
          <p:nvPr/>
        </p:nvSpPr>
        <p:spPr>
          <a:xfrm>
            <a:off x="251520" y="6237312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6" action="ppaction://hlinksldjump" highlightClick="1"/>
          </p:cNvPr>
          <p:cNvSpPr/>
          <p:nvPr/>
        </p:nvSpPr>
        <p:spPr>
          <a:xfrm>
            <a:off x="1115616" y="6237312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438159" y="5890046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rgbClr val="FC3C5C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44624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Arial Black" pitchFamily="34" charset="0"/>
              </a:rPr>
              <a:t>Укажите предложение с грамматической ошибкой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2800" dirty="0">
                <a:latin typeface="Arial Black" pitchFamily="34" charset="0"/>
              </a:rPr>
              <a:t>Лодки закачались, поднятые и опущенные волной.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92896"/>
            <a:ext cx="81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В)</a:t>
            </a:r>
            <a:r>
              <a:rPr lang="ru-RU" sz="2800" dirty="0">
                <a:latin typeface="Arial Black" pitchFamily="34" charset="0"/>
              </a:rPr>
              <a:t> Огромный клён оделся свежей зеленью, возвышавшийся над южной частью сада.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15053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2800" dirty="0">
                <a:latin typeface="Arial Black" pitchFamily="34" charset="0"/>
              </a:rPr>
              <a:t>От пестреющих на берегу цветов веет покоем.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995173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D)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Озеро, взволнованное ветром, шумит у берега.</a:t>
            </a:r>
          </a:p>
        </p:txBody>
      </p:sp>
      <p:pic>
        <p:nvPicPr>
          <p:cNvPr id="10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5995262"/>
            <a:ext cx="944116" cy="674098"/>
          </a:xfrm>
          <a:prstGeom prst="rect">
            <a:avLst/>
          </a:prstGeom>
          <a:noFill/>
        </p:spPr>
      </p:pic>
      <p:pic>
        <p:nvPicPr>
          <p:cNvPr id="11" name="Рисунок 10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15142"/>
            <a:ext cx="963560" cy="720080"/>
          </a:xfrm>
          <a:prstGeom prst="rect">
            <a:avLst/>
          </a:prstGeom>
        </p:spPr>
      </p:pic>
      <p:pic>
        <p:nvPicPr>
          <p:cNvPr id="12" name="Рисунок 11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691006"/>
            <a:ext cx="930038" cy="926405"/>
          </a:xfrm>
          <a:prstGeom prst="rect">
            <a:avLst/>
          </a:prstGeom>
        </p:spPr>
      </p:pic>
      <p:pic>
        <p:nvPicPr>
          <p:cNvPr id="13" name="Рисунок 12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38878"/>
            <a:ext cx="801929" cy="936104"/>
          </a:xfrm>
          <a:prstGeom prst="rect">
            <a:avLst/>
          </a:prstGeom>
        </p:spPr>
      </p:pic>
      <p:sp>
        <p:nvSpPr>
          <p:cNvPr id="14" name="Управляющая кнопка: в конец 13">
            <a:hlinkClick r:id="" action="ppaction://hlinkshowjump?jump=nextslide" highlightClick="1"/>
          </p:cNvPr>
          <p:cNvSpPr/>
          <p:nvPr/>
        </p:nvSpPr>
        <p:spPr>
          <a:xfrm>
            <a:off x="251520" y="6237312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6" action="ppaction://hlinksldjump" highlightClick="1"/>
          </p:cNvPr>
          <p:cNvSpPr/>
          <p:nvPr/>
        </p:nvSpPr>
        <p:spPr>
          <a:xfrm>
            <a:off x="1115616" y="6237312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38159" y="5805264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rgbClr val="FC3C5C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8973" y="2505670"/>
            <a:ext cx="365080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batDi" pitchFamily="66" charset="0"/>
              </a:rPr>
              <a:t>урок-зачёт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501008"/>
            <a:ext cx="85689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морфология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5019" y="1412776"/>
            <a:ext cx="39869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«Своя игра»</a:t>
            </a:r>
            <a:endParaRPr lang="ru-RU" sz="6000" b="1" cap="none" spc="0" dirty="0">
              <a:ln w="12700">
                <a:solidFill>
                  <a:srgbClr val="0000CC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07975"/>
            <a:ext cx="8786812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730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 Narrow" pitchFamily="34" charset="0"/>
                <a:ea typeface="Dotum" pitchFamily="34" charset="-127"/>
                <a:cs typeface="Browallia New" pitchFamily="34" charset="-34"/>
              </a:rPr>
              <a:t>В каждой номинации есть вопросы разной степени сложности, которые оцениваются баллами от 5 до 20. Команды по очереди/жребию выбирают номинации и степень сложности вопроса. Не ответившие на вопрос передают право отвечать следующей команде. </a:t>
            </a:r>
          </a:p>
          <a:p>
            <a:pPr indent="2730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Arial Narrow" pitchFamily="34" charset="0"/>
                <a:ea typeface="Dotum" pitchFamily="34" charset="-127"/>
                <a:cs typeface="Browallia New" pitchFamily="34" charset="-34"/>
              </a:rPr>
              <a:t>Те команды, которые знают ответ на вопрос, прозвучавший не для них, пишут его на листочке и, </a:t>
            </a:r>
            <a:r>
              <a:rPr lang="ru-RU" sz="3600" b="1" u="sng" dirty="0">
                <a:latin typeface="Arial Narrow" pitchFamily="34" charset="0"/>
                <a:ea typeface="Dotum" pitchFamily="34" charset="-127"/>
                <a:cs typeface="Browallia New" pitchFamily="34" charset="-34"/>
              </a:rPr>
              <a:t>прежде чем прозвучит ответ</a:t>
            </a:r>
            <a:r>
              <a:rPr lang="ru-RU" sz="3600" b="1" dirty="0">
                <a:latin typeface="Arial Narrow" pitchFamily="34" charset="0"/>
                <a:ea typeface="Dotum" pitchFamily="34" charset="-127"/>
                <a:cs typeface="Browallia New" pitchFamily="34" charset="-34"/>
              </a:rPr>
              <a:t>, относят в жюри.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51113"/>
            <a:ext cx="896448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0099"/>
                </a:solidFill>
                <a:latin typeface="Arial Narrow" pitchFamily="34" charset="0"/>
                <a:ea typeface="Dotum" pitchFamily="34" charset="-127"/>
              </a:rPr>
              <a:t>Члены команды, набравшей максимальное количество баллов, получают оценку </a:t>
            </a:r>
            <a:r>
              <a:rPr lang="ru-RU" sz="4000" b="1" dirty="0">
                <a:solidFill>
                  <a:srgbClr val="C00000"/>
                </a:solidFill>
                <a:latin typeface="Arial Narrow" pitchFamily="34" charset="0"/>
                <a:ea typeface="Dotum" pitchFamily="34" charset="-127"/>
              </a:rPr>
              <a:t>«отлично»,</a:t>
            </a:r>
            <a:r>
              <a:rPr lang="ru-RU" sz="4000" b="1" dirty="0">
                <a:solidFill>
                  <a:srgbClr val="000099"/>
                </a:solidFill>
                <a:latin typeface="Arial Narrow" pitchFamily="34" charset="0"/>
                <a:ea typeface="Dotum" pitchFamily="34" charset="-127"/>
              </a:rPr>
              <a:t> </a:t>
            </a:r>
            <a:r>
              <a:rPr lang="ru-RU" sz="4000" dirty="0">
                <a:solidFill>
                  <a:srgbClr val="000099"/>
                </a:solidFill>
                <a:latin typeface="Arial Narrow" pitchFamily="34" charset="0"/>
                <a:ea typeface="Dotum" pitchFamily="34" charset="-127"/>
              </a:rPr>
              <a:t>а за наименьшее количество баллов команда получит оценку </a:t>
            </a:r>
            <a:r>
              <a:rPr lang="ru-RU" sz="4000" b="1" dirty="0">
                <a:solidFill>
                  <a:srgbClr val="C00000"/>
                </a:solidFill>
                <a:latin typeface="Arial Narrow" pitchFamily="34" charset="0"/>
                <a:ea typeface="Dotum" pitchFamily="34" charset="-127"/>
              </a:rPr>
              <a:t>«неудовлетворительно» </a:t>
            </a:r>
            <a:r>
              <a:rPr lang="ru-RU" sz="4000" dirty="0">
                <a:solidFill>
                  <a:srgbClr val="000099"/>
                </a:solidFill>
                <a:latin typeface="Arial Narrow" pitchFamily="34" charset="0"/>
                <a:ea typeface="Dotum" pitchFamily="34" charset="-127"/>
              </a:rPr>
              <a:t>с правом пересдать зачёт в другой форме.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99"/>
                </a:solidFill>
                <a:latin typeface="Arial Narrow" pitchFamily="34" charset="0"/>
                <a:ea typeface="Dotum" pitchFamily="34" charset="-127"/>
              </a:rPr>
              <a:t>Баллы по решению жюри могут сниматься за нарушение правил игры и дисциплины.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258763"/>
          <a:ext cx="8786878" cy="6241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8252">
                <a:tc>
                  <a:txBody>
                    <a:bodyPr/>
                    <a:lstStyle/>
                    <a:p>
                      <a:pPr algn="l"/>
                      <a:r>
                        <a:rPr lang="ru-RU" sz="2100" b="1" dirty="0"/>
                        <a:t>ИМЯ СУЩЕСТВИТЕЛЬНОЕ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2" action="ppaction://hlinksldjump"/>
                        </a:rPr>
                        <a:t>20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FF5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3" action="ppaction://hlinksldjump"/>
                        </a:rPr>
                        <a:t>15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9966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4" action="ppaction://hlinksldjump"/>
                        </a:rPr>
                        <a:t>10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5" action="ppaction://hlinksldjump"/>
                        </a:rPr>
                        <a:t>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F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7013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2100" b="1" spc="-30" baseline="0" dirty="0">
                          <a:latin typeface="+mn-lt"/>
                        </a:rPr>
                        <a:t>ИМЯ ПРИЛАГАТЕЛЬНОЕ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6" action="ppaction://hlinksldjump"/>
                        </a:rPr>
                        <a:t>20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FF5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7" action="ppaction://hlinksldjump"/>
                        </a:rPr>
                        <a:t>15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9966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8" action="ppaction://hlinksldjump"/>
                        </a:rPr>
                        <a:t>10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9" action="ppaction://hlinksldjump"/>
                        </a:rPr>
                        <a:t>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F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spc="-30" baseline="0" dirty="0">
                          <a:latin typeface="+mn-lt"/>
                        </a:rPr>
                        <a:t>ГЛАГОЛ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0" action="ppaction://hlinksldjump"/>
                        </a:rPr>
                        <a:t>20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FF5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1" action="ppaction://hlinksldjump"/>
                        </a:rPr>
                        <a:t>15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9966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2" action="ppaction://hlinksldjump"/>
                        </a:rPr>
                        <a:t>10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3" action="ppaction://hlinksldjump"/>
                        </a:rPr>
                        <a:t>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F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ArbatDi" pitchFamily="66" charset="0"/>
                        </a:rPr>
                        <a:t>КОТ В МЕШКЕ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4" action="ppaction://hlinksldjump"/>
                        </a:rPr>
                        <a:t>20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FF5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5" action="ppaction://hlinksldjump"/>
                        </a:rPr>
                        <a:t>15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9966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2" action="ppaction://hlinksldjump"/>
                        </a:rPr>
                        <a:t>10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5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hlinkClick r:id="rId16" action="ppaction://hlinksldjump"/>
                        </a:rPr>
                        <a:t>5</a:t>
                      </a:r>
                      <a:endParaRPr lang="ru-RU" sz="4000" b="1" dirty="0"/>
                    </a:p>
                  </a:txBody>
                  <a:tcPr anchor="ctr">
                    <a:solidFill>
                      <a:srgbClr val="00B0F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643938" y="6286500"/>
            <a:ext cx="500062" cy="571500"/>
          </a:xfrm>
          <a:prstGeom prst="actionButtonHome">
            <a:avLst/>
          </a:prstGeom>
          <a:solidFill>
            <a:schemeClr val="accent3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2"/>
          <p:cNvSpPr>
            <a:spLocks noChangeArrowheads="1"/>
          </p:cNvSpPr>
          <p:nvPr/>
        </p:nvSpPr>
        <p:spPr bwMode="auto">
          <a:xfrm>
            <a:off x="214313" y="285750"/>
            <a:ext cx="3333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СУЩЕСТВИТЕЛЬНОЕ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56376" y="260648"/>
            <a:ext cx="1044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20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286750" y="60721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6" descr="судья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37273" y="2060848"/>
            <a:ext cx="4506727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79512" y="5365665"/>
            <a:ext cx="56166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Армия, стая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3" y="1011500"/>
            <a:ext cx="84969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Назовите из данных имён существительных неодушевлённые: 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матрёшка, армия,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мертвец, валет, 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стая, родня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ольник 1"/>
          <p:cNvSpPr>
            <a:spLocks noChangeArrowheads="1"/>
          </p:cNvSpPr>
          <p:nvPr/>
        </p:nvSpPr>
        <p:spPr bwMode="auto">
          <a:xfrm>
            <a:off x="214313" y="273050"/>
            <a:ext cx="3333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СУЩЕСТВИТЕЛЬНОЕ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72400" y="116632"/>
            <a:ext cx="8281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hlinkClick r:id="rId2" action="ppaction://hlinksldjump"/>
              </a:rPr>
              <a:t>15</a:t>
            </a:r>
            <a:endParaRPr lang="ru-RU" sz="32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692696"/>
            <a:ext cx="8893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 какому склонению относится существительное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ПУТЬ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328" y="5755903"/>
            <a:ext cx="73100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РАЗНОСКЛОНЯЕМОЕ</a:t>
            </a:r>
          </a:p>
        </p:txBody>
      </p:sp>
      <p:pic>
        <p:nvPicPr>
          <p:cNvPr id="7" name="Рисунок 6" descr="судь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95736" y="1988840"/>
            <a:ext cx="4992995" cy="3749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286750" y="60721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08244"/>
            <a:ext cx="8748464" cy="236988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ОРФОЭПИЧЕСКАЯ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ДУЭЛЬ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(ЭПИЗОД УРОКА)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31753" y="188640"/>
            <a:ext cx="40607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ПРИЛОЖЕНИЕ №1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4149080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9138" algn="just"/>
            <a:r>
              <a:rPr lang="ru-RU" sz="2400" dirty="0"/>
              <a:t>Два ученика стоят у интерактивной доски и читают  по очереди слова с экрана. По щелчку (стуку </a:t>
            </a:r>
            <a:r>
              <a:rPr lang="ru-RU" sz="2400" dirty="0" err="1"/>
              <a:t>стилусом</a:t>
            </a:r>
            <a:r>
              <a:rPr lang="ru-RU" sz="2400" dirty="0"/>
              <a:t>) появляется правильный вариант произношения. «Секунданты» из класса подсчитывают количество «промахов» и присуждают победу или поражение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Прямоугольник 1"/>
          <p:cNvSpPr>
            <a:spLocks noChangeArrowheads="1"/>
          </p:cNvSpPr>
          <p:nvPr/>
        </p:nvSpPr>
        <p:spPr bwMode="auto">
          <a:xfrm>
            <a:off x="142875" y="285750"/>
            <a:ext cx="3333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СУЩЕСТВИТЕЛЬНОЕ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31594" y="188640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10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08720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Назовите слова с ошибкой в окончании: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 лилии,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герое, о поколение, в санатории, в гербарие, в забытье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" name="Рисунок 6" descr="Бобчинский-Добчинский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46909" y="2665194"/>
            <a:ext cx="3517579" cy="2347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321550" y="6098431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190291"/>
            <a:ext cx="878497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 поколении, в гербарии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5301208"/>
            <a:ext cx="432048" cy="6480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956376" y="5373216"/>
            <a:ext cx="432048" cy="6480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Прямоугольник 1"/>
          <p:cNvSpPr>
            <a:spLocks noChangeArrowheads="1"/>
          </p:cNvSpPr>
          <p:nvPr/>
        </p:nvSpPr>
        <p:spPr bwMode="auto">
          <a:xfrm>
            <a:off x="142875" y="285750"/>
            <a:ext cx="3333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СУЩЕСТВИТЕЛЬНОЕ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88424" y="18864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883" y="836712"/>
            <a:ext cx="874960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нарицательные имена существительные в предложении: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 Пушкину работы скульптора Аникушина расположен в Санкт-Петербурге в центре площади Искусств перед зданием Государственного Русского музея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769857"/>
            <a:ext cx="87518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Памятник, работа, скульптор, центр, площадь, здание, музей 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316416" y="60212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66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72713" y="3518290"/>
            <a:ext cx="3791775" cy="2142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79512" y="764704"/>
            <a:ext cx="87849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прилагательном есть суффикс с удвоенной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Сербря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…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ый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ветре…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ый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стари…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ый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коше…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ый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клюкве…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ый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..ой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24188" y="188640"/>
            <a:ext cx="729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20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142875" y="285750"/>
            <a:ext cx="3045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ПРИЛАГАТЕЛЬНОЕ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5373216"/>
            <a:ext cx="75608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Клюквенный </a:t>
            </a: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316416" y="60212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843808" y="5157192"/>
            <a:ext cx="1296144" cy="576064"/>
            <a:chOff x="3059832" y="4725144"/>
            <a:chExt cx="1296144" cy="57606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059832" y="4725144"/>
              <a:ext cx="648072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 flipV="1">
              <a:off x="3707904" y="4725144"/>
              <a:ext cx="648072" cy="5760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48990" y="188640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15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5661248"/>
            <a:ext cx="61206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ОТНОСИТЕЛЬНЫЕ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92696"/>
            <a:ext cx="8715375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разряд данных прилагательных: 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вечерний, 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каменный, 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приморский,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вчерашний, 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болотный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480710" y="285750"/>
            <a:ext cx="3045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ПРИЛАГАТЕЛЬНОЕ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316416" y="60212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6" descr="tvvechernij-urgant_img_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211960" y="1988840"/>
            <a:ext cx="4696905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593" y="188640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10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003375"/>
            <a:ext cx="885825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23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indent="723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480710" y="285750"/>
            <a:ext cx="3045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ПРИЛАГАТЕЛЬНОЕ</a:t>
            </a:r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692696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Образуйте от данных слов прилагательные: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стол, красить,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ветер, дерево,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завтра, заяц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4586352"/>
            <a:ext cx="87849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СТОЛОВЫЙ, КРАШЕНЫЙ, ВЕТРЕНЫЙ, ДЕРЕВЯННЫЙ, ЗАВТРАШНИЙ, ЗАЯЧИЙ</a:t>
            </a:r>
          </a:p>
        </p:txBody>
      </p:sp>
      <p:pic>
        <p:nvPicPr>
          <p:cNvPr id="12" name="Рисунок 11" descr="0_7fb3f_ccf74a64_L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364088" y="1340768"/>
            <a:ext cx="2782976" cy="3307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60432" y="214313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179512" y="188640"/>
            <a:ext cx="3045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ИМЯ ПРИЛАГАТЕЛЬНОЕ</a:t>
            </a:r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980728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примерах есть ошибки: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ниже, круче, молодее, более удобный, слаще, 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интересный, 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красивее, наихудший 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725144"/>
            <a:ext cx="87129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Молодее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более красивее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1520" y="5157192"/>
            <a:ext cx="777686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5406896"/>
            <a:ext cx="82089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Моложе, более красивый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88640"/>
            <a:ext cx="1093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30" dirty="0">
                <a:latin typeface="ArbatDi" pitchFamily="66" charset="0"/>
                <a:cs typeface="+mn-cs"/>
              </a:rPr>
              <a:t>ГЛАГОЛ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63172" y="188640"/>
            <a:ext cx="10013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20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548680"/>
            <a:ext cx="889248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Образуйте от данных глаголов формы прошедшего времени м., ж. и ср. рода ед. и мн. числа: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гаснуть, печь, отвлечь, брать, сохнуть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3284984"/>
            <a:ext cx="896448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Гас и гаснул, гасла, гасло, гасли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Пёк, пекла, пекло, пекли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Отвлёк, отвлекла, отвлекло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Брал, брала, брало, брали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Сох и сохнул, сохла, сохло, сохли </a:t>
            </a:r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321550" y="6026423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88640"/>
            <a:ext cx="1079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30" dirty="0">
                <a:latin typeface="ArbatDi" pitchFamily="66" charset="0"/>
                <a:cs typeface="+mn-cs"/>
              </a:rPr>
              <a:t>ГЛАГОЛ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48990" y="188640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15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836712"/>
            <a:ext cx="885698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Образуйте от данных глаголов форму повелительного наклонения ед. и  мн. числа: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шагать, бросить, 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обрЕзать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говорить,  брать, лечь, возглавить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3861048"/>
            <a:ext cx="87129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Шагай/шагайте, брось/бросьте,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обрежь/обрежьте, говори/говорите,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бери/берите, ляг/лягте, возглавь/возглавьте  </a:t>
            </a:r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244408" y="5733256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88640"/>
            <a:ext cx="1079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30" dirty="0">
                <a:latin typeface="ArbatDi" pitchFamily="66" charset="0"/>
                <a:cs typeface="+mn-cs"/>
              </a:rPr>
              <a:t>ГЛАГОЛ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44408" y="188640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10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836712"/>
            <a:ext cx="88204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из данного списка слов только переходные глаголы: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смотреть, глядеть, созерцать, глазеть, беседовать, толковать, идти, плестись, доложить, бичевать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5057889"/>
            <a:ext cx="87849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Смотреть, созерцать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толковать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доложить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бичевать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244408" y="4365104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79348"/>
            <a:ext cx="1093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30" dirty="0">
                <a:latin typeface="ArbatDi" pitchFamily="66" charset="0"/>
                <a:cs typeface="+mn-cs"/>
              </a:rPr>
              <a:t>ГЛАГОЛ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05708" y="179929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1" name="Рисунок 10" descr="Насмешливый Гоголь Горяева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48680"/>
            <a:ext cx="4213702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427984" y="764704"/>
            <a:ext cx="471601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 какому спряжению относится глагол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БЕЖАТЬ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5611887"/>
            <a:ext cx="81369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РАЗНОСПРЯГАЕМЫЙ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179512" y="323850"/>
            <a:ext cx="2807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cs typeface="Arial" charset="0"/>
              </a:rPr>
              <a:t>АЭРОПОРТЫ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512" y="332656"/>
            <a:ext cx="2808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cs typeface="Arial" charset="0"/>
              </a:rPr>
              <a:t>АЭРОП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О</a:t>
            </a:r>
            <a:r>
              <a:rPr lang="ru-RU" sz="3200" dirty="0">
                <a:cs typeface="Arial" charset="0"/>
              </a:rPr>
              <a:t>РТЫ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79512" y="898996"/>
            <a:ext cx="29511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БАНТЫ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512" y="900584"/>
            <a:ext cx="2951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3200" dirty="0">
                <a:cs typeface="Arial" charset="0"/>
              </a:rPr>
              <a:t>НТЫ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179512" y="1475061"/>
            <a:ext cx="29511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БРАЛА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1476648"/>
            <a:ext cx="2951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БРАЛ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  <a:endParaRPr lang="ru-RU" sz="3200" dirty="0">
              <a:cs typeface="Arial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180678" y="2052712"/>
            <a:ext cx="2951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ЗНАЧИМЫЙ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0678" y="2052712"/>
            <a:ext cx="2951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ЗН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3200" dirty="0">
                <a:cs typeface="Arial" charset="0"/>
              </a:rPr>
              <a:t>ЧИМЫЙ</a:t>
            </a:r>
          </a:p>
        </p:txBody>
      </p: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180678" y="2700209"/>
            <a:ext cx="34552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cs typeface="Arial" charset="0"/>
              </a:rPr>
              <a:t>ЗАКУПОРИТЬ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9512" y="2700784"/>
            <a:ext cx="37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cs typeface="Arial" charset="0"/>
              </a:rPr>
              <a:t>ЗАК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У</a:t>
            </a:r>
            <a:r>
              <a:rPr lang="ru-RU" sz="3200" dirty="0">
                <a:cs typeface="Arial" charset="0"/>
              </a:rPr>
              <a:t>ПОРИТЬ</a:t>
            </a:r>
          </a:p>
        </p:txBody>
      </p:sp>
      <p:sp>
        <p:nvSpPr>
          <p:cNvPr id="21515" name="TextBox 11"/>
          <p:cNvSpPr txBox="1">
            <a:spLocks noChangeArrowheads="1"/>
          </p:cNvSpPr>
          <p:nvPr/>
        </p:nvSpPr>
        <p:spPr bwMode="auto">
          <a:xfrm>
            <a:off x="179512" y="3348856"/>
            <a:ext cx="2951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КЛАЛА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0678" y="3347269"/>
            <a:ext cx="29511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КЛ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3200" dirty="0">
                <a:cs typeface="Arial" charset="0"/>
              </a:rPr>
              <a:t>ЛА</a:t>
            </a:r>
          </a:p>
        </p:txBody>
      </p:sp>
      <p:sp>
        <p:nvSpPr>
          <p:cNvPr id="21517" name="TextBox 13"/>
          <p:cNvSpPr txBox="1">
            <a:spLocks noChangeArrowheads="1"/>
          </p:cNvSpPr>
          <p:nvPr/>
        </p:nvSpPr>
        <p:spPr bwMode="auto">
          <a:xfrm>
            <a:off x="179512" y="3929683"/>
            <a:ext cx="3671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НАМЕРЕНИЕ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9512" y="3933056"/>
            <a:ext cx="367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НАМ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Е</a:t>
            </a:r>
            <a:r>
              <a:rPr lang="ru-RU" sz="3200" dirty="0">
                <a:cs typeface="Arial" charset="0"/>
              </a:rPr>
              <a:t>РЕНИЕ</a:t>
            </a:r>
          </a:p>
        </p:txBody>
      </p:sp>
      <p:sp>
        <p:nvSpPr>
          <p:cNvPr id="21519" name="TextBox 15"/>
          <p:cNvSpPr txBox="1">
            <a:spLocks noChangeArrowheads="1"/>
          </p:cNvSpPr>
          <p:nvPr/>
        </p:nvSpPr>
        <p:spPr bwMode="auto">
          <a:xfrm>
            <a:off x="178768" y="4577755"/>
            <a:ext cx="3313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ПОНЯВШИЙ</a:t>
            </a:r>
          </a:p>
        </p:txBody>
      </p:sp>
      <p:sp>
        <p:nvSpPr>
          <p:cNvPr id="21521" name="TextBox 17"/>
          <p:cNvSpPr txBox="1">
            <a:spLocks noChangeArrowheads="1"/>
          </p:cNvSpPr>
          <p:nvPr/>
        </p:nvSpPr>
        <p:spPr bwMode="auto">
          <a:xfrm>
            <a:off x="179512" y="5149056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СРЕДСТВА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8892" y="5147469"/>
            <a:ext cx="35290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СР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Е</a:t>
            </a:r>
            <a:r>
              <a:rPr lang="ru-RU" sz="3200" dirty="0">
                <a:cs typeface="Arial" charset="0"/>
              </a:rPr>
              <a:t>ДСТВА</a:t>
            </a:r>
          </a:p>
        </p:txBody>
      </p:sp>
      <p:sp>
        <p:nvSpPr>
          <p:cNvPr id="21523" name="TextBox 19"/>
          <p:cNvSpPr txBox="1">
            <a:spLocks noChangeArrowheads="1"/>
          </p:cNvSpPr>
          <p:nvPr/>
        </p:nvSpPr>
        <p:spPr bwMode="auto">
          <a:xfrm>
            <a:off x="179512" y="5724525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ЩЕМИТ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9512" y="5729883"/>
            <a:ext cx="3529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ЩЕМ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И</a:t>
            </a:r>
            <a:r>
              <a:rPr lang="ru-RU" sz="3200" dirty="0">
                <a:cs typeface="Arial" charset="0"/>
              </a:rPr>
              <a:t>Т</a:t>
            </a:r>
          </a:p>
        </p:txBody>
      </p:sp>
      <p:sp>
        <p:nvSpPr>
          <p:cNvPr id="21525" name="TextBox 21"/>
          <p:cNvSpPr txBox="1">
            <a:spLocks noChangeArrowheads="1"/>
          </p:cNvSpPr>
          <p:nvPr/>
        </p:nvSpPr>
        <p:spPr bwMode="auto">
          <a:xfrm>
            <a:off x="4644008" y="404664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БУХГАЛТЕРОВ</a:t>
            </a:r>
          </a:p>
        </p:txBody>
      </p:sp>
      <p:sp>
        <p:nvSpPr>
          <p:cNvPr id="21526" name="TextBox 23"/>
          <p:cNvSpPr txBox="1">
            <a:spLocks noChangeArrowheads="1"/>
          </p:cNvSpPr>
          <p:nvPr/>
        </p:nvSpPr>
        <p:spPr bwMode="auto">
          <a:xfrm>
            <a:off x="4643438" y="1044575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БАЛОВАТЬ</a:t>
            </a:r>
          </a:p>
        </p:txBody>
      </p:sp>
      <p:sp>
        <p:nvSpPr>
          <p:cNvPr id="21527" name="TextBox 24"/>
          <p:cNvSpPr txBox="1">
            <a:spLocks noChangeArrowheads="1"/>
          </p:cNvSpPr>
          <p:nvPr/>
        </p:nvSpPr>
        <p:spPr bwMode="auto">
          <a:xfrm>
            <a:off x="4643438" y="1692275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БЕНЗОПРОВОД</a:t>
            </a:r>
          </a:p>
        </p:txBody>
      </p:sp>
      <p:sp>
        <p:nvSpPr>
          <p:cNvPr id="21528" name="TextBox 25"/>
          <p:cNvSpPr txBox="1">
            <a:spLocks noChangeArrowheads="1"/>
          </p:cNvSpPr>
          <p:nvPr/>
        </p:nvSpPr>
        <p:spPr bwMode="auto">
          <a:xfrm>
            <a:off x="4644008" y="2276872"/>
            <a:ext cx="42846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ДОНЕЛЬЗЯ</a:t>
            </a:r>
          </a:p>
        </p:txBody>
      </p:sp>
      <p:sp>
        <p:nvSpPr>
          <p:cNvPr id="21529" name="TextBox 26"/>
          <p:cNvSpPr txBox="1">
            <a:spLocks noChangeArrowheads="1"/>
          </p:cNvSpPr>
          <p:nvPr/>
        </p:nvSpPr>
        <p:spPr bwMode="auto">
          <a:xfrm>
            <a:off x="4644008" y="2780928"/>
            <a:ext cx="3816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ЖДАЛА</a:t>
            </a:r>
          </a:p>
        </p:txBody>
      </p:sp>
      <p:sp>
        <p:nvSpPr>
          <p:cNvPr id="21530" name="TextBox 27"/>
          <p:cNvSpPr txBox="1">
            <a:spLocks noChangeArrowheads="1"/>
          </p:cNvSpPr>
          <p:nvPr/>
        </p:nvSpPr>
        <p:spPr bwMode="auto">
          <a:xfrm>
            <a:off x="4643438" y="3357563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ЖАЛЮЗИ</a:t>
            </a:r>
          </a:p>
        </p:txBody>
      </p:sp>
      <p:sp>
        <p:nvSpPr>
          <p:cNvPr id="21531" name="TextBox 28"/>
          <p:cNvSpPr txBox="1">
            <a:spLocks noChangeArrowheads="1"/>
          </p:cNvSpPr>
          <p:nvPr/>
        </p:nvSpPr>
        <p:spPr bwMode="auto">
          <a:xfrm>
            <a:off x="4643438" y="3933825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ЗАПЕРТА</a:t>
            </a:r>
          </a:p>
        </p:txBody>
      </p:sp>
      <p:sp>
        <p:nvSpPr>
          <p:cNvPr id="21532" name="TextBox 29"/>
          <p:cNvSpPr txBox="1">
            <a:spLocks noChangeArrowheads="1"/>
          </p:cNvSpPr>
          <p:nvPr/>
        </p:nvSpPr>
        <p:spPr bwMode="auto">
          <a:xfrm>
            <a:off x="4608513" y="4508500"/>
            <a:ext cx="45354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КРАСИВЕЕ</a:t>
            </a:r>
          </a:p>
        </p:txBody>
      </p:sp>
      <p:sp>
        <p:nvSpPr>
          <p:cNvPr id="21533" name="TextBox 30"/>
          <p:cNvSpPr txBox="1">
            <a:spLocks noChangeArrowheads="1"/>
          </p:cNvSpPr>
          <p:nvPr/>
        </p:nvSpPr>
        <p:spPr bwMode="auto">
          <a:xfrm>
            <a:off x="4643438" y="5084763"/>
            <a:ext cx="35290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ЦЕПОЧКА</a:t>
            </a:r>
          </a:p>
        </p:txBody>
      </p:sp>
      <p:sp>
        <p:nvSpPr>
          <p:cNvPr id="21534" name="TextBox 31"/>
          <p:cNvSpPr txBox="1">
            <a:spLocks noChangeArrowheads="1"/>
          </p:cNvSpPr>
          <p:nvPr/>
        </p:nvSpPr>
        <p:spPr bwMode="auto">
          <a:xfrm>
            <a:off x="4644008" y="5661248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ЧЕРПАТЬ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44008" y="404664"/>
            <a:ext cx="3390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БУХГ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3200" dirty="0">
                <a:cs typeface="Arial" charset="0"/>
              </a:rPr>
              <a:t>ЛТЕРОВ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43438" y="1052513"/>
            <a:ext cx="33909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БАЛОВ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3200" dirty="0">
                <a:cs typeface="Arial" charset="0"/>
              </a:rPr>
              <a:t>ТЬ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4008" y="2276872"/>
            <a:ext cx="4116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ДОН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Е</a:t>
            </a:r>
            <a:r>
              <a:rPr lang="ru-RU" sz="3200" dirty="0">
                <a:cs typeface="Arial" charset="0"/>
              </a:rPr>
              <a:t>ЛЬЗЯ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644008" y="2780928"/>
            <a:ext cx="22066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ЖДАЛ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644008" y="3356992"/>
            <a:ext cx="33909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ЖАЛЮЗ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И</a:t>
            </a:r>
            <a:endParaRPr lang="ru-RU" sz="3200" dirty="0">
              <a:cs typeface="Arial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644008" y="3933056"/>
            <a:ext cx="3390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ЗАПЕРТ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А</a:t>
            </a:r>
            <a:endParaRPr lang="ru-RU" sz="3200" dirty="0">
              <a:cs typeface="Arial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608512" y="4509120"/>
            <a:ext cx="4572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КРАС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И</a:t>
            </a:r>
            <a:r>
              <a:rPr lang="ru-RU" sz="3200" dirty="0">
                <a:cs typeface="Arial" charset="0"/>
              </a:rPr>
              <a:t>ВЕЕ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644008" y="5085184"/>
            <a:ext cx="339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ЦЕП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О</a:t>
            </a:r>
            <a:r>
              <a:rPr lang="ru-RU" sz="3200" dirty="0">
                <a:cs typeface="Arial" charset="0"/>
              </a:rPr>
              <a:t>ЧКА</a:t>
            </a:r>
            <a:endParaRPr lang="ru-RU" sz="3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644008" y="5661248"/>
            <a:ext cx="339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Ч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Е</a:t>
            </a:r>
            <a:r>
              <a:rPr lang="ru-RU" sz="3200" dirty="0">
                <a:cs typeface="Arial" charset="0"/>
              </a:rPr>
              <a:t>РПАТЬ</a:t>
            </a:r>
          </a:p>
        </p:txBody>
      </p:sp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179512" y="4577755"/>
            <a:ext cx="3313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ПОН</a:t>
            </a:r>
            <a:r>
              <a:rPr lang="ru-RU" sz="3200" dirty="0">
                <a:solidFill>
                  <a:srgbClr val="FF3300"/>
                </a:solidFill>
                <a:cs typeface="Arial" charset="0"/>
              </a:rPr>
              <a:t>Я</a:t>
            </a:r>
            <a:r>
              <a:rPr lang="ru-RU" sz="3200" dirty="0">
                <a:cs typeface="Arial" charset="0"/>
              </a:rPr>
              <a:t>ВШИЙ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644008" y="1692672"/>
            <a:ext cx="339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БЕНЗОПРОВ</a:t>
            </a:r>
            <a:r>
              <a:rPr lang="ru-RU" sz="3200" dirty="0">
                <a:solidFill>
                  <a:srgbClr val="FF0000"/>
                </a:solidFill>
                <a:cs typeface="Arial" charset="0"/>
              </a:rPr>
              <a:t>О</a:t>
            </a:r>
            <a:r>
              <a:rPr lang="ru-RU" sz="3200" dirty="0">
                <a:cs typeface="Arial" charset="0"/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9" grpId="0"/>
      <p:bldP spid="21" grpId="0"/>
      <p:bldP spid="23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9586" y="251937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20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7829" name="Рисунок 6" descr="taras-bulb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07504" y="472875"/>
            <a:ext cx="3351220" cy="4468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142875" y="179348"/>
            <a:ext cx="1874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КОТ В МЕШКЕ</a:t>
            </a:r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316416" y="60212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1196752"/>
            <a:ext cx="540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Укажите способ образования слова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ПОДЪЕЗД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4811668"/>
            <a:ext cx="7023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БЕССУФФИКСНЫЙ</a:t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от ПОДЪЕЗЖАТЬ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Прямоугольник 1"/>
          <p:cNvSpPr>
            <a:spLocks noChangeArrowheads="1"/>
          </p:cNvSpPr>
          <p:nvPr/>
        </p:nvSpPr>
        <p:spPr bwMode="auto">
          <a:xfrm>
            <a:off x="142875" y="188640"/>
            <a:ext cx="1874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КОТ В МЕШКЕ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44408" y="188640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15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77478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Назовите  форму им. падежа ед. числа данных существительных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туфли, кеды, тапки,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рельсы, донья, колосья,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переговоры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4869160"/>
            <a:ext cx="46085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Туфля, кед, тапка,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рельс, дно, колос,- 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316416" y="60212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" name="Рисунок 8" descr="02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2132855"/>
            <a:ext cx="2592288" cy="2045027"/>
          </a:xfrm>
          <a:prstGeom prst="rect">
            <a:avLst/>
          </a:prstGeom>
        </p:spPr>
      </p:pic>
      <p:pic>
        <p:nvPicPr>
          <p:cNvPr id="10" name="Рисунок 9" descr="shoes_prg1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6012160" y="4264774"/>
            <a:ext cx="2317395" cy="2116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Прямоугольник 1"/>
          <p:cNvSpPr>
            <a:spLocks noChangeArrowheads="1"/>
          </p:cNvSpPr>
          <p:nvPr/>
        </p:nvSpPr>
        <p:spPr bwMode="auto">
          <a:xfrm>
            <a:off x="142875" y="188640"/>
            <a:ext cx="1874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КОТ В МЕШКЕ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44408" y="188640"/>
            <a:ext cx="732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10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244408" y="6021288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5" y="642938"/>
            <a:ext cx="885825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Прочитайте из данного списка только глаголы первого спряжения: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лететь, стелить, гнать, рыть, вертеть, ранить, мочь, полоть, хотеть, стричь, т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ерпеть, брить, пить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016" y="4985881"/>
            <a:ext cx="87484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Стелить, рыть, мочь, полоть, стричь, брить, пить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Прямоугольник 1"/>
          <p:cNvSpPr>
            <a:spLocks noChangeArrowheads="1"/>
          </p:cNvSpPr>
          <p:nvPr/>
        </p:nvSpPr>
        <p:spPr bwMode="auto">
          <a:xfrm>
            <a:off x="179512" y="188640"/>
            <a:ext cx="1874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batDi" pitchFamily="66" charset="0"/>
              </a:rPr>
              <a:t>КОТ В МЕШКЕ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35396" y="18864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2" action="ppaction://hlinksldjump"/>
              </a:rPr>
              <a:t>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642938" cy="642937"/>
          </a:xfrm>
          <a:prstGeom prst="actionButtonHome">
            <a:avLst/>
          </a:prstGeom>
          <a:solidFill>
            <a:schemeClr val="accent3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" name="Рисунок 8" descr="big_348780_roads_history_russia.jpg"/>
          <p:cNvPicPr>
            <a:picLocks noChangeAspect="1"/>
          </p:cNvPicPr>
          <p:nvPr/>
        </p:nvPicPr>
        <p:blipFill>
          <a:blip r:embed="rId4" cstate="print"/>
          <a:srcRect b="7942"/>
          <a:stretch>
            <a:fillRect/>
          </a:stretch>
        </p:blipFill>
        <p:spPr>
          <a:xfrm>
            <a:off x="1547664" y="2132856"/>
            <a:ext cx="5544616" cy="3400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51520" y="692696"/>
            <a:ext cx="8643937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способом образовано прилагательное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приморский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673442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Приставочно-суффиксальным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8973" y="2505670"/>
            <a:ext cx="365080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Di" pitchFamily="66" charset="0"/>
              </a:rPr>
              <a:t>урок-зачёт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789040"/>
            <a:ext cx="85689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ЛЕКСИКА. ОРФОГРАФИЯ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412776"/>
            <a:ext cx="50405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БРЕЙН-РИНГ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11564" y="4869160"/>
            <a:ext cx="2427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Di" pitchFamily="66" charset="0"/>
              </a:rPr>
              <a:t>5 класс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327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ОБОРУДОВАНИЕ: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2-4  игровых стола (для команды в 5-6 человек)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 соответственно, 2-4 колокольчика (сигнал готовности ответа)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секундомер или песочные часы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оценочная таблица на доске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наглядный материал, словари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708920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УСЛОВИЯ ИГРЫ: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вопросов должно быть около 25-30 (по количеству игроков)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 их выбор зависит от ведущего игру (учителя или старшеклассника), от уровня игроков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игрокам даётся на обдумывание 30 секунд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сначала надо дать чёткий ответ на вопрос, а затем объяснение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Если несколько команд готовы одновременно, они пишут свой ответ на листочке и отдают ведущему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/>
              <a:t>Детей зовут</a:t>
            </a:r>
          </a:p>
          <a:p>
            <a:r>
              <a:rPr lang="ru-RU" sz="4000" b="1" dirty="0"/>
              <a:t>ВИКА -</a:t>
            </a:r>
          </a:p>
          <a:p>
            <a:r>
              <a:rPr lang="ru-RU" sz="4000" b="1" dirty="0"/>
              <a:t>СОНЯ -</a:t>
            </a:r>
          </a:p>
          <a:p>
            <a:r>
              <a:rPr lang="ru-RU" sz="4000" b="1" dirty="0"/>
              <a:t>ЛЕРА -</a:t>
            </a:r>
          </a:p>
          <a:p>
            <a:r>
              <a:rPr lang="ru-RU" sz="4000" b="1" dirty="0"/>
              <a:t>КОЛЯ -</a:t>
            </a:r>
          </a:p>
          <a:p>
            <a:r>
              <a:rPr lang="ru-RU" sz="4000" b="1" dirty="0"/>
              <a:t>ТОЛЯ -</a:t>
            </a:r>
          </a:p>
          <a:p>
            <a:r>
              <a:rPr lang="ru-RU" sz="4000" b="1" dirty="0"/>
              <a:t>СЕВА</a:t>
            </a:r>
            <a:r>
              <a:rPr lang="ru-RU" sz="4000" dirty="0"/>
              <a:t> -</a:t>
            </a:r>
          </a:p>
          <a:p>
            <a:r>
              <a:rPr lang="ru-RU" sz="4000" b="1" i="1" dirty="0"/>
              <a:t>Как их будут звать, когда они вырастут?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752" y="795476"/>
            <a:ext cx="4824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ВИКТОРИЯ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СОФЬЯ, СОФИЯ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ВАЛЕРИЯ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НИКОЛАЙ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АНАТОЛИЙ 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ВСЕВОЛОД</a:t>
            </a:r>
            <a:r>
              <a:rPr lang="ru-RU" sz="4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/>
              <a:t>Закончите начатые фразы </a:t>
            </a:r>
          </a:p>
          <a:p>
            <a:r>
              <a:rPr lang="ru-RU" sz="3200" b="1" i="1" dirty="0"/>
              <a:t>словарными словами (запишите их на листок по порядку фраз)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0000CC"/>
                </a:solidFill>
              </a:rPr>
              <a:t>Для того чтобы не заблудиться и правильно выбрать направление движения, нужны верные…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0000CC"/>
                </a:solidFill>
              </a:rPr>
              <a:t>Большая удача для коллекционера – приобрести редкий 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0000CC"/>
                </a:solidFill>
              </a:rPr>
              <a:t>Пространство с чётко очерченными границами называют…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0000CC"/>
                </a:solidFill>
              </a:rPr>
              <a:t>На должность, звание, даже на руку и сердце нужно найти…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678156"/>
            <a:ext cx="43924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C00000"/>
                </a:solidFill>
              </a:rPr>
              <a:t>ОРИЕНТИРЫ</a:t>
            </a:r>
          </a:p>
          <a:p>
            <a:pPr marL="514350" indent="-514350">
              <a:buFont typeface="+mj-lt"/>
              <a:buAutoNum type="arabicPeriod"/>
            </a:pPr>
            <a:endParaRPr lang="ru-RU" sz="3200" b="1" dirty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200" b="1" dirty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C00000"/>
                </a:solidFill>
              </a:rPr>
              <a:t>ЭКЗЕМПЛЯР</a:t>
            </a:r>
          </a:p>
          <a:p>
            <a:pPr marL="514350" indent="-514350">
              <a:buFont typeface="+mj-lt"/>
              <a:buAutoNum type="arabicPeriod"/>
            </a:pPr>
            <a:endParaRPr lang="ru-RU" sz="3200" b="1" dirty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C00000"/>
                </a:solidFill>
              </a:rPr>
              <a:t>ТЕРРИТОРИЕЙ</a:t>
            </a:r>
          </a:p>
          <a:p>
            <a:pPr marL="514350" indent="-514350">
              <a:buFont typeface="+mj-lt"/>
              <a:buAutoNum type="arabicPeriod"/>
            </a:pPr>
            <a:endParaRPr lang="ru-RU" sz="3200" b="1" dirty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rgbClr val="C00000"/>
                </a:solidFill>
              </a:rPr>
              <a:t>ПРЕТЕНДЕНТА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Назовите слова-омонимы, из которых одно было бы именем собственным, другое нарицательным. </a:t>
            </a:r>
          </a:p>
          <a:p>
            <a:r>
              <a:rPr lang="ru-RU" sz="3600" b="1" dirty="0"/>
              <a:t>Например, </a:t>
            </a:r>
            <a:r>
              <a:rPr lang="ru-RU" sz="4000" b="1" i="1" dirty="0">
                <a:solidFill>
                  <a:srgbClr val="0000CC"/>
                </a:solidFill>
              </a:rPr>
              <a:t>Роман – </a:t>
            </a:r>
            <a:r>
              <a:rPr lang="ru-RU" sz="4000" b="1" i="1" dirty="0" err="1">
                <a:solidFill>
                  <a:srgbClr val="0000CC"/>
                </a:solidFill>
              </a:rPr>
              <a:t>роман</a:t>
            </a:r>
            <a:endParaRPr lang="ru-RU" sz="4000" b="1" i="1" dirty="0">
              <a:solidFill>
                <a:srgbClr val="0000CC"/>
              </a:solidFill>
            </a:endParaRPr>
          </a:p>
          <a:p>
            <a:pPr marL="2863850">
              <a:tabLst>
                <a:tab pos="2863850" algn="l"/>
              </a:tabLst>
            </a:pPr>
            <a:r>
              <a:rPr lang="ru-RU" sz="4000" b="1" i="1" dirty="0">
                <a:solidFill>
                  <a:srgbClr val="0000CC"/>
                </a:solidFill>
              </a:rPr>
              <a:t>Соня – </a:t>
            </a:r>
            <a:r>
              <a:rPr lang="ru-RU" sz="4000" b="1" i="1" dirty="0" err="1">
                <a:solidFill>
                  <a:srgbClr val="0000CC"/>
                </a:solidFill>
              </a:rPr>
              <a:t>соня</a:t>
            </a:r>
            <a:endParaRPr lang="ru-RU" sz="4000" b="1" i="1" dirty="0">
              <a:solidFill>
                <a:srgbClr val="0000CC"/>
              </a:solidFill>
            </a:endParaRPr>
          </a:p>
          <a:p>
            <a:pPr marL="2863850">
              <a:tabLst>
                <a:tab pos="2863850" algn="l"/>
              </a:tabLst>
            </a:pPr>
            <a:r>
              <a:rPr lang="ru-RU" sz="4000" b="1" i="1" dirty="0">
                <a:solidFill>
                  <a:srgbClr val="0000CC"/>
                </a:solidFill>
              </a:rPr>
              <a:t>Рая – (нет) рая</a:t>
            </a:r>
          </a:p>
          <a:p>
            <a:pPr marL="2863850">
              <a:tabLst>
                <a:tab pos="2863850" algn="l"/>
              </a:tabLst>
            </a:pPr>
            <a:r>
              <a:rPr lang="ru-RU" sz="4000" b="1" i="1" dirty="0">
                <a:solidFill>
                  <a:srgbClr val="0000CC"/>
                </a:solidFill>
              </a:rPr>
              <a:t>Сева – (нет) сева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34625"/>
            <a:ext cx="878497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Образуйте от названий городов слова, обозначающие жителей этих городов. Например, </a:t>
            </a:r>
          </a:p>
          <a:p>
            <a:pPr marL="1341438" indent="88900"/>
            <a:r>
              <a:rPr lang="ru-RU" sz="4000" b="1" i="1" dirty="0">
                <a:solidFill>
                  <a:srgbClr val="0000CC"/>
                </a:solidFill>
              </a:rPr>
              <a:t>Москва – москвич</a:t>
            </a:r>
          </a:p>
          <a:p>
            <a:pPr marL="1341438" indent="88900"/>
            <a:r>
              <a:rPr lang="ru-RU" sz="4000" b="1" i="1" dirty="0">
                <a:solidFill>
                  <a:srgbClr val="0000CC"/>
                </a:solidFill>
              </a:rPr>
              <a:t>Тула – </a:t>
            </a:r>
          </a:p>
          <a:p>
            <a:pPr marL="1430338"/>
            <a:r>
              <a:rPr lang="ru-RU" sz="4000" b="1" i="1" dirty="0">
                <a:solidFill>
                  <a:srgbClr val="0000CC"/>
                </a:solidFill>
              </a:rPr>
              <a:t>Одесса – </a:t>
            </a:r>
          </a:p>
          <a:p>
            <a:pPr marL="1430338"/>
            <a:r>
              <a:rPr lang="ru-RU" sz="4000" b="1" i="1" dirty="0">
                <a:solidFill>
                  <a:srgbClr val="0000CC"/>
                </a:solidFill>
              </a:rPr>
              <a:t>Баку – </a:t>
            </a:r>
          </a:p>
          <a:p>
            <a:pPr marL="1430338"/>
            <a:r>
              <a:rPr lang="ru-RU" sz="4000" b="1" i="1" dirty="0">
                <a:solidFill>
                  <a:srgbClr val="0000CC"/>
                </a:solidFill>
              </a:rPr>
              <a:t>Киев –</a:t>
            </a:r>
          </a:p>
          <a:p>
            <a:pPr marL="1430338"/>
            <a:r>
              <a:rPr lang="ru-RU" sz="4000" b="1" i="1" dirty="0">
                <a:solidFill>
                  <a:srgbClr val="0000CC"/>
                </a:solidFill>
              </a:rPr>
              <a:t>Братск –</a:t>
            </a:r>
          </a:p>
          <a:p>
            <a:pPr marL="1430338"/>
            <a:r>
              <a:rPr lang="ru-RU" sz="4000" b="1" i="1" dirty="0">
                <a:solidFill>
                  <a:srgbClr val="0000CC"/>
                </a:solidFill>
              </a:rPr>
              <a:t>Волгоград – </a:t>
            </a:r>
          </a:p>
          <a:p>
            <a:pPr marL="2863850">
              <a:tabLst>
                <a:tab pos="2863850" algn="l"/>
              </a:tabLst>
            </a:pPr>
            <a:endParaRPr lang="ru-RU" sz="4000" b="1" i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878497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Образуйте от названий городов слова, обозначающие жителей этих городов. Например, </a:t>
            </a:r>
          </a:p>
          <a:p>
            <a:pPr marL="1439863"/>
            <a:r>
              <a:rPr lang="ru-RU" sz="4000" b="1" i="1" dirty="0">
                <a:solidFill>
                  <a:srgbClr val="0000CC"/>
                </a:solidFill>
              </a:rPr>
              <a:t>Москва – москвич</a:t>
            </a:r>
          </a:p>
          <a:p>
            <a:pPr marL="1439863"/>
            <a:r>
              <a:rPr lang="ru-RU" sz="4000" b="1" i="1" dirty="0">
                <a:solidFill>
                  <a:srgbClr val="0000CC"/>
                </a:solidFill>
              </a:rPr>
              <a:t>Тула – туляк</a:t>
            </a:r>
          </a:p>
          <a:p>
            <a:pPr marL="1439863"/>
            <a:r>
              <a:rPr lang="ru-RU" sz="4000" b="1" i="1" dirty="0">
                <a:solidFill>
                  <a:srgbClr val="0000CC"/>
                </a:solidFill>
              </a:rPr>
              <a:t>Одесса – одессит</a:t>
            </a:r>
          </a:p>
          <a:p>
            <a:pPr marL="1439863"/>
            <a:r>
              <a:rPr lang="ru-RU" sz="4000" b="1" i="1" dirty="0">
                <a:solidFill>
                  <a:srgbClr val="0000CC"/>
                </a:solidFill>
              </a:rPr>
              <a:t>Баку – бакинец</a:t>
            </a:r>
          </a:p>
          <a:p>
            <a:pPr marL="1439863"/>
            <a:r>
              <a:rPr lang="ru-RU" sz="4000" b="1" i="1" dirty="0">
                <a:solidFill>
                  <a:srgbClr val="0000CC"/>
                </a:solidFill>
              </a:rPr>
              <a:t>Киев – киевлянин</a:t>
            </a:r>
          </a:p>
          <a:p>
            <a:pPr marL="1439863"/>
            <a:r>
              <a:rPr lang="ru-RU" sz="4000" b="1" i="1" dirty="0">
                <a:solidFill>
                  <a:srgbClr val="0000CC"/>
                </a:solidFill>
              </a:rPr>
              <a:t>Братск – </a:t>
            </a:r>
            <a:r>
              <a:rPr lang="ru-RU" sz="4000" b="1" i="1" dirty="0" err="1">
                <a:solidFill>
                  <a:srgbClr val="0000CC"/>
                </a:solidFill>
              </a:rPr>
              <a:t>братчанин</a:t>
            </a:r>
            <a:endParaRPr lang="ru-RU" sz="4000" b="1" i="1" dirty="0">
              <a:solidFill>
                <a:srgbClr val="0000CC"/>
              </a:solidFill>
            </a:endParaRPr>
          </a:p>
          <a:p>
            <a:pPr marL="1438275"/>
            <a:r>
              <a:rPr lang="ru-RU" sz="4000" b="1" i="1" dirty="0">
                <a:solidFill>
                  <a:srgbClr val="0000CC"/>
                </a:solidFill>
              </a:rPr>
              <a:t>Волгоград – </a:t>
            </a:r>
            <a:r>
              <a:rPr lang="ru-RU" sz="4000" b="1" i="1" dirty="0" err="1">
                <a:solidFill>
                  <a:srgbClr val="0000CC"/>
                </a:solidFill>
              </a:rPr>
              <a:t>волгоградец</a:t>
            </a:r>
            <a:endParaRPr lang="ru-RU" sz="4000" b="1" i="1" dirty="0">
              <a:solidFill>
                <a:srgbClr val="0000CC"/>
              </a:solidFill>
            </a:endParaRPr>
          </a:p>
          <a:p>
            <a:pPr marL="2863850">
              <a:tabLst>
                <a:tab pos="2863850" algn="l"/>
              </a:tabLst>
            </a:pPr>
            <a:endParaRPr lang="ru-RU" sz="4000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240299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9138"/>
            <a:r>
              <a:rPr lang="ru-RU" sz="3000" dirty="0"/>
              <a:t>Игра «Кто хочет стать грамотеем ?» проходит по типу телевизионной игры «Кто хочет стать миллионером?». </a:t>
            </a:r>
          </a:p>
          <a:p>
            <a:pPr indent="719138"/>
            <a:r>
              <a:rPr lang="ru-RU" sz="3000" dirty="0"/>
              <a:t>Один ученик выходит к доске и, сев за стол спиной к классу, отвечает на вопросы. При затруднении он может воспользоваться подсказками (кнопки на правом поле слайда): 50/50, помощь класса, вопрос другу и право на ошибку. Несгораемая оценка внизу слайда должна перевернуться.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0" y="200620"/>
            <a:ext cx="90011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0099"/>
                </a:solidFill>
                <a:latin typeface="Tahoma" pitchFamily="34" charset="0"/>
              </a:rPr>
              <a:t>Подберите стилистические синонимы</a:t>
            </a:r>
          </a:p>
        </p:txBody>
      </p:sp>
      <p:graphicFrame>
        <p:nvGraphicFramePr>
          <p:cNvPr id="3" name="Group 34"/>
          <p:cNvGraphicFramePr>
            <a:graphicFrameLocks/>
          </p:cNvGraphicFramePr>
          <p:nvPr/>
        </p:nvGraphicFramePr>
        <p:xfrm>
          <a:off x="144016" y="1836969"/>
          <a:ext cx="8820472" cy="4472351"/>
        </p:xfrm>
        <a:graphic>
          <a:graphicData uri="http://schemas.openxmlformats.org/drawingml/2006/table">
            <a:tbl>
              <a:tblPr/>
              <a:tblGrid>
                <a:gridCol w="260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9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Высокий стиль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Нейтральный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Разговорный стиль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врун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2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6120680" cy="2868168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FF00"/>
                </a:solidFill>
                <a:latin typeface="Arial Black" pitchFamily="34" charset="0"/>
              </a:rPr>
              <a:t>Кто хочет стать грамотеем?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767912"/>
            <a:ext cx="6444208" cy="110124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ЛИНГВИСТИЧЕСКАЯ </a:t>
            </a:r>
          </a:p>
          <a:p>
            <a:pPr algn="ctr"/>
            <a:r>
              <a:rPr lang="ru-RU" dirty="0"/>
              <a:t>ИНТЕЛЛЕКТУАЛЬНО-ПОЗНАВАТЕЛЬНАЯ ИГРА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486916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1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latin typeface="Arkhive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5733256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white"/>
                </a:solidFill>
                <a:latin typeface="Arial Black" pitchFamily="34" charset="0"/>
              </a:rPr>
              <a:t>2019/2020 учебный год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08" y="332656"/>
            <a:ext cx="802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rial Black" pitchFamily="34" charset="0"/>
              </a:rPr>
              <a:t>Буква А/Я пишется в слове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76073"/>
            <a:ext cx="788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3200" dirty="0" err="1">
                <a:latin typeface="Arial Black" pitchFamily="34" charset="0"/>
              </a:rPr>
              <a:t>Засуш</a:t>
            </a:r>
            <a:r>
              <a:rPr lang="ru-RU" sz="3200" dirty="0">
                <a:latin typeface="Arial Black" pitchFamily="34" charset="0"/>
              </a:rPr>
              <a:t>…</a:t>
            </a:r>
            <a:r>
              <a:rPr lang="ru-RU" sz="3200" dirty="0" err="1">
                <a:latin typeface="Arial Black" pitchFamily="34" charset="0"/>
              </a:rPr>
              <a:t>нный</a:t>
            </a:r>
            <a:r>
              <a:rPr lang="ru-RU" sz="3200" dirty="0">
                <a:latin typeface="Arial Black" pitchFamily="34" charset="0"/>
              </a:rPr>
              <a:t> на зиму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24145"/>
            <a:ext cx="81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В) </a:t>
            </a:r>
            <a:r>
              <a:rPr lang="ru-RU" sz="3200" dirty="0" err="1">
                <a:latin typeface="Arial Black" pitchFamily="34" charset="0"/>
              </a:rPr>
              <a:t>Выкач</a:t>
            </a:r>
            <a:r>
              <a:rPr lang="ru-RU" sz="3200" dirty="0">
                <a:latin typeface="Arial Black" pitchFamily="34" charset="0"/>
              </a:rPr>
              <a:t>…</a:t>
            </a:r>
            <a:r>
              <a:rPr lang="ru-RU" sz="3200" dirty="0" err="1">
                <a:latin typeface="Arial Black" pitchFamily="34" charset="0"/>
              </a:rPr>
              <a:t>нная</a:t>
            </a:r>
            <a:r>
              <a:rPr lang="ru-RU" sz="3200" dirty="0">
                <a:latin typeface="Arial Black" pitchFamily="34" charset="0"/>
              </a:rPr>
              <a:t> нефть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52936"/>
            <a:ext cx="7596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3200" dirty="0">
                <a:latin typeface="Arial Black" pitchFamily="34" charset="0"/>
              </a:rPr>
              <a:t>Бор…</a:t>
            </a:r>
            <a:r>
              <a:rPr lang="ru-RU" sz="3200" dirty="0" err="1">
                <a:latin typeface="Arial Black" pitchFamily="34" charset="0"/>
              </a:rPr>
              <a:t>щийся</a:t>
            </a:r>
            <a:r>
              <a:rPr lang="ru-RU" sz="3200" dirty="0">
                <a:latin typeface="Arial Black" pitchFamily="34" charset="0"/>
              </a:rPr>
              <a:t> за победу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573016"/>
            <a:ext cx="651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D)</a:t>
            </a:r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3200" dirty="0" err="1">
                <a:latin typeface="Arial Black" pitchFamily="34" charset="0"/>
              </a:rPr>
              <a:t>Подстрел</a:t>
            </a:r>
            <a:r>
              <a:rPr lang="ru-RU" sz="3200" dirty="0">
                <a:latin typeface="Arial Black" pitchFamily="34" charset="0"/>
              </a:rPr>
              <a:t>…</a:t>
            </a:r>
            <a:r>
              <a:rPr lang="ru-RU" sz="3200" dirty="0" err="1">
                <a:latin typeface="Arial Black" pitchFamily="34" charset="0"/>
              </a:rPr>
              <a:t>нная</a:t>
            </a:r>
            <a:r>
              <a:rPr lang="ru-RU" sz="3200" dirty="0">
                <a:latin typeface="Arial Black" pitchFamily="34" charset="0"/>
              </a:rPr>
              <a:t> птица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5805264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rgbClr val="FC3C5C"/>
                </a:solidFill>
              </a:rPr>
              <a:t>1</a:t>
            </a:r>
          </a:p>
        </p:txBody>
      </p:sp>
      <p:pic>
        <p:nvPicPr>
          <p:cNvPr id="10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5995262"/>
            <a:ext cx="944116" cy="674098"/>
          </a:xfrm>
          <a:prstGeom prst="rect">
            <a:avLst/>
          </a:prstGeom>
          <a:noFill/>
        </p:spPr>
      </p:pic>
      <p:pic>
        <p:nvPicPr>
          <p:cNvPr id="11" name="Рисунок 10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15142"/>
            <a:ext cx="963560" cy="720080"/>
          </a:xfrm>
          <a:prstGeom prst="rect">
            <a:avLst/>
          </a:prstGeom>
        </p:spPr>
      </p:pic>
      <p:pic>
        <p:nvPicPr>
          <p:cNvPr id="12" name="Рисунок 11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691006"/>
            <a:ext cx="930038" cy="926405"/>
          </a:xfrm>
          <a:prstGeom prst="rect">
            <a:avLst/>
          </a:prstGeom>
        </p:spPr>
      </p:pic>
      <p:pic>
        <p:nvPicPr>
          <p:cNvPr id="13" name="Рисунок 12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38878"/>
            <a:ext cx="801929" cy="936104"/>
          </a:xfrm>
          <a:prstGeom prst="rect">
            <a:avLst/>
          </a:prstGeom>
        </p:spPr>
      </p:pic>
      <p:sp>
        <p:nvSpPr>
          <p:cNvPr id="14" name="Управляющая кнопка: в конец 13">
            <a:hlinkClick r:id="" action="ppaction://hlinkshowjump?jump=nextslide" highlightClick="1"/>
          </p:cNvPr>
          <p:cNvSpPr/>
          <p:nvPr/>
        </p:nvSpPr>
        <p:spPr>
          <a:xfrm>
            <a:off x="251520" y="6237312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6" action="ppaction://hlinksldjump" highlightClick="1"/>
          </p:cNvPr>
          <p:cNvSpPr/>
          <p:nvPr/>
        </p:nvSpPr>
        <p:spPr>
          <a:xfrm>
            <a:off x="1115616" y="6237312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C3C5C"/>
                </a:solidFill>
                <a:latin typeface="Arial Black" pitchFamily="34" charset="0"/>
              </a:rPr>
              <a:t>НЕ</a:t>
            </a:r>
            <a:r>
              <a:rPr lang="ru-RU" sz="4400" dirty="0">
                <a:latin typeface="Arial Black" pitchFamily="34" charset="0"/>
              </a:rPr>
              <a:t> пишется 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2800" dirty="0">
                <a:latin typeface="Arial Black" pitchFamily="34" charset="0"/>
              </a:rPr>
              <a:t>(Не)</a:t>
            </a:r>
            <a:r>
              <a:rPr lang="ru-RU" sz="2800" dirty="0" err="1">
                <a:latin typeface="Arial Black" pitchFamily="34" charset="0"/>
              </a:rPr>
              <a:t>былица</a:t>
            </a:r>
            <a:r>
              <a:rPr lang="ru-RU" sz="2800" dirty="0">
                <a:latin typeface="Arial Black" pitchFamily="34" charset="0"/>
              </a:rPr>
              <a:t> на тараканьих ножках ходит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34888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В) </a:t>
            </a:r>
            <a:r>
              <a:rPr lang="ru-RU" sz="2800" dirty="0">
                <a:latin typeface="Arial Black" pitchFamily="34" charset="0"/>
              </a:rPr>
              <a:t>Дышал (не)</a:t>
            </a:r>
            <a:r>
              <a:rPr lang="ru-RU" sz="2800" dirty="0" err="1">
                <a:latin typeface="Arial Black" pitchFamily="34" charset="0"/>
              </a:rPr>
              <a:t>настный</a:t>
            </a:r>
            <a:r>
              <a:rPr lang="ru-RU" sz="2800" dirty="0">
                <a:latin typeface="Arial Black" pitchFamily="34" charset="0"/>
              </a:rPr>
              <a:t> вечер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306896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2800" dirty="0">
                <a:latin typeface="Arial Black" pitchFamily="34" charset="0"/>
              </a:rPr>
              <a:t>Черты его лица были (не)лишены приятности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422108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D)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Не бывать бы счастью, да (не)счастье помогло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5589240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C3C5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</a:p>
        </p:txBody>
      </p:sp>
      <p:pic>
        <p:nvPicPr>
          <p:cNvPr id="9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5995262"/>
            <a:ext cx="944116" cy="674098"/>
          </a:xfrm>
          <a:prstGeom prst="rect">
            <a:avLst/>
          </a:prstGeom>
          <a:noFill/>
        </p:spPr>
      </p:pic>
      <p:pic>
        <p:nvPicPr>
          <p:cNvPr id="10" name="Рисунок 9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15142"/>
            <a:ext cx="963560" cy="720080"/>
          </a:xfrm>
          <a:prstGeom prst="rect">
            <a:avLst/>
          </a:prstGeom>
        </p:spPr>
      </p:pic>
      <p:pic>
        <p:nvPicPr>
          <p:cNvPr id="11" name="Рисунок 10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691006"/>
            <a:ext cx="930038" cy="926405"/>
          </a:xfrm>
          <a:prstGeom prst="rect">
            <a:avLst/>
          </a:prstGeom>
        </p:spPr>
      </p:pic>
      <p:pic>
        <p:nvPicPr>
          <p:cNvPr id="12" name="Рисунок 11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38878"/>
            <a:ext cx="801929" cy="936104"/>
          </a:xfrm>
          <a:prstGeom prst="rect">
            <a:avLst/>
          </a:prstGeom>
        </p:spPr>
      </p:pic>
      <p:sp>
        <p:nvSpPr>
          <p:cNvPr id="13" name="Управляющая кнопка: в конец 12">
            <a:hlinkClick r:id="" action="ppaction://hlinkshowjump?jump=nextslide" highlightClick="1"/>
          </p:cNvPr>
          <p:cNvSpPr/>
          <p:nvPr/>
        </p:nvSpPr>
        <p:spPr>
          <a:xfrm>
            <a:off x="251520" y="6237312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6" action="ppaction://hlinksldjump" highlightClick="1"/>
          </p:cNvPr>
          <p:cNvSpPr/>
          <p:nvPr/>
        </p:nvSpPr>
        <p:spPr>
          <a:xfrm>
            <a:off x="1115616" y="6237312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3338"/>
            <a:ext cx="81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Black" pitchFamily="34" charset="0"/>
              </a:rPr>
              <a:t>Найдите характеристику, которая соответствует предложению </a:t>
            </a:r>
            <a:br>
              <a:rPr lang="ru-RU" sz="3500" dirty="0">
                <a:latin typeface="Arial Black" pitchFamily="34" charset="0"/>
              </a:rPr>
            </a:br>
            <a:r>
              <a:rPr lang="ru-RU" sz="3300" i="1" dirty="0">
                <a:solidFill>
                  <a:srgbClr val="FF0000"/>
                </a:solidFill>
                <a:latin typeface="Arial Black" pitchFamily="34" charset="0"/>
              </a:rPr>
              <a:t>«Не гляди ж с тоской на дорогу»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70892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2800" dirty="0">
                <a:latin typeface="Arial Black" pitchFamily="34" charset="0"/>
              </a:rPr>
              <a:t>Двусоставное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В) </a:t>
            </a:r>
            <a:r>
              <a:rPr lang="ru-RU" sz="2800" dirty="0">
                <a:latin typeface="Arial Black" pitchFamily="34" charset="0"/>
              </a:rPr>
              <a:t>Односоставное, определённо-личное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149080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2800" dirty="0">
                <a:latin typeface="Arial Black" pitchFamily="34" charset="0"/>
              </a:rPr>
              <a:t>Односоставное, неопределённо-личное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229200"/>
            <a:ext cx="810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D)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Односоставное, безличное</a:t>
            </a:r>
          </a:p>
        </p:txBody>
      </p:sp>
      <p:pic>
        <p:nvPicPr>
          <p:cNvPr id="11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5995262"/>
            <a:ext cx="944116" cy="674098"/>
          </a:xfrm>
          <a:prstGeom prst="rect">
            <a:avLst/>
          </a:prstGeom>
          <a:noFill/>
        </p:spPr>
      </p:pic>
      <p:pic>
        <p:nvPicPr>
          <p:cNvPr id="12" name="Рисунок 11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15142"/>
            <a:ext cx="963560" cy="720080"/>
          </a:xfrm>
          <a:prstGeom prst="rect">
            <a:avLst/>
          </a:prstGeom>
        </p:spPr>
      </p:pic>
      <p:pic>
        <p:nvPicPr>
          <p:cNvPr id="13" name="Рисунок 12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691006"/>
            <a:ext cx="930038" cy="926405"/>
          </a:xfrm>
          <a:prstGeom prst="rect">
            <a:avLst/>
          </a:prstGeom>
        </p:spPr>
      </p:pic>
      <p:pic>
        <p:nvPicPr>
          <p:cNvPr id="14" name="Рисунок 13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38878"/>
            <a:ext cx="801929" cy="936104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438159" y="5818038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solidFill>
                  <a:srgbClr val="FC3C5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</a:p>
        </p:txBody>
      </p:sp>
      <p:sp>
        <p:nvSpPr>
          <p:cNvPr id="16" name="Управляющая кнопка: в конец 15">
            <a:hlinkClick r:id="" action="ppaction://hlinkshowjump?jump=nextslide" highlightClick="1"/>
          </p:cNvPr>
          <p:cNvSpPr/>
          <p:nvPr/>
        </p:nvSpPr>
        <p:spPr>
          <a:xfrm>
            <a:off x="251520" y="6237312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rId6" action="ppaction://hlinksldjump" highlightClick="1"/>
          </p:cNvPr>
          <p:cNvSpPr/>
          <p:nvPr/>
        </p:nvSpPr>
        <p:spPr>
          <a:xfrm>
            <a:off x="1115616" y="6237312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Arial Black" pitchFamily="34" charset="0"/>
              </a:rPr>
              <a:t>НЕ</a:t>
            </a:r>
            <a:r>
              <a:rPr lang="ru-RU" sz="4000" dirty="0">
                <a:latin typeface="Arial Black" pitchFamily="34" charset="0"/>
              </a:rPr>
              <a:t> пишется 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814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А) </a:t>
            </a:r>
            <a:r>
              <a:rPr lang="ru-RU" sz="2800" dirty="0">
                <a:latin typeface="Arial Black" pitchFamily="34" charset="0"/>
              </a:rPr>
              <a:t>Долог день до вечера, коли делать (не)чего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85992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В) </a:t>
            </a:r>
            <a:r>
              <a:rPr lang="ru-RU" sz="2800" dirty="0">
                <a:latin typeface="Arial Black" pitchFamily="34" charset="0"/>
              </a:rPr>
              <a:t>В глаза (не)хвали, а за глаза (не)кори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86124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С) </a:t>
            </a:r>
            <a:r>
              <a:rPr lang="ru-RU" sz="2800" dirty="0">
                <a:latin typeface="Arial Black" pitchFamily="34" charset="0"/>
              </a:rPr>
              <a:t>Ученье – свет, а (не)ученье - тьма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92906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D)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Охота пуще (не)воли</a:t>
            </a:r>
          </a:p>
        </p:txBody>
      </p:sp>
      <p:pic>
        <p:nvPicPr>
          <p:cNvPr id="7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00" y="6021288"/>
            <a:ext cx="944116" cy="674098"/>
          </a:xfrm>
          <a:prstGeom prst="rect">
            <a:avLst/>
          </a:prstGeom>
          <a:noFill/>
        </p:spPr>
      </p:pic>
      <p:pic>
        <p:nvPicPr>
          <p:cNvPr id="10" name="Рисунок 9" descr="imagesCA5OX2D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80440" y="4941168"/>
            <a:ext cx="963560" cy="720080"/>
          </a:xfrm>
          <a:prstGeom prst="rect">
            <a:avLst/>
          </a:prstGeom>
        </p:spPr>
      </p:pic>
      <p:pic>
        <p:nvPicPr>
          <p:cNvPr id="11" name="Рисунок 10" descr="5050bjj-logo_mai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72400" y="3717032"/>
            <a:ext cx="930038" cy="926405"/>
          </a:xfrm>
          <a:prstGeom prst="rect">
            <a:avLst/>
          </a:prstGeom>
        </p:spPr>
      </p:pic>
      <p:pic>
        <p:nvPicPr>
          <p:cNvPr id="12" name="Рисунок 11" descr="ArtFavor_Money_Ba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44408" y="2564904"/>
            <a:ext cx="801929" cy="93610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7164288" y="5589240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13" name="Управляющая кнопка: в конец 12">
            <a:hlinkClick r:id="" action="ppaction://hlinkshowjump?jump=nextslide" highlightClick="1"/>
          </p:cNvPr>
          <p:cNvSpPr/>
          <p:nvPr/>
        </p:nvSpPr>
        <p:spPr>
          <a:xfrm>
            <a:off x="251520" y="6237312"/>
            <a:ext cx="432048" cy="360040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6" action="ppaction://hlinksldjump" highlightClick="1"/>
          </p:cNvPr>
          <p:cNvSpPr/>
          <p:nvPr/>
        </p:nvSpPr>
        <p:spPr>
          <a:xfrm>
            <a:off x="1115616" y="6237312"/>
            <a:ext cx="432048" cy="360040"/>
          </a:xfrm>
          <a:prstGeom prst="actionButtonHo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фициальная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C000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487</TotalTime>
  <Words>1564</Words>
  <Application>Microsoft Office PowerPoint</Application>
  <PresentationFormat>Экран (4:3)</PresentationFormat>
  <Paragraphs>285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53" baseType="lpstr">
      <vt:lpstr>ArbatDi</vt:lpstr>
      <vt:lpstr>Arial</vt:lpstr>
      <vt:lpstr>Arial Black</vt:lpstr>
      <vt:lpstr>Arial Narrow</vt:lpstr>
      <vt:lpstr>Arkhive</vt:lpstr>
      <vt:lpstr>Georgia</vt:lpstr>
      <vt:lpstr>Impact</vt:lpstr>
      <vt:lpstr>Tahoma</vt:lpstr>
      <vt:lpstr>Trebuchet MS</vt:lpstr>
      <vt:lpstr>Wingdings</vt:lpstr>
      <vt:lpstr>Wingdings 2</vt:lpstr>
      <vt:lpstr>Официальная</vt:lpstr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Кто хочет стать грамотеем?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49</cp:revision>
  <dcterms:created xsi:type="dcterms:W3CDTF">2013-03-27T04:44:00Z</dcterms:created>
  <dcterms:modified xsi:type="dcterms:W3CDTF">2020-01-01T15:34:35Z</dcterms:modified>
</cp:coreProperties>
</file>