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5" r:id="rId5"/>
    <p:sldId id="274" r:id="rId6"/>
    <p:sldId id="264" r:id="rId7"/>
    <p:sldId id="270" r:id="rId8"/>
    <p:sldId id="266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D88B7B-F15A-4E3C-BF6A-7929E93FB1E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3C2F65-5E4E-4A05-8134-0F9C967DFD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riteria-based%20assessment.docx" TargetMode="External"/><Relationship Id="rId2" Type="http://schemas.openxmlformats.org/officeDocument/2006/relationships/hyperlink" Target="peer%20assessment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7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ctive%20learning%20-%203by3%20strategy.docx" TargetMode="External"/><Relationship Id="rId2" Type="http://schemas.openxmlformats.org/officeDocument/2006/relationships/hyperlink" Target="active%20learning%20-%20pair%20work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6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ifferentiation%20by%20home%20task.docx" TargetMode="External"/><Relationship Id="rId2" Type="http://schemas.openxmlformats.org/officeDocument/2006/relationships/hyperlink" Target="differentiation%20by%20task,%20pace%20and%20support.doc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4898" y="680224"/>
            <a:ext cx="10872439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1089218" y="7893051"/>
            <a:ext cx="173567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rgbClr val="06108E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rgbClr val="06108E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731" y="184666"/>
            <a:ext cx="11732949" cy="6505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338" y="399246"/>
            <a:ext cx="1083113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Criteria-based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Throughout the lesson  such types of formative assessment were applied: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Peer assessment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Self-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Teacher-based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Criteria-based assessment</a:t>
            </a:r>
            <a:endParaRPr lang="kk-K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(Voting,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“Traffic light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pres?slideindex=1&amp;slidetitle="/>
              </a:rPr>
              <a:t>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7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33390" y="887104"/>
            <a:ext cx="11958525" cy="1692323"/>
          </a:xfrm>
          <a:prstGeom prst="round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15278" y="1"/>
            <a:ext cx="11699218" cy="68850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my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and colleagues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knowledge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microteaching and group presentations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33391" y="2681785"/>
            <a:ext cx="11958524" cy="1692323"/>
          </a:xfrm>
          <a:prstGeom prst="round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colleagues’ and the trainer’s feedback had a positive impact on my lesson planning, as it contributed to acquisition</a:t>
            </a:r>
            <a:r>
              <a:rPr lang="ru-RU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knowledge and some</a:t>
            </a: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teaching experience.</a:t>
            </a:r>
            <a:endParaRPr lang="ru-RU" sz="200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example: I was advised to use 3 by 3 drilling strategy to introduce topic vocabulary, TPR method.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33390" y="4476466"/>
            <a:ext cx="11944879" cy="2242782"/>
          </a:xfrm>
          <a:prstGeom prst="round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still have some difficulties. So in future I’m going to improve my planning practice and teaching. I’m going to focus on TPR method because I have understood that it is very effective with primary learners. It develops their listening skills. This method is flexible and I can adapt it to different situations and content.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Also I’m going to use Inductive approach because this approach involves all students in learning process and tend to participate more actively. It is focused on students’ capacities and abilities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4842" y="4674527"/>
            <a:ext cx="11442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 lot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of methods and strategies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were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presented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during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course.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According to my students’ needs I consider the most effective for active learning such strategies as e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liciting,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TPS method, 3by3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drilling strategy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and various types of questioning.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 find them very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effective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 teaching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primary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students and developing their communicative skills.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These methods can be used in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different situations and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content because they help teacher to involve students and have them motivated within the lesson.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4843" y="2777489"/>
            <a:ext cx="1123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Feedback received from my trainer and colleagues influenced my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lesson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planning positively,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as it contributed to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my practical teaching experience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 example: </a:t>
            </a:r>
            <a:r>
              <a:rPr lang="en-US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my </a:t>
            </a:r>
            <a:r>
              <a:rPr lang="en-US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trainer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advised my to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use 3 by 3 drilling strategy to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revise  topical vocabulary and get the students to make up word combinations. My colleagues also advised me TPS method while students’ doing exercises.</a:t>
            </a:r>
            <a:endParaRPr lang="en-US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842" y="1004552"/>
            <a:ext cx="1109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Microteaching has influenced  the </a:t>
            </a:r>
            <a:r>
              <a:rPr lang="kk-KZ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approaches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my planning the lesson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 used some methods and strategies which were presented by my trainer during the course and  some of them were applied by my colleagues in  their plans.</a:t>
            </a:r>
            <a:endParaRPr lang="ru-RU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Using such methods as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eliciting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using paper puppets and TPS-strategy is aimed at active learning development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 l="23381" t="17766" r="8293" b="11171"/>
          <a:stretch/>
        </p:blipFill>
        <p:spPr bwMode="auto">
          <a:xfrm>
            <a:off x="1025912" y="133816"/>
            <a:ext cx="8865220" cy="616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101766" y="423745"/>
            <a:ext cx="23483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94952"/>
              </p:ext>
            </p:extLst>
          </p:nvPr>
        </p:nvGraphicFramePr>
        <p:xfrm>
          <a:off x="10101766" y="423746"/>
          <a:ext cx="733874" cy="214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Точечный рисунок" r:id="rId4" imgW="619211" imgH="2457143" progId="Paint.Picture">
                  <p:embed/>
                </p:oleObj>
              </mc:Choice>
              <mc:Fallback>
                <p:oleObj name="Точечный рисунок" r:id="rId4" imgW="619211" imgH="2457143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766" y="423746"/>
                        <a:ext cx="733874" cy="2146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/>
          <p:nvPr/>
        </p:nvPicPr>
        <p:blipFill rotWithShape="1">
          <a:blip r:embed="rId6"/>
          <a:srcRect l="45939" t="39933" r="46318" b="21971"/>
          <a:stretch/>
        </p:blipFill>
        <p:spPr bwMode="auto">
          <a:xfrm>
            <a:off x="11046274" y="423745"/>
            <a:ext cx="955226" cy="2146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34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4898" y="356839"/>
            <a:ext cx="8274204" cy="5809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9103" y="1906860"/>
            <a:ext cx="348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- Where is it?</a:t>
            </a:r>
          </a:p>
          <a:p>
            <a:r>
              <a:rPr lang="en-US" sz="4000" b="1" dirty="0" smtClean="0"/>
              <a:t> - In the….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2397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3317" y="1271239"/>
            <a:ext cx="2319453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9502" y="546409"/>
            <a:ext cx="11151220" cy="4560849"/>
          </a:xfrm>
        </p:spPr>
        <p:txBody>
          <a:bodyPr>
            <a:noAutofit/>
          </a:bodyPr>
          <a:lstStyle/>
          <a:p>
            <a:r>
              <a:rPr lang="en-US" sz="4000" dirty="0" smtClean="0"/>
              <a:t>Father sleeps in a garage/ </a:t>
            </a:r>
            <a:r>
              <a:rPr lang="en-US" sz="4000" smtClean="0"/>
              <a:t>bedroom/bathroom.</a:t>
            </a:r>
          </a:p>
          <a:p>
            <a:endParaRPr lang="en-US" sz="4000" dirty="0" smtClean="0"/>
          </a:p>
          <a:p>
            <a:r>
              <a:rPr lang="en-US" sz="4000" dirty="0" smtClean="0"/>
              <a:t>Mother cooks in a kitchen/living room/garage.</a:t>
            </a:r>
          </a:p>
          <a:p>
            <a:r>
              <a:rPr lang="en-US" sz="4000" dirty="0" smtClean="0"/>
              <a:t>Sister watches TV in the garden/bathroom/garage.</a:t>
            </a:r>
          </a:p>
          <a:p>
            <a:r>
              <a:rPr lang="en-US" sz="4000" dirty="0" smtClean="0"/>
              <a:t>Granny washes in the garden/ living room/bathroom.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170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25214" r="46959" b="21731"/>
          <a:stretch/>
        </p:blipFill>
        <p:spPr bwMode="auto">
          <a:xfrm>
            <a:off x="487848" y="708978"/>
            <a:ext cx="6244879" cy="554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7270" y="1417320"/>
            <a:ext cx="544321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i="1" dirty="0"/>
              <a:t>I have a  </a:t>
            </a:r>
            <a:r>
              <a:rPr lang="en-GB" sz="3200" b="1" i="1" dirty="0" smtClean="0"/>
              <a:t>house</a:t>
            </a:r>
            <a:r>
              <a:rPr lang="en-US" sz="3200" b="1" i="1" dirty="0" smtClean="0"/>
              <a:t>.</a:t>
            </a:r>
          </a:p>
          <a:p>
            <a:r>
              <a:rPr lang="en-GB" sz="3200" b="1" i="1" dirty="0"/>
              <a:t>I have a  living </a:t>
            </a:r>
            <a:r>
              <a:rPr lang="en-GB" sz="3200" b="1" i="1" dirty="0" smtClean="0"/>
              <a:t>room</a:t>
            </a:r>
            <a:r>
              <a:rPr lang="en-US" sz="3200" b="1" i="1" dirty="0" smtClean="0"/>
              <a:t>.</a:t>
            </a:r>
          </a:p>
          <a:p>
            <a:r>
              <a:rPr lang="en-GB" sz="3200" b="1" i="1" dirty="0"/>
              <a:t>I have a  </a:t>
            </a:r>
            <a:r>
              <a:rPr lang="en-GB" sz="3200" b="1" i="1" dirty="0" smtClean="0"/>
              <a:t>…….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757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1089218" y="7893051"/>
            <a:ext cx="173567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rgbClr val="06108E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rgbClr val="06108E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731" y="184666"/>
            <a:ext cx="11732949" cy="6505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Grade: 2  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Around Us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    </a:t>
            </a:r>
          </a:p>
          <a:p>
            <a: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 </a:t>
            </a:r>
            <a:r>
              <a:rPr lang="en-GB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Places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GB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0640" y="3169920"/>
            <a:ext cx="59685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Natalya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Kintsel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English teacher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school-gymnasium # 6 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Abai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Kunanbaev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town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Stepnogorsk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5278" y="433763"/>
            <a:ext cx="5557363" cy="6424237"/>
          </a:xfrm>
          <a:prstGeom prst="round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2.L6 understand some specific information in short, slow, carefully articulated talk on routine and familiar topics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2.S2 ask questions in order to satisfy basic needs and find information on familiar topics and classroom routines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S3 use a limited range of basic words, phrases and short sentences to describe objects, activities and classroom routines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2.R6  understand with considerable and particularly visual support, some specific information in short, simple texts on familiar topics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2.W3 write short phrases to identify people, places and objects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726153" y="56135"/>
            <a:ext cx="4283901" cy="50947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6390" y="478515"/>
            <a:ext cx="5968929" cy="6334732"/>
          </a:xfrm>
          <a:prstGeom prst="round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By the end of the lesson, students will be able to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Recognize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words and directions pronounced by a teacher or in a video and follow them 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 the vocabulary of places, names of rooms, furniture, family, etc. to describe the house and ask questions and answer the teacher and classmates’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questions</a:t>
            </a:r>
          </a:p>
          <a:p>
            <a:pPr lvl="0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identify the definition of names of the rooms and places in short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texts</a:t>
            </a:r>
          </a:p>
          <a:p>
            <a:pPr lvl="0"/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record his or her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understanding/knowledge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by writing (not less than)  four facts about  the house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575290" y="56135"/>
            <a:ext cx="4112034" cy="50948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3" rIns="91440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Lesson objectives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6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1089218" y="7893051"/>
            <a:ext cx="173567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rgbClr val="06108E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rgbClr val="06108E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3040" y="184666"/>
            <a:ext cx="11732949" cy="6505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Methods of active learning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793" y="334851"/>
            <a:ext cx="10168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active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algn="ctr"/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792" y="184666"/>
            <a:ext cx="11462197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Eliciting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(Teacher uses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eliciting to revise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 at the beginning of the lesson)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Pair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work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(Making up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dialogue using paper puppets and the structure “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….? She’s/He’s in the……”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reading the text in pairs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3by3 drilling strategy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stage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 and making word combinations “adjective + object”)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Singing the song with movements together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(Energizer )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TPS method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(While doing post-watching and post-reading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activities)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“The tree of mood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”, Voting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end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uses voting 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“The tree of mood”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pres?slideindex=1&amp;slidetitle=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11089218" y="7893051"/>
            <a:ext cx="173567" cy="10001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rgbClr val="06108E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rgbClr val="06108E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rgbClr val="06108E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6108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731" y="184666"/>
            <a:ext cx="11732949" cy="6505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858" y="429364"/>
            <a:ext cx="110805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Differentiation approaches</a:t>
            </a:r>
          </a:p>
          <a:p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Differentiation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 by task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 by pace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Differentiation by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Differentiation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home task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1743</TotalTime>
  <Words>725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Изображение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</cp:lastModifiedBy>
  <cp:revision>115</cp:revision>
  <dcterms:created xsi:type="dcterms:W3CDTF">2017-07-10T14:20:27Z</dcterms:created>
  <dcterms:modified xsi:type="dcterms:W3CDTF">2017-09-18T09:37:11Z</dcterms:modified>
</cp:coreProperties>
</file>