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5" r:id="rId3"/>
    <p:sldId id="286" r:id="rId4"/>
    <p:sldId id="270" r:id="rId5"/>
    <p:sldId id="288" r:id="rId6"/>
    <p:sldId id="265" r:id="rId7"/>
    <p:sldId id="267" r:id="rId8"/>
    <p:sldId id="266" r:id="rId9"/>
    <p:sldId id="269" r:id="rId10"/>
    <p:sldId id="261" r:id="rId11"/>
    <p:sldId id="293" r:id="rId12"/>
    <p:sldId id="279" r:id="rId13"/>
    <p:sldId id="278" r:id="rId14"/>
    <p:sldId id="280" r:id="rId15"/>
    <p:sldId id="281" r:id="rId16"/>
    <p:sldId id="290" r:id="rId17"/>
    <p:sldId id="292" r:id="rId18"/>
    <p:sldId id="28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FFFF"/>
    <a:srgbClr val="00FF00"/>
    <a:srgbClr val="000099"/>
    <a:srgbClr val="FFCCFF"/>
    <a:srgbClr val="FFFF66"/>
    <a:srgbClr val="003300"/>
    <a:srgbClr val="66FF33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4B21A-59D5-404C-947B-81EE7A99D55E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E70E7-6992-46F0-8B9C-2B17FFAF6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66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E70E7-6992-46F0-8B9C-2B17FFAF6FD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F1C8-AD4D-41E8-B3AF-D2EE1231F1FD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A09F-080E-4F81-9A37-13A5CD559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F1C8-AD4D-41E8-B3AF-D2EE1231F1FD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A09F-080E-4F81-9A37-13A5CD559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F1C8-AD4D-41E8-B3AF-D2EE1231F1FD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A09F-080E-4F81-9A37-13A5CD559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F1C8-AD4D-41E8-B3AF-D2EE1231F1FD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A09F-080E-4F81-9A37-13A5CD559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F1C8-AD4D-41E8-B3AF-D2EE1231F1FD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A09F-080E-4F81-9A37-13A5CD559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F1C8-AD4D-41E8-B3AF-D2EE1231F1FD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A09F-080E-4F81-9A37-13A5CD559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F1C8-AD4D-41E8-B3AF-D2EE1231F1FD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A09F-080E-4F81-9A37-13A5CD559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F1C8-AD4D-41E8-B3AF-D2EE1231F1FD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A09F-080E-4F81-9A37-13A5CD559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F1C8-AD4D-41E8-B3AF-D2EE1231F1FD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A09F-080E-4F81-9A37-13A5CD559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F1C8-AD4D-41E8-B3AF-D2EE1231F1FD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A09F-080E-4F81-9A37-13A5CD559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F1C8-AD4D-41E8-B3AF-D2EE1231F1FD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A09F-080E-4F81-9A37-13A5CD559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4F1C8-AD4D-41E8-B3AF-D2EE1231F1FD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1A09F-080E-4F81-9A37-13A5CD559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bstract_background_search_and_destroy-other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RebeccaLewis_Feb2014_le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r="2343" b="14516"/>
          <a:stretch>
            <a:fillRect/>
          </a:stretch>
        </p:blipFill>
        <p:spPr>
          <a:xfrm>
            <a:off x="0" y="3071786"/>
            <a:ext cx="9144000" cy="378621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00166" y="1214422"/>
            <a:ext cx="184730" cy="1015663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00892" y="5072074"/>
            <a:ext cx="214310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 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старшей группы:</a:t>
            </a:r>
          </a:p>
          <a:p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Любошенко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Дима, 6 лет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Нуреев Амир, 6 лет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Фомина А.А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Морозова О.Ю.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214290"/>
            <a:ext cx="8215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Северо-Восточное управление министерства образования и науки Самарской области</a:t>
            </a:r>
            <a:b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 «Детский сад </a:t>
            </a:r>
            <a:r>
              <a:rPr lang="ru-RU" sz="1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Журавушка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№1 г. Похвистнево 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00232" y="3786190"/>
            <a:ext cx="5286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Инженерная книга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1472" y="4214818"/>
            <a:ext cx="800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Impact" panose="020B0806030902050204" pitchFamily="34" charset="0"/>
              </a:rPr>
              <a:t>«</a:t>
            </a:r>
            <a:r>
              <a:rPr lang="ru-RU" sz="2800" dirty="0" err="1" smtClean="0">
                <a:solidFill>
                  <a:srgbClr val="FF0000"/>
                </a:solidFill>
                <a:latin typeface="Impact" panose="020B0806030902050204" pitchFamily="34" charset="0"/>
              </a:rPr>
              <a:t>ЭКОРОБОФАБРИКА</a:t>
            </a:r>
            <a:r>
              <a:rPr lang="ru-RU" sz="2800" dirty="0" smtClean="0">
                <a:solidFill>
                  <a:srgbClr val="FF0000"/>
                </a:solidFill>
                <a:latin typeface="Impact" panose="020B0806030902050204" pitchFamily="34" charset="0"/>
              </a:rPr>
              <a:t>»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Impact" panose="020B0806030902050204" pitchFamily="34" charset="0"/>
              </a:rPr>
              <a:t>( производство </a:t>
            </a:r>
            <a:r>
              <a:rPr lang="ru-RU" sz="2800" dirty="0" err="1" smtClean="0">
                <a:solidFill>
                  <a:srgbClr val="FF0000"/>
                </a:solidFill>
                <a:latin typeface="Impact" panose="020B0806030902050204" pitchFamily="34" charset="0"/>
              </a:rPr>
              <a:t>экологичной</a:t>
            </a:r>
            <a:r>
              <a:rPr lang="ru-RU" sz="2800" dirty="0" smtClean="0">
                <a:solidFill>
                  <a:srgbClr val="FF0000"/>
                </a:solidFill>
                <a:latin typeface="Impact" panose="020B0806030902050204" pitchFamily="34" charset="0"/>
              </a:rPr>
              <a:t> упаковки)</a:t>
            </a:r>
            <a:endParaRPr lang="ru-RU" sz="28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19" name="Рисунок 18" descr="lego-gears-animation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2264" y="642918"/>
            <a:ext cx="1919230" cy="1714512"/>
          </a:xfrm>
          <a:prstGeom prst="rect">
            <a:avLst/>
          </a:prstGeom>
        </p:spPr>
      </p:pic>
      <p:pic>
        <p:nvPicPr>
          <p:cNvPr id="20" name="Picture 4" descr="https://i.pinimg.com/originals/9c/21/95/9c2195094a81095f87e83cb5534ee1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2396" y="857232"/>
            <a:ext cx="1119344" cy="1643074"/>
          </a:xfrm>
          <a:prstGeom prst="rect">
            <a:avLst/>
          </a:prstGeom>
          <a:noFill/>
        </p:spPr>
      </p:pic>
      <p:pic>
        <p:nvPicPr>
          <p:cNvPr id="2050" name="Picture 2" descr="G:\Фомина проект\фото 2\DSC_0037.JPG"/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143240" y="1357298"/>
            <a:ext cx="2928958" cy="1939960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G:\фото проекта\DSC_0432.JPG"/>
          <p:cNvPicPr>
            <a:picLocks noChangeAspect="1" noChangeArrowheads="1"/>
          </p:cNvPicPr>
          <p:nvPr/>
        </p:nvPicPr>
        <p:blipFill>
          <a:blip r:embed="rId7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57158" y="2928934"/>
            <a:ext cx="2480720" cy="1643074"/>
          </a:xfrm>
          <a:prstGeom prst="round2DiagRect">
            <a:avLst>
              <a:gd name="adj1" fmla="val 16667"/>
              <a:gd name="adj2" fmla="val 0"/>
            </a:avLst>
          </a:prstGeom>
          <a:ln w="508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G:\Фомина проект\фото сегодня\DSC_011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2928934"/>
            <a:ext cx="2588576" cy="1714512"/>
          </a:xfrm>
          <a:prstGeom prst="round2DiagRect">
            <a:avLst>
              <a:gd name="adj1" fmla="val 16667"/>
              <a:gd name="adj2" fmla="val 0"/>
            </a:avLst>
          </a:prstGeom>
          <a:ln w="508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bstract_background_search_and_destroy-other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857224" y="214290"/>
            <a:ext cx="77153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Impact" panose="020B0806030902050204" pitchFamily="34" charset="0"/>
              </a:rPr>
              <a:t>5 Технологическая часть проекта</a:t>
            </a:r>
            <a:endParaRPr lang="ru-RU" sz="2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14282" y="642919"/>
            <a:ext cx="8501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нарисовали схемы сборки станков для фабрики </a:t>
            </a:r>
            <a:endParaRPr lang="ru-RU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 descr="RebeccaLewis_Feb2014_le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r="2343" b="14516"/>
          <a:stretch>
            <a:fillRect/>
          </a:stretch>
        </p:blipFill>
        <p:spPr>
          <a:xfrm>
            <a:off x="0" y="3071786"/>
            <a:ext cx="9144000" cy="3786214"/>
          </a:xfrm>
          <a:prstGeom prst="rect">
            <a:avLst/>
          </a:prstGeom>
        </p:spPr>
      </p:pic>
      <p:pic>
        <p:nvPicPr>
          <p:cNvPr id="24" name="Рисунок 23" descr="lego-gears-animation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72726" y="4643446"/>
            <a:ext cx="1809659" cy="1616628"/>
          </a:xfrm>
          <a:prstGeom prst="rect">
            <a:avLst/>
          </a:prstGeom>
        </p:spPr>
      </p:pic>
      <p:pic>
        <p:nvPicPr>
          <p:cNvPr id="1026" name="Picture 2" descr="G:\фотоооооо\DSC_0065.JPG"/>
          <p:cNvPicPr>
            <a:picLocks noChangeAspect="1" noChangeArrowheads="1"/>
          </p:cNvPicPr>
          <p:nvPr/>
        </p:nvPicPr>
        <p:blipFill>
          <a:blip r:embed="rId5" cstate="print">
            <a:lum bright="20000" contrast="10000"/>
          </a:blip>
          <a:srcRect/>
          <a:stretch>
            <a:fillRect/>
          </a:stretch>
        </p:blipFill>
        <p:spPr bwMode="auto">
          <a:xfrm>
            <a:off x="214282" y="2643182"/>
            <a:ext cx="2786082" cy="1845327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G:\фотоооооо\DSC_0073.JPG"/>
          <p:cNvPicPr>
            <a:picLocks noChangeAspect="1" noChangeArrowheads="1"/>
          </p:cNvPicPr>
          <p:nvPr/>
        </p:nvPicPr>
        <p:blipFill>
          <a:blip r:embed="rId6" cstate="print">
            <a:lum bright="20000" contrast="10000"/>
          </a:blip>
          <a:srcRect/>
          <a:stretch>
            <a:fillRect/>
          </a:stretch>
        </p:blipFill>
        <p:spPr bwMode="auto">
          <a:xfrm>
            <a:off x="6215074" y="2714620"/>
            <a:ext cx="2804292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G:\фотоооооо\DSC_0078.JPG"/>
          <p:cNvPicPr>
            <a:picLocks noChangeAspect="1" noChangeArrowheads="1"/>
          </p:cNvPicPr>
          <p:nvPr/>
        </p:nvPicPr>
        <p:blipFill>
          <a:blip r:embed="rId7" cstate="print">
            <a:lum bright="20000" contrast="30000"/>
          </a:blip>
          <a:srcRect/>
          <a:stretch>
            <a:fillRect/>
          </a:stretch>
        </p:blipFill>
        <p:spPr bwMode="auto">
          <a:xfrm>
            <a:off x="3143240" y="1142984"/>
            <a:ext cx="2912148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214282" y="4572008"/>
            <a:ext cx="3143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Схемы сборки установок для перемалывания и  смешивания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43637" y="4714884"/>
            <a:ext cx="27146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Схема сборки установки для разлива, сушки и скатывания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28992" y="3244334"/>
            <a:ext cx="2135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Схема сборки Робота</a:t>
            </a:r>
            <a:endParaRPr lang="ru-RU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bstract_background_search_and_destroy-other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8501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Сборка робота из конструктора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ROBO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BLOCK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»      </a:t>
            </a:r>
            <a:endParaRPr lang="ru-RU" sz="2400" b="1" dirty="0">
              <a:solidFill>
                <a:srgbClr val="0000CC"/>
              </a:solidFill>
            </a:endParaRPr>
          </a:p>
        </p:txBody>
      </p:sp>
      <p:pic>
        <p:nvPicPr>
          <p:cNvPr id="4" name="Picture 3" descr="G:\фото проекта\DSC_04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857232"/>
            <a:ext cx="2991225" cy="1981201"/>
          </a:xfrm>
          <a:prstGeom prst="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Picture 5" descr="G:\фото проекта\DSC_04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928670"/>
            <a:ext cx="2971800" cy="1968335"/>
          </a:xfrm>
          <a:prstGeom prst="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6" name="Picture 4" descr="G:\фото проекта\DSC_04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3571876"/>
            <a:ext cx="2895600" cy="1917865"/>
          </a:xfrm>
          <a:prstGeom prst="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7" name="Рисунок 6" descr="e888db5e54d7b0dc92dc025211e6da33_gif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6116" y="2143116"/>
            <a:ext cx="2112000" cy="1584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4282" y="2928934"/>
            <a:ext cx="43577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4. Робот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</a:rPr>
              <a:t>Робик</a:t>
            </a:r>
            <a:endParaRPr lang="ru-RU" b="1" dirty="0" smtClean="0">
              <a:solidFill>
                <a:srgbClr val="002060"/>
              </a:solidFill>
              <a:latin typeface="Times New Roman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/>
              </a:rPr>
              <a:t>В комплект входит: элементы конструктора (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</a:rPr>
              <a:t>1х</a:t>
            </a:r>
            <a:r>
              <a:rPr lang="ru-RU" dirty="0" smtClean="0">
                <a:solidFill>
                  <a:srgbClr val="002060"/>
                </a:solidFill>
                <a:latin typeface="Times New Roman"/>
              </a:rPr>
              <a:t> блок,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</a:rPr>
              <a:t>1х</a:t>
            </a:r>
            <a:r>
              <a:rPr lang="ru-RU" dirty="0" smtClean="0">
                <a:solidFill>
                  <a:srgbClr val="002060"/>
                </a:solidFill>
                <a:latin typeface="Times New Roman"/>
              </a:rPr>
              <a:t> блок с отверстиями,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</a:rPr>
              <a:t>2х</a:t>
            </a:r>
            <a:r>
              <a:rPr lang="ru-RU" dirty="0" smtClean="0">
                <a:solidFill>
                  <a:srgbClr val="002060"/>
                </a:solidFill>
                <a:latin typeface="Times New Roman"/>
              </a:rPr>
              <a:t> блок, ось соединения, основной блок, колеса), блок ЦПУ, двигатель постоянного тока, устройство программирования,  кабель, веселые карточки.</a:t>
            </a:r>
            <a:endParaRPr lang="ru-RU" dirty="0" smtClean="0">
              <a:latin typeface="Times New Roman"/>
            </a:endParaRPr>
          </a:p>
          <a:p>
            <a:pPr lvl="0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Назначение: </a:t>
            </a:r>
            <a:r>
              <a:rPr lang="ru-RU" dirty="0" smtClean="0">
                <a:solidFill>
                  <a:srgbClr val="002060"/>
                </a:solidFill>
                <a:latin typeface="Times New Roman"/>
              </a:rPr>
              <a:t>контролирует  процесс производство на всех этапах.</a:t>
            </a:r>
            <a:endParaRPr lang="ru-RU" sz="1400" dirty="0">
              <a:latin typeface="Times New Roman"/>
              <a:ea typeface="Times New Roman"/>
            </a:endParaRPr>
          </a:p>
        </p:txBody>
      </p:sp>
      <p:pic>
        <p:nvPicPr>
          <p:cNvPr id="9" name="Рисунок 8" descr="RebeccaLewis_Feb2014_lego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r="2343" b="14516"/>
          <a:stretch>
            <a:fillRect/>
          </a:stretch>
        </p:blipFill>
        <p:spPr>
          <a:xfrm>
            <a:off x="0" y="3071786"/>
            <a:ext cx="9144000" cy="3786214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4143372" y="1928802"/>
            <a:ext cx="785818" cy="2857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072330" y="3071810"/>
            <a:ext cx="285752" cy="4286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bstract_background_search_and_destroy-other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RebeccaLewis_Feb2014_le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r="2343" b="14516"/>
          <a:stretch>
            <a:fillRect/>
          </a:stretch>
        </p:blipFill>
        <p:spPr>
          <a:xfrm>
            <a:off x="0" y="3071786"/>
            <a:ext cx="9144000" cy="378621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85720" y="357167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Сборка установки для перемалывания кукурузы из конструктора «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неоформленного материала</a:t>
            </a:r>
            <a:endParaRPr lang="ru-RU" sz="24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G:\Фомина проект\фото\58A-I0_BCV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214422"/>
            <a:ext cx="2214578" cy="2952771"/>
          </a:xfrm>
          <a:prstGeom prst="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9" name="Picture 3" descr="G:\Фомина проект\фото\9p-qrFDo6n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3000372"/>
            <a:ext cx="2171700" cy="2895600"/>
          </a:xfrm>
          <a:prstGeom prst="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0" name="Прямоугольник 19"/>
          <p:cNvSpPr/>
          <p:nvPr/>
        </p:nvSpPr>
        <p:spPr>
          <a:xfrm>
            <a:off x="3000364" y="1714488"/>
            <a:ext cx="29289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Установка для </a:t>
            </a:r>
          </a:p>
          <a:p>
            <a:pPr marL="342900" lvl="0" indent="-342900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перемалывания </a:t>
            </a:r>
          </a:p>
          <a:p>
            <a:pPr marL="342900" lvl="0" indent="-342900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кукурузы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/>
              </a:rPr>
              <a:t>В состав  станка входит: платформа, элементы конструктора,</a:t>
            </a:r>
          </a:p>
          <a:p>
            <a:pPr lvl="0"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/>
              </a:rPr>
              <a:t>электродвигатель,</a:t>
            </a:r>
          </a:p>
          <a:p>
            <a:pPr lvl="0"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/>
              </a:rPr>
              <a:t>емкость, двухсторонний скотч.</a:t>
            </a:r>
            <a:endParaRPr lang="ru-RU" dirty="0" smtClean="0">
              <a:latin typeface="Times New Roman"/>
            </a:endParaRPr>
          </a:p>
          <a:p>
            <a:pPr lvl="0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Назначение: </a:t>
            </a:r>
            <a:r>
              <a:rPr lang="ru-RU" dirty="0" smtClean="0">
                <a:solidFill>
                  <a:srgbClr val="002060"/>
                </a:solidFill>
                <a:latin typeface="Times New Roman"/>
              </a:rPr>
              <a:t>происходит перемалывание кукурузы в муку.</a:t>
            </a:r>
            <a:endParaRPr lang="ru-RU" sz="1400" dirty="0">
              <a:latin typeface="Times New Roman"/>
              <a:ea typeface="Times New Roman"/>
            </a:endParaRPr>
          </a:p>
        </p:txBody>
      </p:sp>
      <p:pic>
        <p:nvPicPr>
          <p:cNvPr id="21" name="Рисунок 20" descr="i (2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>
            <a:off x="928662" y="4214818"/>
            <a:ext cx="1785950" cy="1585925"/>
          </a:xfrm>
          <a:prstGeom prst="rect">
            <a:avLst/>
          </a:prstGeom>
        </p:spPr>
      </p:pic>
      <p:pic>
        <p:nvPicPr>
          <p:cNvPr id="22" name="Picture 2" descr="C:\Users\comp\Desktop\робототехника\карусель для уточек\Р-22.jpg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 l="11905"/>
          <a:stretch>
            <a:fillRect/>
          </a:stretch>
        </p:blipFill>
        <p:spPr bwMode="auto">
          <a:xfrm>
            <a:off x="5429256" y="1142984"/>
            <a:ext cx="1857388" cy="1581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bstract_background_search_and_destroy-other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57158" y="214290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Times New Roman"/>
              </a:rPr>
              <a:t>Сборка установки для смешивания, </a:t>
            </a:r>
          </a:p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Times New Roman"/>
              </a:rPr>
              <a:t>из конструктора</a:t>
            </a:r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b="1" dirty="0" smtClean="0">
                <a:solidFill>
                  <a:srgbClr val="0000CC"/>
                </a:solidFill>
                <a:latin typeface="Times New Roman"/>
              </a:rPr>
              <a:t>Веселые шестеренки</a:t>
            </a:r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rgbClr val="0000CC"/>
              </a:solidFill>
            </a:endParaRPr>
          </a:p>
        </p:txBody>
      </p:sp>
      <p:pic>
        <p:nvPicPr>
          <p:cNvPr id="18" name="Рисунок 17" descr="RebeccaLewis_Feb2014_le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r="2343" b="14516"/>
          <a:stretch>
            <a:fillRect/>
          </a:stretch>
        </p:blipFill>
        <p:spPr>
          <a:xfrm>
            <a:off x="0" y="3071786"/>
            <a:ext cx="9144000" cy="3786214"/>
          </a:xfrm>
          <a:prstGeom prst="rect">
            <a:avLst/>
          </a:prstGeom>
        </p:spPr>
      </p:pic>
      <p:pic>
        <p:nvPicPr>
          <p:cNvPr id="19" name="Picture 2" descr="G:\фото проекта\DSC_04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285860"/>
            <a:ext cx="2918574" cy="1933081"/>
          </a:xfrm>
          <a:prstGeom prst="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0" name="Picture 3" descr="G:\фото проекта\DSC_04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1214422"/>
            <a:ext cx="2912126" cy="1928810"/>
          </a:xfrm>
          <a:prstGeom prst="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1" name="Picture 4" descr="G:\фото проекта\DSC_04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3714752"/>
            <a:ext cx="3020006" cy="2000264"/>
          </a:xfrm>
          <a:prstGeom prst="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2" name="Овальная выноска 21"/>
          <p:cNvSpPr/>
          <p:nvPr/>
        </p:nvSpPr>
        <p:spPr>
          <a:xfrm flipH="1">
            <a:off x="3357554" y="2285992"/>
            <a:ext cx="2209800" cy="1140177"/>
          </a:xfrm>
          <a:prstGeom prst="wedgeEllipseCallout">
            <a:avLst>
              <a:gd name="adj1" fmla="val -63347"/>
              <a:gd name="adj2" fmla="val 4690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зря мы схемы рисовали,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станок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так собрали!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28596" y="3357562"/>
            <a:ext cx="51435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2. Установка для </a:t>
            </a:r>
          </a:p>
          <a:p>
            <a:pPr marL="342900" lvl="0" indent="-342900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перемешивания. </a:t>
            </a:r>
          </a:p>
          <a:p>
            <a:pPr marL="342900" lvl="0" indent="-342900"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/>
              </a:rPr>
              <a:t>Детали  с креплениями в виде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</a:rPr>
              <a:t>пазл</a:t>
            </a:r>
            <a:r>
              <a:rPr lang="ru-RU" dirty="0" smtClean="0">
                <a:solidFill>
                  <a:srgbClr val="002060"/>
                </a:solidFill>
                <a:latin typeface="Times New Roman"/>
              </a:rPr>
              <a:t>, шестеренки, </a:t>
            </a:r>
          </a:p>
          <a:p>
            <a:pPr marL="342900" lvl="0" indent="-342900"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/>
              </a:rPr>
              <a:t>главный блок с батарейками, стакан </a:t>
            </a:r>
          </a:p>
          <a:p>
            <a:pPr marL="342900" lvl="0" indent="-342900"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/>
              </a:rPr>
              <a:t>«непроливайка», емкость для воды, </a:t>
            </a:r>
          </a:p>
          <a:p>
            <a:pPr marL="342900" lvl="0" indent="-342900"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/>
              </a:rPr>
              <a:t>шланг, двухсторонний скотч.</a:t>
            </a:r>
            <a:endParaRPr lang="ru-RU" b="1" dirty="0" smtClean="0">
              <a:solidFill>
                <a:srgbClr val="002060"/>
              </a:solidFill>
              <a:latin typeface="Times New Roman"/>
            </a:endParaRPr>
          </a:p>
          <a:p>
            <a:pPr marL="342900" lvl="0" indent="-342900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Назначение:</a:t>
            </a:r>
          </a:p>
          <a:p>
            <a:pPr marL="342900" lvl="0" indent="-342900"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/>
              </a:rPr>
              <a:t>Перемешивает кукурузную муку с водой и желатином.</a:t>
            </a:r>
          </a:p>
        </p:txBody>
      </p:sp>
      <p:sp>
        <p:nvSpPr>
          <p:cNvPr id="25" name="Стрелка вправо 24"/>
          <p:cNvSpPr/>
          <p:nvPr/>
        </p:nvSpPr>
        <p:spPr>
          <a:xfrm>
            <a:off x="3714744" y="1643050"/>
            <a:ext cx="1214446" cy="4286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7143768" y="3214686"/>
            <a:ext cx="285752" cy="5000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bstract_background_search_and_destroy-other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RebeccaLewis_Feb2014_le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r="2343" b="14516"/>
          <a:stretch>
            <a:fillRect/>
          </a:stretch>
        </p:blipFill>
        <p:spPr>
          <a:xfrm>
            <a:off x="0" y="3143248"/>
            <a:ext cx="9144000" cy="371475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85720" y="285728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Сборка установки для разлива, сушки и скатывания упаковки, из конструктора «Техник»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1357299"/>
            <a:ext cx="32861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3. Установка для разлива, </a:t>
            </a:r>
          </a:p>
          <a:p>
            <a:pPr marL="342900" lvl="0" indent="-342900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сушки и скатывания </a:t>
            </a:r>
          </a:p>
          <a:p>
            <a:pPr marL="342900" lvl="0" indent="-342900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упаковки в рулон:</a:t>
            </a:r>
          </a:p>
          <a:p>
            <a:pPr marL="342900" indent="-34290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состоит из 3 пластин, 7 планок, </a:t>
            </a:r>
          </a:p>
          <a:p>
            <a:pPr marL="342900" indent="-34290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штифтов, уголков с </a:t>
            </a:r>
          </a:p>
          <a:p>
            <a:pPr marL="342900" indent="-34290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отверстиями, 2 длинных и 2 </a:t>
            </a:r>
          </a:p>
          <a:p>
            <a:pPr marL="342900" indent="-34290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средних валов, 4 зубчатых </a:t>
            </a:r>
          </a:p>
          <a:p>
            <a:pPr marL="342900" indent="-34290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колес, 4 конических передач, 2 </a:t>
            </a:r>
          </a:p>
          <a:p>
            <a:pPr marL="342900" indent="-34290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ручек, 18 малых шкивов, </a:t>
            </a:r>
          </a:p>
          <a:p>
            <a:pPr marL="342900" indent="-34290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светильника, картонного </a:t>
            </a:r>
          </a:p>
          <a:p>
            <a:pPr marL="342900" indent="-34290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барабана.</a:t>
            </a:r>
          </a:p>
          <a:p>
            <a:pPr marL="342900" indent="-342900"/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Назначение: </a:t>
            </a:r>
            <a:r>
              <a:rPr lang="ru-RU" dirty="0" smtClean="0">
                <a:solidFill>
                  <a:srgbClr val="002060"/>
                </a:solidFill>
                <a:latin typeface="Times New Roman"/>
              </a:rPr>
              <a:t>выполняет</a:t>
            </a:r>
          </a:p>
          <a:p>
            <a:pPr marL="342900" lvl="0" indent="-342900"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/>
              </a:rPr>
              <a:t>3 функции: разливает, сушит</a:t>
            </a:r>
          </a:p>
          <a:p>
            <a:pPr marL="342900" lvl="0" indent="-342900"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/>
              </a:rPr>
              <a:t>и  скручивает</a:t>
            </a:r>
            <a:r>
              <a:rPr lang="ru-RU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/>
              </a:rPr>
              <a:t>упаковку в </a:t>
            </a:r>
          </a:p>
          <a:p>
            <a:pPr marL="342900" lvl="0" indent="-342900"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/>
              </a:rPr>
              <a:t>рулон.</a:t>
            </a:r>
            <a:endParaRPr lang="ru-RU" dirty="0"/>
          </a:p>
        </p:txBody>
      </p:sp>
      <p:pic>
        <p:nvPicPr>
          <p:cNvPr id="14" name="Рисунок 13" descr="charkh dande1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5140" y="4429132"/>
            <a:ext cx="2714644" cy="2143125"/>
          </a:xfrm>
          <a:prstGeom prst="rect">
            <a:avLst/>
          </a:prstGeom>
        </p:spPr>
      </p:pic>
      <p:pic>
        <p:nvPicPr>
          <p:cNvPr id="4098" name="Picture 2" descr="G:\фотоооооо\DSC_01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1142984"/>
            <a:ext cx="3106853" cy="2057785"/>
          </a:xfrm>
          <a:prstGeom prst="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4099" name="Picture 3" descr="G:\фотоооооо\DSC_01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3500438"/>
            <a:ext cx="3061997" cy="2028076"/>
          </a:xfrm>
          <a:prstGeom prst="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bstract_background_search_and_destroy-other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RebeccaLewis_Feb2014_le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r="2343" b="14516"/>
          <a:stretch>
            <a:fillRect/>
          </a:stretch>
        </p:blipFill>
        <p:spPr>
          <a:xfrm>
            <a:off x="0" y="3071786"/>
            <a:ext cx="9144000" cy="378621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28662" y="357166"/>
            <a:ext cx="7500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Испытания установки прошли успешно</a:t>
            </a:r>
            <a:endParaRPr lang="ru-RU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G:\Фомина проект\фото 2\DSC_00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1285860"/>
            <a:ext cx="5932156" cy="3929090"/>
          </a:xfrm>
          <a:prstGeom prst="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bstract_background_search_and_destroy-other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158" y="285728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Презентация готового продукта. </a:t>
            </a:r>
            <a:endParaRPr lang="ru-RU" sz="2400" dirty="0"/>
          </a:p>
        </p:txBody>
      </p:sp>
      <p:pic>
        <p:nvPicPr>
          <p:cNvPr id="6" name="Рисунок 5" descr="RebeccaLewis_Feb2014_le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r="2343" b="14516"/>
          <a:stretch>
            <a:fillRect/>
          </a:stretch>
        </p:blipFill>
        <p:spPr>
          <a:xfrm>
            <a:off x="0" y="3071786"/>
            <a:ext cx="9144000" cy="3786214"/>
          </a:xfrm>
          <a:prstGeom prst="rect">
            <a:avLst/>
          </a:prstGeom>
        </p:spPr>
      </p:pic>
      <p:pic>
        <p:nvPicPr>
          <p:cNvPr id="1029" name="Picture 5" descr="F:\DCIM\100D5100\DSC_00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2743" y="1844824"/>
            <a:ext cx="5214974" cy="3454052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Овальная выноска 4"/>
          <p:cNvSpPr/>
          <p:nvPr/>
        </p:nvSpPr>
        <p:spPr>
          <a:xfrm flipH="1">
            <a:off x="467542" y="980728"/>
            <a:ext cx="2808313" cy="1656184"/>
          </a:xfrm>
          <a:prstGeom prst="wedgeEllipseCallout">
            <a:avLst>
              <a:gd name="adj1" fmla="val -55925"/>
              <a:gd name="adj2" fmla="val 5816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Вот что у нас  получилось!!! Такую упаковку  можно даже съесть.</a:t>
            </a:r>
            <a:endParaRPr lang="ru-RU" sz="1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bstract_background_search_and_destroy-other.jpg"/>
          <p:cNvPicPr>
            <a:picLocks noChangeAspect="1"/>
          </p:cNvPicPr>
          <p:nvPr/>
        </p:nvPicPr>
        <p:blipFill>
          <a:blip r:embed="rId3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158" y="142852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Программирование</a:t>
            </a:r>
            <a:endParaRPr lang="ru-RU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RebeccaLewis_Feb2014_lego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r="2343" b="14516"/>
          <a:stretch>
            <a:fillRect/>
          </a:stretch>
        </p:blipFill>
        <p:spPr>
          <a:xfrm>
            <a:off x="0" y="3071786"/>
            <a:ext cx="9144000" cy="378621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572000" y="2643182"/>
            <a:ext cx="2928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28728" y="2714620"/>
            <a:ext cx="1643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6" name="Picture 3" descr="C:\Users\Админ\Pictures\2019-11-12 прогрмии\прогрмии 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857232"/>
            <a:ext cx="6143668" cy="4000528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1071538" y="5000636"/>
            <a:ext cx="6572296" cy="5000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071538" y="5072074"/>
            <a:ext cx="6572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по активации робота:  28, 7, 20, 6, 20, 6, 20, 7, 28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14547" y="2143116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едет вперед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00628" y="2143116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едет назад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85918" y="4357694"/>
            <a:ext cx="228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моргает датчиками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357686" y="4357694"/>
            <a:ext cx="2928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делает разворот на 180 *С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4032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Блок-схема: процесс 15"/>
          <p:cNvSpPr/>
          <p:nvPr/>
        </p:nvSpPr>
        <p:spPr>
          <a:xfrm>
            <a:off x="2214546" y="428604"/>
            <a:ext cx="4214842" cy="714380"/>
          </a:xfrm>
          <a:prstGeom prst="flowChartProcess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abstract_background_search_and_destroy-other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14348" y="214290"/>
            <a:ext cx="8072494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  литературы:</a:t>
            </a:r>
            <a:endParaRPr lang="ru-RU" sz="20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785794"/>
            <a:ext cx="864399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AutoNum type="arabicPeriod"/>
              <a:tabLst>
                <a:tab pos="228600" algn="l"/>
              </a:tabLst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Волосовец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Т.В., Карпова Ю.В., Тимофеева Т.В. Парциальная образовательная программа дошкольного образования «От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Фрёбеля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робота: растим будущих инженеров»: учебное пособие. Самара: ООО «Издательство АСГАРД», 2017.</a:t>
            </a:r>
          </a:p>
          <a:p>
            <a:pPr marL="342900" lvl="0" indent="-342900" algn="just">
              <a:buFont typeface="+mj-lt"/>
              <a:buAutoNum type="arabicPeriod"/>
              <a:tabLst>
                <a:tab pos="228600" algn="l"/>
              </a:tabLst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Ишмакова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М. С. Конструирование в дошкольном образовании в условиях введения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пособие для педагогов. Всероссийский учебно-методический центр образовательной робототехники. - М.: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Изд.-полиграф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центр «Маска», 2013.</a:t>
            </a:r>
          </a:p>
          <a:p>
            <a:pPr marL="342900" lvl="0" indent="-342900" algn="just">
              <a:buAutoNum type="arabicPeriod" startAt="3"/>
              <a:tabLst>
                <a:tab pos="228600" algn="l"/>
              </a:tabLst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Куцакова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Л.В. Конструирование и ручной труд в детском саду: Программа и конспекты занятий М: ТЦ Сфера, 2005. - 341 с.</a:t>
            </a:r>
          </a:p>
          <a:p>
            <a:pPr marL="342900" lvl="0" indent="-342900" algn="just">
              <a:buAutoNum type="arabicPeriod" startAt="3"/>
              <a:tabLst>
                <a:tab pos="228600" algn="l"/>
              </a:tabLst>
            </a:pP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Корягин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А.: Образовательная робототехника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LegoWeDo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Сборник методических рекомендаций и практикумов. -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ДМК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Пресс, 2016.</a:t>
            </a:r>
          </a:p>
          <a:p>
            <a:pPr marL="342900" indent="-342900" algn="just">
              <a:tabLst>
                <a:tab pos="2286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Мельникова О.В.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конструирование. 5-10 лет. Программа, занятия. 32 конструкторские модели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ФГОС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Издательство «Учитель», 2018.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tabLst>
                <a:tab pos="228600" algn="l"/>
              </a:tabLst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ресурсы:  </a:t>
            </a:r>
          </a:p>
          <a:p>
            <a:pPr marL="342900" lvl="0" indent="-342900">
              <a:buFont typeface="+mj-lt"/>
              <a:buAutoNum type="arabicPeriod"/>
              <a:tabLst>
                <a:tab pos="2286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энциклопедический словарь...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slovari.299.ru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›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enc.php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2286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база по робототехнике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cdutt.edu.yar.ru›rrts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po_robototehnike.doc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2286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пособия | Образовательная робототехника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robo.detinso.ru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› Методические пособия</a:t>
            </a:r>
          </a:p>
          <a:p>
            <a:pPr marL="342900" lvl="0" indent="-342900">
              <a:buFont typeface="+mj-lt"/>
              <a:buAutoNum type="arabicPeriod"/>
              <a:tabLst>
                <a:tab pos="228600" algn="l"/>
              </a:tabLst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фгос-игра.рф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bstract_background_search_and_destroy-other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RebeccaLewis_Feb2014_le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t="50001" r="2343" b="14516"/>
          <a:stretch>
            <a:fillRect/>
          </a:stretch>
        </p:blipFill>
        <p:spPr>
          <a:xfrm>
            <a:off x="0" y="5500702"/>
            <a:ext cx="9144000" cy="15716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4282" y="857232"/>
            <a:ext cx="8643998" cy="1000132"/>
          </a:xfrm>
          <a:prstGeom prst="rect">
            <a:avLst/>
          </a:prstGeom>
          <a:solidFill>
            <a:srgbClr val="00FF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Стимулировать детское техническое творчество, развивать у дошкольников интерес к моделированию и конструированию через реализацию проекта «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ЭКОРОБОФАБРИКА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(производство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экологичной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упаковки). </a:t>
            </a:r>
            <a:endParaRPr lang="ru-RU" dirty="0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3571868" y="214290"/>
            <a:ext cx="2071702" cy="628648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  <a:endParaRPr lang="ru-RU" sz="2400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85721" y="285728"/>
            <a:ext cx="8429684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3357554" y="2000240"/>
            <a:ext cx="2714644" cy="714380"/>
          </a:xfrm>
          <a:prstGeom prst="downArrowCallout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lang="ru-RU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2714620"/>
            <a:ext cx="8643998" cy="3071834"/>
          </a:xfrm>
          <a:prstGeom prst="rect">
            <a:avLst/>
          </a:prstGeom>
          <a:solidFill>
            <a:srgbClr val="00FF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Расширять представления детей о профессиях инженера,  дизайнера, упаковщика, ученого.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Познакомить дошкольников с  технологией производства упаковки.</a:t>
            </a:r>
          </a:p>
          <a:p>
            <a:pPr marL="285750" lvl="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Создать условия для развития конструктивных творческих способностей через конструирование установок, способствовать обогащению и активизации конструктивного опыта детей.</a:t>
            </a:r>
          </a:p>
          <a:p>
            <a:pPr marL="285750" lvl="0" indent="-285750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Поощрять самостоятельность, инициативность, упорство при достижении цели, организованность, умение работать в коллективе, в паре, воспитывать уважение к труду взрослых, бережное отношение к результатам труда.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bstract_background_search_and_destroy-other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5720" y="785794"/>
            <a:ext cx="8643998" cy="1214446"/>
          </a:xfrm>
          <a:prstGeom prst="rect">
            <a:avLst/>
          </a:prstGeom>
          <a:solidFill>
            <a:srgbClr val="00FF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Проект направлен на получение  технических знаний, развития у детей творчества, любознательности, инициативы, желания познавать, открывать для себя новое, исследовать мир  самостоятельно. </a:t>
            </a:r>
            <a:endParaRPr lang="ru-RU" sz="2000" dirty="0"/>
          </a:p>
        </p:txBody>
      </p:sp>
      <p:pic>
        <p:nvPicPr>
          <p:cNvPr id="2" name="Рисунок 1" descr="RebeccaLewis_Feb2014_le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r="2343" b="14516"/>
          <a:stretch>
            <a:fillRect/>
          </a:stretch>
        </p:blipFill>
        <p:spPr>
          <a:xfrm>
            <a:off x="0" y="3071786"/>
            <a:ext cx="9144000" cy="37862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8728" y="2000240"/>
            <a:ext cx="37862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00009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214290"/>
            <a:ext cx="7500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r>
              <a:rPr lang="ru-RU" sz="2800" dirty="0" smtClean="0">
                <a:solidFill>
                  <a:srgbClr val="FF0000"/>
                </a:solidFill>
                <a:latin typeface="Impact" panose="020B0806030902050204" pitchFamily="34" charset="0"/>
              </a:rPr>
              <a:t>Идея и общее содержание проекта</a:t>
            </a:r>
          </a:p>
        </p:txBody>
      </p:sp>
      <p:sp>
        <p:nvSpPr>
          <p:cNvPr id="11" name="Выноска-облако 10"/>
          <p:cNvSpPr/>
          <p:nvPr/>
        </p:nvSpPr>
        <p:spPr>
          <a:xfrm>
            <a:off x="0" y="1928802"/>
            <a:ext cx="4607719" cy="2419894"/>
          </a:xfrm>
          <a:prstGeom prst="cloudCallout">
            <a:avLst>
              <a:gd name="adj1" fmla="val 67553"/>
              <a:gd name="adj2" fmla="val 21027"/>
            </a:avLst>
          </a:prstGeom>
          <a:gradFill flip="none" rotWithShape="1">
            <a:gsLst>
              <a:gs pos="0">
                <a:srgbClr val="39E5F7">
                  <a:tint val="66000"/>
                  <a:satMod val="160000"/>
                </a:srgbClr>
              </a:gs>
              <a:gs pos="50000">
                <a:srgbClr val="39E5F7">
                  <a:tint val="44500"/>
                  <a:satMod val="160000"/>
                </a:srgbClr>
              </a:gs>
              <a:gs pos="100000">
                <a:srgbClr val="39E5F7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Природу надо беречь!  Надо сделать фабрику по изготовлению такой упаковки, которая не загрязняет природу- экологически безопасную упаковку!</a:t>
            </a:r>
            <a:endParaRPr lang="ru-RU" dirty="0"/>
          </a:p>
        </p:txBody>
      </p:sp>
      <p:pic>
        <p:nvPicPr>
          <p:cNvPr id="12" name="Рисунок 11" descr="10505088_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>
            <a:off x="6715140" y="1857364"/>
            <a:ext cx="2214578" cy="1785950"/>
          </a:xfrm>
          <a:prstGeom prst="rect">
            <a:avLst/>
          </a:prstGeom>
        </p:spPr>
      </p:pic>
      <p:pic>
        <p:nvPicPr>
          <p:cNvPr id="13" name="Рисунок 12" descr="i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>
            <a:off x="1071538" y="4214818"/>
            <a:ext cx="2428892" cy="1700226"/>
          </a:xfrm>
          <a:prstGeom prst="rect">
            <a:avLst/>
          </a:prstGeom>
        </p:spPr>
      </p:pic>
      <p:pic>
        <p:nvPicPr>
          <p:cNvPr id="15" name="Рисунок 14" descr="Semnul-Intrebarii-2630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256" y="2143116"/>
            <a:ext cx="714380" cy="1285884"/>
          </a:xfrm>
          <a:prstGeom prst="rect">
            <a:avLst/>
          </a:prstGeom>
        </p:spPr>
      </p:pic>
      <p:pic>
        <p:nvPicPr>
          <p:cNvPr id="1026" name="Picture 2" descr="G:\Фомина проект\фото 2\DSC_0057.JPG"/>
          <p:cNvPicPr>
            <a:picLocks noChangeAspect="1" noChangeArrowheads="1"/>
          </p:cNvPicPr>
          <p:nvPr/>
        </p:nvPicPr>
        <p:blipFill>
          <a:blip r:embed="rId7" cstate="print">
            <a:lum bright="11000" contrast="17000"/>
          </a:blip>
          <a:srcRect/>
          <a:stretch>
            <a:fillRect/>
          </a:stretch>
        </p:blipFill>
        <p:spPr bwMode="auto">
          <a:xfrm>
            <a:off x="5572132" y="3643314"/>
            <a:ext cx="3169855" cy="2099514"/>
          </a:xfrm>
          <a:prstGeom prst="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bstract_background_search_and_destroy-other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5720" y="1142984"/>
            <a:ext cx="8643998" cy="1071570"/>
          </a:xfrm>
          <a:prstGeom prst="rect">
            <a:avLst/>
          </a:prstGeom>
          <a:solidFill>
            <a:srgbClr val="00FF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Дима Л. и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Амир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 обменивались с друзьями в группе впечатлениями от празднования Дня рождения!  Но выяснилось, что осталось очень много оберток от конфет, а они загрязняют природу.                                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214291"/>
            <a:ext cx="8643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Impact" panose="020B0806030902050204" pitchFamily="34" charset="0"/>
              </a:rPr>
              <a:t>2. История вопроса и существующие способы решения проблемы</a:t>
            </a:r>
            <a:endParaRPr lang="ru-RU" sz="2800" dirty="0"/>
          </a:p>
        </p:txBody>
      </p:sp>
      <p:pic>
        <p:nvPicPr>
          <p:cNvPr id="2050" name="Picture 2" descr="G:\фотоооооо\DSC_00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624542"/>
            <a:ext cx="5727580" cy="3793591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Выноска-облако 11"/>
          <p:cNvSpPr/>
          <p:nvPr/>
        </p:nvSpPr>
        <p:spPr>
          <a:xfrm>
            <a:off x="142844" y="2428868"/>
            <a:ext cx="3419872" cy="1714512"/>
          </a:xfrm>
          <a:prstGeom prst="cloudCallout">
            <a:avLst>
              <a:gd name="adj1" fmla="val 50861"/>
              <a:gd name="adj2" fmla="val 449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  <a:buSzPct val="125000"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 можно ли сделать упаковку, которая не вредит природе? </a:t>
            </a:r>
          </a:p>
          <a:p>
            <a:pPr algn="ctr">
              <a:spcBef>
                <a:spcPts val="1000"/>
              </a:spcBef>
              <a:buSzPct val="125000"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-Из чего её можно сделать?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bstract_background_search_and_destroy-other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285729"/>
            <a:ext cx="8715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3. Комплексное исследование и решения на основе исследования</a:t>
            </a:r>
            <a:endParaRPr lang="ru-RU" sz="2800" dirty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214282" y="1000108"/>
            <a:ext cx="3714776" cy="2428892"/>
          </a:xfrm>
          <a:prstGeom prst="wedgeEllipseCallout">
            <a:avLst>
              <a:gd name="adj1" fmla="val 42272"/>
              <a:gd name="adj2" fmla="val 4923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детского дня рождения осталось много оберток от конфет.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тут Амир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сказал: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 здорово, было бы, если бы фантики были  съедобные, то и мусора не было.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4932040" y="1219201"/>
            <a:ext cx="3640488" cy="1924048"/>
          </a:xfrm>
          <a:prstGeom prst="wedgeEllipseCallout">
            <a:avLst>
              <a:gd name="adj1" fmla="val -35353"/>
              <a:gd name="adj2" fmla="val 6414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давайте построим фабрику  по производству экологической упаковки.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работать на ней будет робот. 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G:\фото проекта\DSC_03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857628"/>
            <a:ext cx="3667127" cy="2428876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3857628"/>
            <a:ext cx="3357586" cy="2417464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bstract_background_search_and_destroy-other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Рисунок 13" descr="RebeccaLewis_Feb2014_le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b="13332"/>
          <a:stretch>
            <a:fillRect/>
          </a:stretch>
        </p:blipFill>
        <p:spPr>
          <a:xfrm>
            <a:off x="0" y="5000612"/>
            <a:ext cx="9144000" cy="185738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42910" y="357167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Impact" panose="020B0806030902050204" pitchFamily="34" charset="0"/>
              </a:rPr>
              <a:t>4. Описание процесса подготовки проекта</a:t>
            </a:r>
            <a:br>
              <a:rPr lang="ru-RU" sz="2800" dirty="0" smtClean="0">
                <a:solidFill>
                  <a:srgbClr val="FF0000"/>
                </a:solidFill>
                <a:latin typeface="Impact" panose="020B0806030902050204" pitchFamily="34" charset="0"/>
              </a:rPr>
            </a:br>
            <a:endParaRPr lang="ru-RU" sz="2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71472" y="1142984"/>
            <a:ext cx="8143932" cy="4857784"/>
          </a:xfrm>
          <a:prstGeom prst="rect">
            <a:avLst/>
          </a:prstGeom>
          <a:solidFill>
            <a:srgbClr val="00FF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lnSpc>
                <a:spcPct val="120000"/>
              </a:lnSpc>
              <a:spcBef>
                <a:spcPts val="1000"/>
              </a:spcBef>
              <a:buClrTx/>
              <a:buSzPct val="125000"/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о работе фабрики по изготовлению упаковок: этапы производства, профессии людей работающих на фабрике: инженер,  дизайнер, упаковщик, ученый и т.д.</a:t>
            </a:r>
          </a:p>
          <a:p>
            <a:pPr marL="285750" lvl="0" indent="-285750">
              <a:lnSpc>
                <a:spcPct val="120000"/>
              </a:lnSpc>
              <a:spcBef>
                <a:spcPts val="1000"/>
              </a:spcBef>
              <a:buClrTx/>
              <a:buSzPct val="125000"/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Просмотр мультфильмов и  презентаций о производстве различных упаковок.</a:t>
            </a:r>
          </a:p>
          <a:p>
            <a:pPr marL="285750" lvl="0" indent="-285750">
              <a:lnSpc>
                <a:spcPct val="120000"/>
              </a:lnSpc>
              <a:spcBef>
                <a:spcPts val="1000"/>
              </a:spcBef>
              <a:buClrTx/>
              <a:buSzPct val="125000"/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правилами техники безопасности во время работы станков и установок.</a:t>
            </a:r>
          </a:p>
          <a:p>
            <a:pPr marL="285750" lvl="0" indent="-285750">
              <a:lnSpc>
                <a:spcPct val="120000"/>
              </a:lnSpc>
              <a:spcBef>
                <a:spcPts val="1000"/>
              </a:spcBef>
              <a:buClrTx/>
              <a:buSzPct val="125000"/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 «Фабрика картонной упаковки», «Супермаркет Магнит», «Стройка завода».</a:t>
            </a:r>
          </a:p>
          <a:p>
            <a:pPr marL="285750" lvl="0" indent="-285750">
              <a:lnSpc>
                <a:spcPct val="120000"/>
              </a:lnSpc>
              <a:spcBef>
                <a:spcPts val="1000"/>
              </a:spcBef>
              <a:buClrTx/>
              <a:buSzPct val="125000"/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экскурсия на фабрику по производству съедобной упаковки в интернете.</a:t>
            </a:r>
          </a:p>
          <a:p>
            <a:pPr marL="285750" lvl="0" indent="-285750">
              <a:lnSpc>
                <a:spcPct val="120000"/>
              </a:lnSpc>
              <a:spcBef>
                <a:spcPts val="1000"/>
              </a:spcBef>
              <a:buClrTx/>
              <a:buSzPct val="125000"/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«Запомни расположение», «Чья команда быстрее построит», «Разложи детали по местам», «Логическая цепочка».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bstract_background_search_and_destroy-other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RebeccaLewis_Feb2014_le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r="2343" b="14516"/>
          <a:stretch>
            <a:fillRect/>
          </a:stretch>
        </p:blipFill>
        <p:spPr>
          <a:xfrm>
            <a:off x="0" y="3071786"/>
            <a:ext cx="9144000" cy="378621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8596" y="357166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сюжетно-ролевых играх дети пробовали себя в разных профессиях: инженер,  дизайнер, упаковщик, ученый, продавец и т.д.</a:t>
            </a:r>
            <a:b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10" name="Рисунок 9" descr="43-900x90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6578" y="4429132"/>
            <a:ext cx="2204462" cy="2204462"/>
          </a:xfrm>
          <a:prstGeom prst="rect">
            <a:avLst/>
          </a:prstGeom>
        </p:spPr>
      </p:pic>
      <p:pic>
        <p:nvPicPr>
          <p:cNvPr id="11" name="Рисунок 10" descr="9TRg478ac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1142984"/>
            <a:ext cx="2000265" cy="1500199"/>
          </a:xfrm>
          <a:prstGeom prst="rect">
            <a:avLst/>
          </a:prstGeom>
        </p:spPr>
      </p:pic>
      <p:pic>
        <p:nvPicPr>
          <p:cNvPr id="3" name="Picture 2" descr="G:\фотоооооо\DSC_01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3000372"/>
            <a:ext cx="3357586" cy="2223856"/>
          </a:xfrm>
          <a:prstGeom prst="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075" name="Picture 3" descr="G:\фотоооооо\DSC_014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1714488"/>
            <a:ext cx="3451436" cy="2286016"/>
          </a:xfrm>
          <a:prstGeom prst="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bstract_background_search_and_destroy-other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RebeccaLewis_Feb2014_le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r="2343" b="14516"/>
          <a:stretch>
            <a:fillRect/>
          </a:stretch>
        </p:blipFill>
        <p:spPr>
          <a:xfrm>
            <a:off x="0" y="3071786"/>
            <a:ext cx="9144000" cy="378621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5720" y="357166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увлеченно рассматривали разные виды конструктора и выбрали конструктор для постройки  фабрики</a:t>
            </a:r>
            <a:endParaRPr lang="ru-RU" sz="2000" dirty="0"/>
          </a:p>
        </p:txBody>
      </p:sp>
      <p:pic>
        <p:nvPicPr>
          <p:cNvPr id="12" name="Picture 2" descr="G:\фото проекта\DSC_04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1643050"/>
            <a:ext cx="5486400" cy="3633849"/>
          </a:xfrm>
          <a:prstGeom prst="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3" name="Рисунок 12" descr="lego-gears-animation-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1357298"/>
            <a:ext cx="149083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worke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3802" y="3429000"/>
            <a:ext cx="1500198" cy="21431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bstract_background_search_and_destroy-other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RebeccaLewis_Feb2014_le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r="2343" b="14516"/>
          <a:stretch>
            <a:fillRect/>
          </a:stretch>
        </p:blipFill>
        <p:spPr>
          <a:xfrm>
            <a:off x="0" y="3071786"/>
            <a:ext cx="9144000" cy="378621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85720" y="285729"/>
            <a:ext cx="8572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Приступая к постройке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4" name="Выноска со стрелкой вправо 13"/>
          <p:cNvSpPr/>
          <p:nvPr/>
        </p:nvSpPr>
        <p:spPr>
          <a:xfrm>
            <a:off x="357158" y="1142984"/>
            <a:ext cx="3505200" cy="1828799"/>
          </a:xfrm>
          <a:prstGeom prst="rightArrowCallout">
            <a:avLst/>
          </a:prstGeom>
          <a:solidFill>
            <a:srgbClr val="00FF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 захотели сделать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экологичную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упаковку из кукурузы, подумали, как это сделать и решили  построить фабрику по производству экологически безопасной упаковки</a:t>
            </a:r>
            <a:endParaRPr lang="ru-RU" sz="1400" dirty="0"/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6858016" y="1214422"/>
            <a:ext cx="1828800" cy="1905000"/>
          </a:xfrm>
          <a:prstGeom prst="downArrowCallout">
            <a:avLst/>
          </a:prstGeom>
          <a:solidFill>
            <a:srgbClr val="00FF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подумали что нам для этого нужно и нарисовали схемы.</a:t>
            </a:r>
            <a:endParaRPr lang="ru-RU" sz="1400" dirty="0"/>
          </a:p>
        </p:txBody>
      </p:sp>
      <p:sp>
        <p:nvSpPr>
          <p:cNvPr id="17" name="Выноска со стрелкой влево 16"/>
          <p:cNvSpPr/>
          <p:nvPr/>
        </p:nvSpPr>
        <p:spPr>
          <a:xfrm>
            <a:off x="5715008" y="3786190"/>
            <a:ext cx="3048000" cy="1722382"/>
          </a:xfrm>
          <a:prstGeom prst="leftArrowCallout">
            <a:avLst/>
          </a:prstGeom>
          <a:solidFill>
            <a:srgbClr val="00FF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Выбрали конструктор, из которого можно сделать установки для фабрики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производству экологически безопасной  упаковки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несколько документов 17"/>
          <p:cNvSpPr/>
          <p:nvPr/>
        </p:nvSpPr>
        <p:spPr>
          <a:xfrm>
            <a:off x="357158" y="3786190"/>
            <a:ext cx="3163392" cy="1722382"/>
          </a:xfrm>
          <a:prstGeom prst="flowChartMultidocument">
            <a:avLst/>
          </a:prstGeom>
          <a:solidFill>
            <a:srgbClr val="00FF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ходе постройки  добавляли нужные нам детали, убирали лишние. У нас получилось!!!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Наша фабрика работает! 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" name="Picture 4" descr="https://i.pinimg.com/originals/9c/21/95/9c2195094a81095f87e83cb5534ee1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9308" y="1060068"/>
            <a:ext cx="1831492" cy="2688428"/>
          </a:xfrm>
          <a:prstGeom prst="rect">
            <a:avLst/>
          </a:prstGeom>
          <a:noFill/>
        </p:spPr>
      </p:pic>
      <p:pic>
        <p:nvPicPr>
          <p:cNvPr id="20" name="Рисунок 19" descr="building-blocks-of-success-internet-business-school_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6050" y="2143116"/>
            <a:ext cx="2571768" cy="17145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</TotalTime>
  <Words>1016</Words>
  <Application>Microsoft Office PowerPoint</Application>
  <PresentationFormat>Экран (4:3)</PresentationFormat>
  <Paragraphs>112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Пользователь</cp:lastModifiedBy>
  <cp:revision>245</cp:revision>
  <dcterms:created xsi:type="dcterms:W3CDTF">2016-11-09T18:16:01Z</dcterms:created>
  <dcterms:modified xsi:type="dcterms:W3CDTF">2019-12-27T12:58:34Z</dcterms:modified>
</cp:coreProperties>
</file>