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60" r:id="rId4"/>
    <p:sldId id="257" r:id="rId5"/>
    <p:sldId id="258" r:id="rId6"/>
    <p:sldId id="259" r:id="rId7"/>
    <p:sldId id="261" r:id="rId8"/>
    <p:sldId id="264" r:id="rId9"/>
    <p:sldId id="263" r:id="rId10"/>
    <p:sldId id="287" r:id="rId11"/>
    <p:sldId id="265" r:id="rId12"/>
    <p:sldId id="266" r:id="rId13"/>
    <p:sldId id="269" r:id="rId14"/>
    <p:sldId id="270" r:id="rId15"/>
    <p:sldId id="273" r:id="rId16"/>
    <p:sldId id="279" r:id="rId17"/>
    <p:sldId id="283" r:id="rId18"/>
    <p:sldId id="286" r:id="rId19"/>
    <p:sldId id="281" r:id="rId20"/>
    <p:sldId id="285" r:id="rId21"/>
    <p:sldId id="272" r:id="rId22"/>
    <p:sldId id="277" r:id="rId23"/>
    <p:sldId id="276" r:id="rId24"/>
    <p:sldId id="275" r:id="rId25"/>
    <p:sldId id="278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5050"/>
    <a:srgbClr val="0066FF"/>
    <a:srgbClr val="FF33CC"/>
    <a:srgbClr val="0033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8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4797152"/>
            <a:ext cx="7772400" cy="132600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«Формирование художественных и первичных математических представлений у дошкольников через знакомство с конструктивно-выразительными особенностями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особняка И. А. </a:t>
            </a:r>
            <a:r>
              <a:rPr lang="ru-RU" sz="20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Клодта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881155" y="6185834"/>
            <a:ext cx="3240360" cy="483526"/>
          </a:xfrm>
        </p:spPr>
        <p:txBody>
          <a:bodyPr>
            <a:normAutofit/>
          </a:bodyPr>
          <a:lstStyle/>
          <a:p>
            <a:r>
              <a:rPr lang="ru-RU" sz="1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Старший воспитатель </a:t>
            </a:r>
            <a:r>
              <a:rPr lang="ru-RU" sz="12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Ионова</a:t>
            </a:r>
            <a:r>
              <a:rPr lang="ru-RU" sz="12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Л.Ф.</a:t>
            </a:r>
          </a:p>
          <a:p>
            <a:endParaRPr lang="ru-RU" sz="12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31640" y="184865"/>
            <a:ext cx="7146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СП «Детский сад Журавушка» ГБОУ СОШ №1 города Похвистнево</a:t>
            </a:r>
          </a:p>
        </p:txBody>
      </p:sp>
      <p:pic>
        <p:nvPicPr>
          <p:cNvPr id="1026" name="Picture 2" descr="C:\Users\Пользователь\Desktop\Фото Рубан Архитектура\DSCN25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908720"/>
            <a:ext cx="4532376" cy="3392424"/>
          </a:xfrm>
          <a:prstGeom prst="rect">
            <a:avLst/>
          </a:prstGeom>
          <a:noFill/>
          <a:ln w="3810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96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особняк клодта\1.png"/>
          <p:cNvPicPr>
            <a:picLocks noChangeAspect="1" noChangeArrowheads="1"/>
          </p:cNvPicPr>
          <p:nvPr/>
        </p:nvPicPr>
        <p:blipFill rotWithShape="1">
          <a:blip r:embed="rId2"/>
          <a:srcRect l="5582" t="3092" r="1184"/>
          <a:stretch/>
        </p:blipFill>
        <p:spPr bwMode="auto">
          <a:xfrm>
            <a:off x="1331639" y="855599"/>
            <a:ext cx="7459275" cy="5813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563812" y="116632"/>
            <a:ext cx="699492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Ознакомление дошкольников с элементами архитектуры </a:t>
            </a:r>
          </a:p>
          <a:p>
            <a:pPr lvl="0" algn="ctr"/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проводится в игровой форме  </a:t>
            </a:r>
          </a:p>
          <a:p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81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Информационно-коммуникативные технологии позволяют</a:t>
            </a:r>
            <a:b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расширить представления дошкольников о форме частей здания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:\Users\Пользователь\Desktop\Фото Рубан Архитектура\РУБАН!!!\DSCN249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0" t="21056" b="18990"/>
          <a:stretch/>
        </p:blipFill>
        <p:spPr bwMode="auto">
          <a:xfrm>
            <a:off x="2006490" y="1700808"/>
            <a:ext cx="5704014" cy="4005093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472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Дети создали </a:t>
            </a: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схематический рисунок </a:t>
            </a:r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здания особняка И.А. </a:t>
            </a:r>
            <a:r>
              <a:rPr lang="ru-RU" sz="2000" b="1" dirty="0" err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Клодта</a:t>
            </a:r>
            <a:r>
              <a:rPr lang="ru-RU" sz="2000" b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Игра </a:t>
            </a:r>
            <a:r>
              <a:rPr lang="ru-RU" sz="1800" b="1" smtClean="0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«Похищение цвета»  вызвала 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у детей потребность </a:t>
            </a:r>
            <a:br>
              <a:rPr lang="ru-RU" sz="1800" b="1" dirty="0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воссоздать образ особняка </a:t>
            </a:r>
            <a:r>
              <a:rPr lang="ru-RU" sz="1800" b="1" dirty="0" err="1" smtClean="0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Клодта</a:t>
            </a: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 рисунках</a:t>
            </a:r>
            <a:r>
              <a:rPr lang="ru-RU" sz="1800" b="1" dirty="0">
                <a:solidFill>
                  <a:srgbClr val="0000FF"/>
                </a:solidFill>
                <a:effectLst/>
                <a:latin typeface="Arial Black" pitchFamily="34" charset="0"/>
                <a:ea typeface="+mn-ea"/>
                <a:cs typeface="Aharoni" pitchFamily="2" charset="-79"/>
              </a:rPr>
              <a:t/>
            </a:r>
            <a:br>
              <a:rPr lang="ru-RU" sz="1800" b="1" dirty="0">
                <a:solidFill>
                  <a:srgbClr val="0000FF"/>
                </a:solidFill>
                <a:effectLst/>
                <a:latin typeface="Arial Black" pitchFamily="34" charset="0"/>
                <a:ea typeface="+mn-ea"/>
                <a:cs typeface="Aharoni" pitchFamily="2" charset="-79"/>
              </a:rPr>
            </a:br>
            <a:endParaRPr lang="ru-RU" sz="1800" dirty="0"/>
          </a:p>
        </p:txBody>
      </p:sp>
      <p:pic>
        <p:nvPicPr>
          <p:cNvPr id="4" name="Picture 2" descr="C:\Users\Пользователь\Desktop\Фото Рубан Архитектура\РУБАН!!!\DSCN250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1" t="27555" r="12906" b="20028"/>
          <a:stretch/>
        </p:blipFill>
        <p:spPr bwMode="auto">
          <a:xfrm>
            <a:off x="1581779" y="1556792"/>
            <a:ext cx="7041169" cy="42484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85632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Увлекательно и интересно прошло рисование особняка </a:t>
            </a:r>
            <a:b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И.А. </a:t>
            </a:r>
            <a:r>
              <a:rPr lang="ru-RU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Клодта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 технике «клеевая акварель» </a:t>
            </a:r>
            <a:endParaRPr lang="ru-RU" sz="1800" dirty="0"/>
          </a:p>
        </p:txBody>
      </p:sp>
      <p:pic>
        <p:nvPicPr>
          <p:cNvPr id="10242" name="Picture 2" descr="C:\Users\Пользователь\Desktop\Фото Рубан Архитектура\РУБАН!!!\DSCN2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56791"/>
            <a:ext cx="6588020" cy="4941015"/>
          </a:xfrm>
          <a:prstGeom prst="rect">
            <a:avLst/>
          </a:prstGeom>
          <a:noFill/>
          <a:ln w="38100">
            <a:solidFill>
              <a:srgbClr val="FF5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73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С большим восторгом  и восхищением дошкольники </a:t>
            </a:r>
            <a:b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представили свои работы сверстникам</a:t>
            </a:r>
            <a:endParaRPr lang="ru-RU" sz="18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 descr="C:\Users\Пользователь\Desktop\Фото Рубан Архитектура\РУБАН!!!\DSCN25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552728" cy="4914546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536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/>
              </a:rPr>
              <a:t>Электронная </a:t>
            </a:r>
            <a:r>
              <a:rPr lang="ru-RU" sz="2000" b="1" dirty="0">
                <a:solidFill>
                  <a:srgbClr val="0000FF"/>
                </a:solidFill>
                <a:effectLst/>
                <a:latin typeface="Times New Roman"/>
              </a:rPr>
              <a:t>игра «Чей домик?» стала прекрасным средством закрепления темы «Сказочная архитектура</a:t>
            </a: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/>
              </a:rPr>
              <a:t>»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Пользователь\Desktop\Фото Рубан Архитектура\РУБАН!!!\DSCN2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28800"/>
            <a:ext cx="6929536" cy="4752528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1122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На третьем этапе проекта </a:t>
            </a:r>
            <a:b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проводилось НОД на тему: «Мистер цилиндр», в ходе которого дети знакомились с объемными геометрическими формами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Фото Рубан Архитектура\РУБАН!!!\DSCN22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600470"/>
            <a:ext cx="6276512" cy="4997557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98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Дети выкладывали  плоскостные изображения разных зданий из геометрических фигур, отмечая их схожесть </a:t>
            </a:r>
            <a:b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с особняком И.А. </a:t>
            </a:r>
            <a:r>
              <a:rPr lang="ru-RU" sz="20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Клодта</a:t>
            </a:r>
            <a:endParaRPr lang="ru-RU" sz="18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льзователь\Desktop\Фото Рубан Архитектура\РУБАН!!!\DSCN2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48308"/>
            <a:ext cx="6552728" cy="4914546"/>
          </a:xfrm>
          <a:prstGeom prst="rect">
            <a:avLst/>
          </a:prstGeom>
          <a:noFill/>
          <a:ln w="38100">
            <a:solidFill>
              <a:srgbClr val="FF5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75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Дети придумали как можно создать объемную геометрическую форму и предложили сконструировать их из счетных палочек и пластилиновых шариков</a:t>
            </a:r>
            <a:endParaRPr lang="ru-RU" sz="18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Пользователь\Desktop\Фото Рубан Архитектура\РУБАН!!!\DSCN23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08842"/>
            <a:ext cx="6624736" cy="4968552"/>
          </a:xfrm>
          <a:prstGeom prst="rect">
            <a:avLst/>
          </a:prstGeom>
          <a:noFill/>
          <a:ln w="38100">
            <a:solidFill>
              <a:srgbClr val="FF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72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85042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Получившиеся объемные тела дети сопоставляли </a:t>
            </a:r>
            <a:b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с архитектурными формами особняка И.А. </a:t>
            </a:r>
            <a:r>
              <a:rPr lang="ru-RU" sz="20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Клодта</a:t>
            </a:r>
            <a:endParaRPr lang="ru-RU" sz="18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7" t="22368" r="22439" b="13409"/>
          <a:stretch/>
        </p:blipFill>
        <p:spPr bwMode="auto">
          <a:xfrm>
            <a:off x="1619672" y="1340768"/>
            <a:ext cx="6894007" cy="4896544"/>
          </a:xfrm>
          <a:prstGeom prst="rect">
            <a:avLst/>
          </a:prstGeom>
          <a:noFill/>
          <a:ln w="38100">
            <a:solidFill>
              <a:srgbClr val="FF5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767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подготовительном  этапе дети </a:t>
            </a:r>
            <a:b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«отправились в путешествие» в город Самара, </a:t>
            </a:r>
            <a:b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выкладывали название города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Пользователь\Desktop\Фото Рубан Архитектура\РУБАН!!!\DSCN24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700808"/>
            <a:ext cx="6144683" cy="4608512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89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</a:rPr>
              <a:t>АРХИТЕКТУРА И МАТЕМАТИКА</a:t>
            </a:r>
            <a:b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</a:rPr>
            </a:b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</a:rPr>
              <a:t>Дети 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/>
              </a:rPr>
              <a:t>познакомились с объемными геометрическими </a:t>
            </a: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</a:rPr>
              <a:t>фигурами</a:t>
            </a: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 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цилиндр и полуцилиндр,  с геометрическими  </a:t>
            </a: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понятиями 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«симметрия», «асимметрия», «вид цилиндра сверху», «вид сбоку</a:t>
            </a: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  <a:ea typeface="Times New Roman"/>
              </a:rPr>
              <a:t>» </a:t>
            </a:r>
            <a:endParaRPr lang="ru-RU" sz="1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Пользователь\Desktop\Фото Рубан Архитектура\РУБАН!!!\DSCN23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580266"/>
            <a:ext cx="6528725" cy="4896544"/>
          </a:xfrm>
          <a:prstGeom prst="rect">
            <a:avLst/>
          </a:prstGeom>
          <a:noFill/>
          <a:ln w="38100">
            <a:solidFill>
              <a:srgbClr val="0033C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87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922432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Заключительным этапом проекта стало интегрированное занятие по художественному конструированию </a:t>
            </a:r>
            <a:b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«Солнечный замок»</a:t>
            </a:r>
            <a:r>
              <a:rPr lang="ru-RU" sz="1800" b="1" dirty="0">
                <a:solidFill>
                  <a:srgbClr val="4F271C">
                    <a:satMod val="130000"/>
                  </a:srgb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4F271C">
                    <a:satMod val="130000"/>
                  </a:srgb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80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Фото Рубан Архитектура\РУБАН!!!\DSCN256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02" r="15277" b="7930"/>
          <a:stretch/>
        </p:blipFill>
        <p:spPr bwMode="auto">
          <a:xfrm>
            <a:off x="1619672" y="1556792"/>
            <a:ext cx="6859201" cy="4752528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68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Во время конструирования солнечного замка </a:t>
            </a:r>
            <a:b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дети почувствовали себя настоящими архитекторами, применили знания полученные в ходе реализации проекта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Фото Рубан Архитектура\РУБАН!!!\DSCN261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 b="6112"/>
          <a:stretch/>
        </p:blipFill>
        <p:spPr bwMode="auto">
          <a:xfrm>
            <a:off x="1475656" y="1556792"/>
            <a:ext cx="7130266" cy="468052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789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  <a:ea typeface="Calibri"/>
              </a:rPr>
              <a:t>Дети декорировали постройку архитектурными элементами из пластилина, выполненных способом раскатывания, скручивания, выкладывания жгутиков</a:t>
            </a:r>
            <a:endParaRPr lang="ru-RU" sz="1800" b="1" dirty="0">
              <a:solidFill>
                <a:srgbClr val="0000FF"/>
              </a:solidFill>
            </a:endParaRPr>
          </a:p>
        </p:txBody>
      </p:sp>
      <p:pic>
        <p:nvPicPr>
          <p:cNvPr id="17410" name="Picture 2" descr="C:\Users\Пользователь\Desktop\Фото Рубан Архитектура\РУБАН!!!\DSCN262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556791"/>
            <a:ext cx="3744416" cy="4992555"/>
          </a:xfrm>
          <a:prstGeom prst="rect">
            <a:avLst/>
          </a:prstGeom>
          <a:noFill/>
          <a:ln w="38100">
            <a:solidFill>
              <a:srgbClr val="FF5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42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778416"/>
          </a:xfrm>
        </p:spPr>
        <p:txBody>
          <a:bodyPr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+mn-cs"/>
              </a:rPr>
              <a:t/>
            </a:r>
            <a:br>
              <a:rPr lang="ru-RU" sz="2000" b="1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+mn-cs"/>
              </a:rPr>
            </a:br>
            <a:r>
              <a:rPr lang="ru-RU" sz="2000" b="1" dirty="0" smtClean="0">
                <a:solidFill>
                  <a:srgbClr val="0000FF"/>
                </a:solidFill>
                <a:effectLst/>
                <a:latin typeface="Times New Roman"/>
                <a:ea typeface="Calibri"/>
                <a:cs typeface="+mn-cs"/>
              </a:rPr>
              <a:t>Дошкольники </a:t>
            </a:r>
            <a:r>
              <a:rPr lang="ru-RU" sz="2000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+mn-cs"/>
              </a:rPr>
              <a:t>научились выражать свой замысел </a:t>
            </a:r>
            <a:br>
              <a:rPr lang="ru-RU" sz="2000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+mn-cs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/>
                <a:ea typeface="Calibri"/>
                <a:cs typeface="+mn-cs"/>
              </a:rPr>
              <a:t>в худо­жественной форме, высказывали мнение по поводу пространственного раз­мещения построек</a:t>
            </a:r>
            <a:r>
              <a:rPr lang="ru-RU" sz="2000" b="1" dirty="0">
                <a:solidFill>
                  <a:srgbClr val="0000FF"/>
                </a:solidFill>
                <a:effectLst/>
                <a:ea typeface="+mn-ea"/>
                <a:cs typeface="+mn-cs"/>
              </a:rPr>
              <a:t/>
            </a:r>
            <a:br>
              <a:rPr lang="ru-RU" sz="2000" b="1" dirty="0">
                <a:solidFill>
                  <a:srgbClr val="0000FF"/>
                </a:solidFill>
                <a:effectLst/>
                <a:ea typeface="+mn-ea"/>
                <a:cs typeface="+mn-cs"/>
              </a:rPr>
            </a:br>
            <a:endParaRPr lang="ru-RU" sz="1800" b="1" dirty="0"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910" y="1412776"/>
            <a:ext cx="6192688" cy="464504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0095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55776" y="3933056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ru-RU" sz="1600" b="1" dirty="0" smtClean="0">
                <a:solidFill>
                  <a:srgbClr val="0000FF"/>
                </a:solidFill>
                <a:latin typeface="Arial Black" pitchFamily="34" charset="0"/>
                <a:cs typeface="Aharoni" pitchFamily="2" charset="-79"/>
              </a:rPr>
              <a:t> </a:t>
            </a:r>
            <a:endParaRPr lang="ru-RU" sz="1600" b="1" dirty="0">
              <a:solidFill>
                <a:srgbClr val="0000FF"/>
              </a:solidFill>
              <a:latin typeface="Arial Black" pitchFamily="34" charset="0"/>
              <a:cs typeface="Aharoni" pitchFamily="2" charset="-79"/>
            </a:endParaRPr>
          </a:p>
          <a:p>
            <a:pPr lvl="0" algn="ctr"/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СП «Детский сад Журавушка» ГБОУ СОШ №1 </a:t>
            </a:r>
          </a:p>
          <a:p>
            <a:pPr lvl="0" algn="ctr"/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города Похвистнево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446454, г. Похвистнево</a:t>
            </a:r>
          </a:p>
          <a:p>
            <a:pPr lvl="0" algn="ctr"/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ул. Революционная, </a:t>
            </a:r>
            <a:r>
              <a:rPr lang="ru-RU" sz="1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103</a:t>
            </a:r>
          </a:p>
          <a:p>
            <a:pPr lvl="0" algn="ctr"/>
            <a:endPara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Телефон: 8(84656)22165</a:t>
            </a:r>
          </a:p>
          <a:p>
            <a:pPr lvl="0" algn="ctr"/>
            <a:r>
              <a:rPr lang="en-US" sz="1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mdouds-10@yandex.ru</a:t>
            </a:r>
          </a:p>
          <a:p>
            <a:pPr lvl="0" algn="ctr"/>
            <a:endParaRPr lang="en-US" sz="1600" b="1" dirty="0">
              <a:solidFill>
                <a:srgbClr val="0000FF"/>
              </a:solidFill>
              <a:latin typeface="Arial Black" pitchFamily="34" charset="0"/>
              <a:cs typeface="Aharoni" pitchFamily="2" charset="-79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548680"/>
            <a:ext cx="6132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726" y="1399298"/>
            <a:ext cx="25781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148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процессе дидактических игр закреплялись</a:t>
            </a:r>
            <a:b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названия архитектурных элементов</a:t>
            </a:r>
            <a:endParaRPr lang="ru-RU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Фото Рубан Архитектура\РУБАН!!!\DSCN24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799"/>
            <a:ext cx="6679432" cy="48308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8301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 первом исследовательском этапе проекта дошкольники </a:t>
            </a:r>
            <a:b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 большим интересом принимали участие в виртуальной экскурсии </a:t>
            </a:r>
            <a:b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 создали фотовыставку архитектурных достопримечательностей города Самара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Фото Рубан Архитектура\РУБАН!!!\DSCN23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844824"/>
            <a:ext cx="5635881" cy="41558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6440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b="1" dirty="0">
                <a:solidFill>
                  <a:srgbClr val="0000FF"/>
                </a:solidFill>
                <a:effectLst/>
                <a:latin typeface="Times New Roman"/>
              </a:rPr>
              <a:t>Дети познакомились с внешним видом </a:t>
            </a: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</a:rPr>
              <a:t>здания</a:t>
            </a:r>
            <a:r>
              <a:rPr lang="en-US" sz="1800" b="1" dirty="0" smtClean="0">
                <a:solidFill>
                  <a:srgbClr val="0000FF"/>
                </a:solidFill>
                <a:effectLst/>
                <a:latin typeface="Times New Roman"/>
              </a:rPr>
              <a:t> </a:t>
            </a: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</a:rPr>
              <a:t>И.А. </a:t>
            </a:r>
            <a:r>
              <a:rPr lang="ru-RU" sz="1800" b="1" dirty="0" err="1" smtClean="0">
                <a:solidFill>
                  <a:srgbClr val="0000FF"/>
                </a:solidFill>
                <a:effectLst/>
                <a:latin typeface="Times New Roman"/>
              </a:rPr>
              <a:t>Клодта</a:t>
            </a: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</a:rPr>
              <a:t>,</a:t>
            </a:r>
            <a:b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</a:rPr>
            </a:br>
            <a:r>
              <a:rPr lang="ru-RU" sz="1800" b="1" dirty="0" smtClean="0">
                <a:solidFill>
                  <a:srgbClr val="0000FF"/>
                </a:solidFill>
                <a:effectLst/>
                <a:latin typeface="Times New Roman"/>
              </a:rPr>
              <a:t> 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/>
              </a:rPr>
              <a:t>отметили его архитектурные особенности</a:t>
            </a:r>
            <a:endParaRPr lang="ru-RU" sz="1800" b="1" dirty="0">
              <a:solidFill>
                <a:srgbClr val="0000FF"/>
              </a:solidFill>
            </a:endParaRPr>
          </a:p>
        </p:txBody>
      </p:sp>
      <p:pic>
        <p:nvPicPr>
          <p:cNvPr id="2050" name="Picture 2" descr="C:\Users\Пользователь\Desktop\Фото Рубан Архитектура\РУБАН!!!\DSCN23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700808"/>
            <a:ext cx="6048672" cy="4537016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5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89463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6996" y="332656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effectLst/>
                <a:latin typeface="Times New Roman"/>
              </a:rPr>
              <a:t>Дошкольники  увлеченно  находили  и называли</a:t>
            </a:r>
            <a:br>
              <a:rPr lang="ru-RU" sz="2000" b="1" dirty="0">
                <a:solidFill>
                  <a:srgbClr val="0000FF"/>
                </a:solidFill>
                <a:effectLst/>
                <a:latin typeface="Times New Roman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/>
              </a:rPr>
              <a:t>объемные геометрические формы </a:t>
            </a:r>
            <a:br>
              <a:rPr lang="ru-RU" sz="2000" b="1" dirty="0">
                <a:solidFill>
                  <a:srgbClr val="0000FF"/>
                </a:solidFill>
                <a:effectLst/>
                <a:latin typeface="Times New Roman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/>
              </a:rPr>
              <a:t>в архитектуре особняка И.А. </a:t>
            </a:r>
            <a:r>
              <a:rPr lang="ru-RU" sz="2000" b="1" dirty="0" err="1">
                <a:solidFill>
                  <a:srgbClr val="0000FF"/>
                </a:solidFill>
                <a:effectLst/>
                <a:latin typeface="Times New Roman"/>
              </a:rPr>
              <a:t>Клодта</a:t>
            </a:r>
            <a:endParaRPr lang="ru-RU" sz="1800" b="1" dirty="0">
              <a:solidFill>
                <a:srgbClr val="0000FF"/>
              </a:solidFill>
            </a:endParaRPr>
          </a:p>
        </p:txBody>
      </p:sp>
      <p:pic>
        <p:nvPicPr>
          <p:cNvPr id="4" name="Picture 2" descr="C:\Users\Пользователь\Desktop\Фото Рубан Архитектура\РУБАН!!!\DSCN24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6" t="21744" r="23476" b="12793"/>
          <a:stretch/>
        </p:blipFill>
        <p:spPr bwMode="auto">
          <a:xfrm>
            <a:off x="1691680" y="1556792"/>
            <a:ext cx="6450647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32983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320"/>
            <a:ext cx="7848872" cy="850424"/>
          </a:xfrm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dirty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1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В ходе создания плоскостного изображения особняка И.А. </a:t>
            </a:r>
            <a:r>
              <a:rPr lang="ru-RU" sz="1800" b="1" dirty="0" err="1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Клодта</a:t>
            </a:r>
            <a:r>
              <a:rPr lang="ru-RU" sz="1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у детей развивались пространственные представления, </a:t>
            </a:r>
            <a:br>
              <a:rPr lang="ru-RU" sz="1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1800" b="1" dirty="0"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способность различать элементы оформления здания</a:t>
            </a:r>
            <a:r>
              <a:rPr lang="ru-RU" sz="1800" dirty="0">
                <a:solidFill>
                  <a:srgbClr val="4F271C">
                    <a:satMod val="130000"/>
                  </a:srgb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1800" dirty="0">
                <a:solidFill>
                  <a:srgbClr val="4F271C">
                    <a:satMod val="130000"/>
                  </a:srgbClr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1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Пользователь\Desktop\Фото Рубан Архитектура\РУБАН!!!\DSCN24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7"/>
            <a:ext cx="6360662" cy="4771036"/>
          </a:xfrm>
          <a:prstGeom prst="rect">
            <a:avLst/>
          </a:prstGeom>
          <a:noFill/>
          <a:ln w="38100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1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00FF"/>
                </a:solidFill>
                <a:effectLst/>
                <a:latin typeface="Times New Roman"/>
              </a:rPr>
              <a:t>На втором этапе проекта был применен метод </a:t>
            </a:r>
            <a:br>
              <a:rPr lang="ru-RU" sz="2200" b="1" dirty="0">
                <a:solidFill>
                  <a:srgbClr val="0000FF"/>
                </a:solidFill>
                <a:effectLst/>
                <a:latin typeface="Times New Roman"/>
              </a:rPr>
            </a:br>
            <a:r>
              <a:rPr lang="ru-RU" sz="2200" b="1" dirty="0">
                <a:solidFill>
                  <a:srgbClr val="0000FF"/>
                </a:solidFill>
                <a:effectLst/>
                <a:latin typeface="Times New Roman"/>
              </a:rPr>
              <a:t>«Контрастного сравнения»</a:t>
            </a:r>
            <a:endParaRPr lang="ru-RU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Фото Рубан Архитектура\РУБАН!!!\DSCN247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1" t="3236" r="5537" b="29851"/>
          <a:stretch/>
        </p:blipFill>
        <p:spPr bwMode="auto">
          <a:xfrm>
            <a:off x="1619672" y="1484784"/>
            <a:ext cx="6891092" cy="4608512"/>
          </a:xfrm>
          <a:prstGeom prst="rect">
            <a:avLst/>
          </a:prstGeom>
          <a:noFill/>
          <a:ln w="38100">
            <a:solidFill>
              <a:schemeClr val="accent2">
                <a:lumMod val="60000"/>
                <a:lumOff val="4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300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1" dirty="0">
                <a:solidFill>
                  <a:srgbClr val="0000FF"/>
                </a:solidFill>
                <a:effectLst/>
                <a:latin typeface="Times New Roman"/>
              </a:rPr>
              <a:t>Применение метода «Контрастного сравнения» </a:t>
            </a:r>
            <a:br>
              <a:rPr lang="ru-RU" sz="2000" b="1" dirty="0">
                <a:solidFill>
                  <a:srgbClr val="0000FF"/>
                </a:solidFill>
                <a:effectLst/>
                <a:latin typeface="Times New Roman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/>
              </a:rPr>
              <a:t>помогло детям научиться определять сходства</a:t>
            </a:r>
            <a:br>
              <a:rPr lang="ru-RU" sz="2000" b="1" dirty="0">
                <a:solidFill>
                  <a:srgbClr val="0000FF"/>
                </a:solidFill>
                <a:effectLst/>
                <a:latin typeface="Times New Roman"/>
              </a:rPr>
            </a:br>
            <a:r>
              <a:rPr lang="ru-RU" sz="2000" b="1" dirty="0">
                <a:solidFill>
                  <a:srgbClr val="0000FF"/>
                </a:solidFill>
                <a:effectLst/>
                <a:latin typeface="Times New Roman"/>
              </a:rPr>
              <a:t> и различия в  архитектуре разных зданий</a:t>
            </a:r>
            <a:endParaRPr lang="ru-RU" dirty="0"/>
          </a:p>
        </p:txBody>
      </p:sp>
      <p:pic>
        <p:nvPicPr>
          <p:cNvPr id="4" name="Picture 2" descr="C:\Users\Пользователь\Desktop\Фото Рубан Архитектура\РУБАН!!!\DSCN248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97" t="5184" r="7464" b="47589"/>
          <a:stretch/>
        </p:blipFill>
        <p:spPr bwMode="auto">
          <a:xfrm>
            <a:off x="1802986" y="1484784"/>
            <a:ext cx="6728271" cy="454522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84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751</TotalTime>
  <Words>219</Words>
  <Application>Microsoft Office PowerPoint</Application>
  <PresentationFormat>Экран (4:3)</PresentationFormat>
  <Paragraphs>38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Солнцестояние</vt:lpstr>
      <vt:lpstr>«Формирование художественных и первичных математических представлений у дошкольников через знакомство с конструктивно-выразительными особенностями  особняка И. А. Клодта»</vt:lpstr>
      <vt:lpstr>На подготовительном  этапе дети  «отправились в путешествие» в город Самара,  выкладывали название города</vt:lpstr>
      <vt:lpstr>В процессе дидактических игр закреплялись  названия архитектурных элементов</vt:lpstr>
      <vt:lpstr>На первом исследовательском этапе проекта дошкольники  с большим интересом принимали участие в виртуальной экскурсии  и создали фотовыставку архитектурных достопримечательностей города Самара</vt:lpstr>
      <vt:lpstr>Дети познакомились с внешним видом здания И.А. Клодта,  отметили его архитектурные особенности</vt:lpstr>
      <vt:lpstr>Дошкольники  увлеченно  находили  и называли объемные геометрические формы  в архитектуре особняка И.А. Клодта</vt:lpstr>
      <vt:lpstr> В ходе создания плоскостного изображения особняка И.А. Клодта у детей развивались пространственные представления,  способность различать элементы оформления здания </vt:lpstr>
      <vt:lpstr>На втором этапе проекта был применен метод  «Контрастного сравнения»</vt:lpstr>
      <vt:lpstr>Применение метода «Контрастного сравнения»  помогло детям научиться определять сходства  и различия в  архитектуре разных зданий</vt:lpstr>
      <vt:lpstr>Презентация PowerPoint</vt:lpstr>
      <vt:lpstr>Информационно-коммуникативные технологии позволяют расширить представления дошкольников о форме частей здания</vt:lpstr>
      <vt:lpstr>Дети создали схематический рисунок здания особняка И.А. Клодта Игра «Похищение цвета»  вызвала у детей потребность  воссоздать образ особняка Клодта  в рисунках </vt:lpstr>
      <vt:lpstr>Увлекательно и интересно прошло рисование особняка  И.А. Клодта в технике «клеевая акварель» </vt:lpstr>
      <vt:lpstr>С большим восторгом  и восхищением дошкольники  представили свои работы сверстникам</vt:lpstr>
      <vt:lpstr>Электронная игра «Чей домик?» стала прекрасным средством закрепления темы «Сказочная архитектура»</vt:lpstr>
      <vt:lpstr>На третьем этапе проекта  проводилось НОД на тему: «Мистер цилиндр», в ходе которого дети знакомились с объемными геометрическими формами</vt:lpstr>
      <vt:lpstr>Дети выкладывали  плоскостные изображения разных зданий из геометрических фигур, отмечая их схожесть  с особняком И.А. Клодта</vt:lpstr>
      <vt:lpstr>Дети придумали как можно создать объемную геометрическую форму и предложили сконструировать их из счетных палочек и пластилиновых шариков</vt:lpstr>
      <vt:lpstr>Получившиеся объемные тела дети сопоставляли  с архитектурными формами особняка И.А. Клодта</vt:lpstr>
      <vt:lpstr>АРХИТЕКТУРА И МАТЕМАТИКА Дети познакомились с объемными геометрическими фигурами цилиндр и полуцилиндр,  с геометрическими  понятиями «симметрия», «асимметрия», «вид цилиндра сверху», «вид сбоку» </vt:lpstr>
      <vt:lpstr> Заключительным этапом проекта стало интегрированное занятие по художественному конструированию  «Солнечный замок» </vt:lpstr>
      <vt:lpstr>Во время конструирования солнечного замка  дети почувствовали себя настоящими архитекторами, применили знания полученные в ходе реализации проекта</vt:lpstr>
      <vt:lpstr>Дети декорировали постройку архитектурными элементами из пластилина, выполненных способом раскатывания, скручивания, выкладывания жгутиков</vt:lpstr>
      <vt:lpstr> Дошкольники научились выражать свой замысел  в худо­жественной форме, высказывали мнение по поводу пространственного раз­мещения построек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38</cp:revision>
  <dcterms:created xsi:type="dcterms:W3CDTF">2019-02-14T11:39:26Z</dcterms:created>
  <dcterms:modified xsi:type="dcterms:W3CDTF">2019-12-25T09:20:21Z</dcterms:modified>
</cp:coreProperties>
</file>