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57" r:id="rId5"/>
    <p:sldId id="259" r:id="rId6"/>
    <p:sldId id="262" r:id="rId7"/>
    <p:sldId id="263" r:id="rId8"/>
    <p:sldId id="264" r:id="rId9"/>
    <p:sldId id="266" r:id="rId10"/>
    <p:sldId id="268" r:id="rId11"/>
    <p:sldId id="270" r:id="rId12"/>
    <p:sldId id="267" r:id="rId13"/>
    <p:sldId id="265" r:id="rId14"/>
    <p:sldId id="261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1A"/>
    <a:srgbClr val="00823B"/>
    <a:srgbClr val="1CF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7" autoAdjust="0"/>
    <p:restoredTop sz="94662" autoAdjust="0"/>
  </p:normalViewPr>
  <p:slideViewPr>
    <p:cSldViewPr>
      <p:cViewPr>
        <p:scale>
          <a:sx n="53" d="100"/>
          <a:sy n="53" d="100"/>
        </p:scale>
        <p:origin x="-10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&amp;Ecy;&amp;kcy;&amp;ocy;&amp;lcy;&amp;ocy;&amp;gcy;&amp;icy;&amp;yacy;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143504" y="2357430"/>
            <a:ext cx="4000496" cy="4000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1EC4-B927-4CBF-807E-8B4F36CF001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2A322C-D802-4BA2-A7DF-2DDE2D681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1EC4-B927-4CBF-807E-8B4F36CF001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2A322C-D802-4BA2-A7DF-2DDE2D681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1EC4-B927-4CBF-807E-8B4F36CF001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2A322C-D802-4BA2-A7DF-2DDE2D681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1EC4-B927-4CBF-807E-8B4F36CF001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2A322C-D802-4BA2-A7DF-2DDE2D681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1EC4-B927-4CBF-807E-8B4F36CF001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2A322C-D802-4BA2-A7DF-2DDE2D681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1EC4-B927-4CBF-807E-8B4F36CF001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2A322C-D802-4BA2-A7DF-2DDE2D681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1EC4-B927-4CBF-807E-8B4F36CF001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2A322C-D802-4BA2-A7DF-2DDE2D681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1EC4-B927-4CBF-807E-8B4F36CF001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2A322C-D802-4BA2-A7DF-2DDE2D681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1EC4-B927-4CBF-807E-8B4F36CF001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2A322C-D802-4BA2-A7DF-2DDE2D681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1EC4-B927-4CBF-807E-8B4F36CF001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2A322C-D802-4BA2-A7DF-2DDE2D681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AutoShape 6" descr="&amp;Vcy;&amp;scy;&amp;iecy;&amp;mcy; &amp;pcy;&amp;rcy;&amp;icy;&amp;vcy;&amp;iecy;&amp;tcy;!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&amp;Vcy;&amp;scy;&amp;iecy;&amp;mcy; &amp;pcy;&amp;rcy;&amp;icy;&amp;vcy;&amp;iecy;&amp;tcy;!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6" name="Picture 14" descr="&amp;Kcy;&amp;acy;&amp;rcy;&amp;tcy;&amp;ocy;&amp;ncy; &amp;dcy;&amp;lcy;&amp;yacy; &amp;scy;&amp;kcy;&amp;rcy;&amp;acy;&amp;pcy;&amp;bcy;&amp;ucy;&amp;kcy;&amp;icy;&amp;ncy;&amp;gcy;&amp;acy; &amp;scy; &amp;tcy;&amp;iecy;&amp;kcy;&amp;scy;&amp;tcy;&amp;ucy;&amp;rcy;&amp;ocy;&amp;jcy; &amp;khcy;&amp;ocy;&amp;lcy;&amp;scy;&amp;tcy;&amp;acy;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28" name="Picture 16" descr="&amp;Pcy;&amp;iecy;&amp;tcy;&amp;rcy;&amp;ocy;&amp;pcy;&amp;rcy;&amp;ocy;&amp;fcy;&amp;icy;&amp;lcy;&amp;softcy; - &amp;Lcy;&amp;icy;&amp;mcy;&amp;ocy;&amp;ncy; &amp;mcy;&amp;iecy;&amp;tcy;&amp;acy;&amp;lcy;&amp;lcy;&amp;icy;&amp;kcy;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frame">
            <a:avLst>
              <a:gd name="adj1" fmla="val 2399"/>
            </a:avLst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9" name="Picture 16" descr="&amp;Rcy;&amp;acy;&amp;zcy;&amp;rcy;&amp;acy;&amp;bcy;&amp;ocy;&amp;tcy;&amp;kcy;&amp;acy; &amp;icy;&amp;ncy;&amp;scy;&amp;tcy;&amp;rcy;&amp;ucy;&amp;kcy;&amp;tscy;&amp;icy;&amp;icy; &amp;pcy;&amp;ocy; &amp;ocy;&amp;rcy;&amp;gcy;&amp;acy;&amp;ncy;&amp;icy;&amp;zcy;&amp;acy;&amp;tscy;&amp;icy;&amp;icy; &amp;pcy;&amp;rcy;&amp;ocy;&amp;icy;&amp;zcy;&amp;vcy;&amp;ocy;&amp;dcy;&amp;scy;&amp;tcy;&amp;vcy;&amp;iecy;&amp;ncy;&amp;ncy;&amp;ocy;&amp;gcy;&amp;ocy; &amp;ecy;&amp;kcy;&amp;ocy;&amp;lcy;&amp;ocy;&amp;gcy;&amp;icy;&amp;chcy;&amp;iecy;&amp;scy;&amp;kcy;&amp;ocy;&amp;gcy;&amp;ocy; &amp;kcy;&amp;ocy;&amp;ncy;&amp;tcy;&amp;rcy;&amp;ocy;&amp;lcy;&amp;yacy; &amp;zcy;&amp;acy;&amp;kcy;&amp;acy;&amp;zcy;&amp;acy;&amp;tcy;&amp;softcy; &amp;vcy; &amp;Mcy;&amp;icy;&amp;ncy;&amp;scy;&amp;kcy;&amp;iecy; &amp;Bcy;&amp;iecy;&amp;lcy;&amp;acy;&amp;rcy;&amp;ucy;&amp;scy;&amp;softcy; &amp;Scy;&amp;tcy;&amp;ocy;&amp;icy;&amp;mcy;&amp;ocy;&amp;scy;&amp;tcy;&amp;softcy; 500000 BYR,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43380"/>
            <a:ext cx="1191887" cy="2058714"/>
          </a:xfrm>
          <a:prstGeom prst="rect">
            <a:avLst/>
          </a:prstGeom>
          <a:noFill/>
        </p:spPr>
      </p:pic>
      <p:pic>
        <p:nvPicPr>
          <p:cNvPr id="39" name="Picture 48" descr="&amp;Fcy;&amp;ocy;&amp;tcy;&amp;ocy;&amp;scy;&amp;tcy;&amp;ocy;&amp;kcy;: &amp;rcy;&amp;icy;&amp;scy;&amp;ocy;&amp;vcy;&amp;acy;&amp;ncy;&amp;ncy;&amp;ycy;&amp;iecy; &amp;rcy;&amp;ocy;&amp;mcy;&amp;acy;&amp;shcy;&amp;kcy;&amp;icy; PNG JPG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57884" y="5786454"/>
            <a:ext cx="3286116" cy="927845"/>
          </a:xfrm>
          <a:prstGeom prst="rect">
            <a:avLst/>
          </a:prstGeom>
          <a:noFill/>
        </p:spPr>
      </p:pic>
      <p:pic>
        <p:nvPicPr>
          <p:cNvPr id="40" name="Picture 48" descr="&amp;Fcy;&amp;ocy;&amp;tcy;&amp;ocy;&amp;scy;&amp;tcy;&amp;ocy;&amp;kcy;: &amp;rcy;&amp;icy;&amp;scy;&amp;ocy;&amp;vcy;&amp;acy;&amp;ncy;&amp;ncy;&amp;ycy;&amp;iecy; &amp;rcy;&amp;ocy;&amp;mcy;&amp;acy;&amp;shcy;&amp;kcy;&amp;icy; PNG JPG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57488" y="5786454"/>
            <a:ext cx="3286116" cy="927845"/>
          </a:xfrm>
          <a:prstGeom prst="rect">
            <a:avLst/>
          </a:prstGeom>
          <a:noFill/>
        </p:spPr>
      </p:pic>
      <p:pic>
        <p:nvPicPr>
          <p:cNvPr id="13360" name="Picture 48" descr="&amp;Fcy;&amp;ocy;&amp;tcy;&amp;ocy;&amp;scy;&amp;tcy;&amp;ocy;&amp;kcy;: &amp;rcy;&amp;icy;&amp;scy;&amp;ocy;&amp;vcy;&amp;acy;&amp;ncy;&amp;ncy;&amp;ycy;&amp;iecy; &amp;rcy;&amp;ocy;&amp;mcy;&amp;acy;&amp;shcy;&amp;kcy;&amp;icy; PNG JPG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5786454"/>
            <a:ext cx="3286116" cy="92784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642918"/>
            <a:ext cx="7747224" cy="1849978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52844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Здоровье и его влияние  </a:t>
            </a:r>
          </a:p>
          <a:p>
            <a:r>
              <a:rPr lang="ru-RU" b="1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жизнь человека</a:t>
            </a:r>
            <a:endParaRPr lang="ru-RU" b="1" dirty="0">
              <a:ln w="11430">
                <a:noFill/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4221088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Подготовила:</a:t>
            </a:r>
            <a:endParaRPr lang="ru-RU" b="1" i="1" dirty="0" smtClean="0"/>
          </a:p>
          <a:p>
            <a:r>
              <a:rPr lang="ru-RU" b="1" i="1" dirty="0" smtClean="0"/>
              <a:t>Учитель биологии</a:t>
            </a:r>
            <a:endParaRPr lang="ru-RU" b="1" i="1" dirty="0" smtClean="0"/>
          </a:p>
          <a:p>
            <a:r>
              <a:rPr lang="ru-RU" b="1" i="1" dirty="0" smtClean="0"/>
              <a:t>Гимназии № 12 Краснооктябрьского района Волгограда</a:t>
            </a:r>
          </a:p>
          <a:p>
            <a:r>
              <a:rPr lang="ru-RU" b="1" i="1" dirty="0" err="1" smtClean="0"/>
              <a:t>Сырова</a:t>
            </a:r>
            <a:r>
              <a:rPr lang="ru-RU" b="1" i="1" dirty="0" smtClean="0"/>
              <a:t> Наталия Андреевна</a:t>
            </a:r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214290"/>
            <a:ext cx="3475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Наркотики</a:t>
            </a:r>
            <a:endParaRPr lang="ru-RU" sz="5400" b="1" cap="none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91344" y="980728"/>
            <a:ext cx="8229600" cy="384017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	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Наркотик — химический агент, вызывающий ступор, кому или нечувствительность к боли. Наркотические средства — вещества синтетического или естественного происхождения, препараты, растения, включенные в Перечень наркотических средств, психотропных веществ. </a:t>
            </a:r>
            <a:r>
              <a:rPr lang="ru-RU" sz="2400" b="1" dirty="0"/>
              <a:t>При приёме наркотиков происходит полное разрушение </a:t>
            </a:r>
            <a:r>
              <a:rPr lang="ru-RU" sz="2400" b="1" dirty="0" smtClean="0"/>
              <a:t>организма, в дальнейшем смерть.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17032"/>
            <a:ext cx="41764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89040"/>
            <a:ext cx="4392488" cy="289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214290"/>
            <a:ext cx="3313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ПОМНИ!!!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500034" y="1484784"/>
            <a:ext cx="8229600" cy="154304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C00000"/>
                </a:solidFill>
              </a:rPr>
              <a:t>Употребление </a:t>
            </a:r>
            <a:r>
              <a:rPr lang="ru-RU" b="1" dirty="0" err="1" smtClean="0">
                <a:solidFill>
                  <a:srgbClr val="C00000"/>
                </a:solidFill>
              </a:rPr>
              <a:t>насвая</a:t>
            </a:r>
            <a:r>
              <a:rPr lang="ru-RU" b="1" dirty="0" smtClean="0">
                <a:solidFill>
                  <a:srgbClr val="C00000"/>
                </a:solidFill>
              </a:rPr>
              <a:t> и </a:t>
            </a:r>
            <a:r>
              <a:rPr lang="ru-RU" b="1" dirty="0" err="1" smtClean="0">
                <a:solidFill>
                  <a:srgbClr val="C00000"/>
                </a:solidFill>
              </a:rPr>
              <a:t>наркогенных</a:t>
            </a:r>
            <a:r>
              <a:rPr lang="ru-RU" b="1" dirty="0" smtClean="0">
                <a:solidFill>
                  <a:srgbClr val="C00000"/>
                </a:solidFill>
              </a:rPr>
              <a:t> веществ пагубно влияет на организм человека, что может привести к смерти!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224299" y="3917290"/>
            <a:ext cx="2937107" cy="257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4705" y="3917289"/>
            <a:ext cx="2520258" cy="257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6694" y="3917289"/>
            <a:ext cx="2714848" cy="251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23619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b="1" dirty="0" smtClean="0">
                <a:solidFill>
                  <a:srgbClr val="00823B"/>
                </a:solidFill>
                <a:latin typeface="Arial Black" pitchFamily="34" charset="0"/>
              </a:rPr>
              <a:t>ГЛАВНЫЕ ПРАВИЛА ЗОЖ</a:t>
            </a:r>
            <a:endParaRPr lang="ru-RU" sz="3600" b="1" dirty="0">
              <a:solidFill>
                <a:srgbClr val="00823B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3497" y="1484784"/>
            <a:ext cx="5982407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/>
              <a:t>Занимайтесь </a:t>
            </a:r>
            <a:r>
              <a:rPr lang="ru-RU" sz="2800" b="1" dirty="0"/>
              <a:t>спортом</a:t>
            </a:r>
            <a:r>
              <a:rPr lang="ru-RU" sz="2800" b="1" dirty="0" smtClean="0"/>
              <a:t>.</a:t>
            </a:r>
          </a:p>
          <a:p>
            <a:pPr fontAlgn="base"/>
            <a:r>
              <a:rPr lang="ru-RU" sz="2800" b="1" dirty="0"/>
              <a:t>2. Откажитесь от вредных привычек</a:t>
            </a:r>
            <a:r>
              <a:rPr lang="ru-RU" sz="2800" b="1" dirty="0" smtClean="0"/>
              <a:t>.</a:t>
            </a:r>
            <a:endParaRPr lang="ru-RU" sz="2800" dirty="0" smtClean="0"/>
          </a:p>
          <a:p>
            <a:pPr fontAlgn="base"/>
            <a:r>
              <a:rPr lang="ru-RU" sz="2800" b="1" dirty="0" smtClean="0"/>
              <a:t>3</a:t>
            </a:r>
            <a:r>
              <a:rPr lang="ru-RU" sz="2800" b="1" dirty="0"/>
              <a:t>. Правильно питайтесь</a:t>
            </a:r>
            <a:r>
              <a:rPr lang="ru-RU" sz="2800" b="1" dirty="0" smtClean="0"/>
              <a:t>.</a:t>
            </a:r>
          </a:p>
          <a:p>
            <a:pPr fontAlgn="base"/>
            <a:r>
              <a:rPr lang="ru-RU" sz="2800" b="1" dirty="0"/>
              <a:t>4. Крепко и полноценно спите</a:t>
            </a:r>
            <a:r>
              <a:rPr lang="ru-RU" sz="2800" b="1" dirty="0" smtClean="0"/>
              <a:t>.</a:t>
            </a:r>
          </a:p>
          <a:p>
            <a:pPr fontAlgn="base"/>
            <a:r>
              <a:rPr lang="ru-RU" sz="2800" b="1" dirty="0"/>
              <a:t>5. Избегайте стрессовых ситуаций</a:t>
            </a:r>
            <a:r>
              <a:rPr lang="ru-RU" sz="2800" b="1" dirty="0" smtClean="0"/>
              <a:t>.</a:t>
            </a:r>
          </a:p>
          <a:p>
            <a:pPr fontAlgn="base"/>
            <a:r>
              <a:rPr lang="ru-RU" sz="2800" b="1" dirty="0"/>
              <a:t>6. </a:t>
            </a:r>
            <a:r>
              <a:rPr lang="ru-RU" sz="2800" b="1" dirty="0" smtClean="0"/>
              <a:t>Закаляйтесь.</a:t>
            </a:r>
            <a:endParaRPr lang="ru-RU" sz="2800" dirty="0"/>
          </a:p>
          <a:p>
            <a:r>
              <a:rPr lang="ru-RU" sz="2800" b="1" dirty="0" smtClean="0"/>
              <a:t>7</a:t>
            </a:r>
            <a:r>
              <a:rPr lang="ru-RU" sz="2800" b="1" dirty="0"/>
              <a:t>. Следите за личной гигиеной</a:t>
            </a:r>
            <a:r>
              <a:rPr lang="ru-RU" sz="2800" b="1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3" descr="C:\Users\Натали\Desktop\s1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3368" y="2761770"/>
            <a:ext cx="2681080" cy="2209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9c4/00032a8b-d555b7b4/img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0"/>
          <a:stretch/>
        </p:blipFill>
        <p:spPr bwMode="auto">
          <a:xfrm>
            <a:off x="107504" y="842681"/>
            <a:ext cx="8881808" cy="515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88640"/>
            <a:ext cx="8737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3A1A"/>
                </a:solidFill>
              </a:rPr>
              <a:t>ДЛЯ ЧЕГО НУЖЕН ЗОЖ</a:t>
            </a:r>
            <a:endParaRPr lang="ru-RU" sz="4400" b="1" dirty="0">
              <a:solidFill>
                <a:srgbClr val="003A1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642918"/>
            <a:ext cx="7747224" cy="1849978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52844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Здоровый образ жизни</a:t>
            </a:r>
          </a:p>
          <a:p>
            <a:r>
              <a:rPr lang="ru-RU" b="1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уть к успеху и счастью!</a:t>
            </a:r>
          </a:p>
        </p:txBody>
      </p:sp>
      <p:pic>
        <p:nvPicPr>
          <p:cNvPr id="2052" name="Picture 4" descr="https://messymiddleroadtrip.com/wp-content/uploads/2019/07/extended-family-on-bea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36912"/>
            <a:ext cx="4673108" cy="311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642918"/>
            <a:ext cx="8280920" cy="1849978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52844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СПАСИБО ЗА ВНИМАНИЕ!!</a:t>
            </a:r>
          </a:p>
        </p:txBody>
      </p:sp>
      <p:pic>
        <p:nvPicPr>
          <p:cNvPr id="3074" name="Picture 2" descr="https://avatars.mds.yandex.net/get-pdb/1949895/041868b1-e4a7-45f7-b508-65cc0bef6a57/s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2" t="18663" r="7251" b="10419"/>
          <a:stretch/>
        </p:blipFill>
        <p:spPr bwMode="auto">
          <a:xfrm>
            <a:off x="1754179" y="2277289"/>
            <a:ext cx="5468470" cy="34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96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52383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хочешь быть здоровым</a:t>
            </a: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прожить немало лет,</a:t>
            </a: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Быть активным и веселым</a:t>
            </a: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тебе готов ответ –</a:t>
            </a: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 минутки не ленись,</a:t>
            </a: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лучшему всегда стремись</a:t>
            </a: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Спорт,  полезная еда и хорошие друзья –</a:t>
            </a: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Залог твоего долголетия!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C:\Users\Натали\Desktop\ed8b2b4ba9a3fd7d4a2ab8379559663c (1).jpg"/>
          <p:cNvPicPr>
            <a:picLocks noChangeAspect="1" noChangeArrowheads="1"/>
          </p:cNvPicPr>
          <p:nvPr/>
        </p:nvPicPr>
        <p:blipFill>
          <a:blip r:embed="rId2" cstate="print"/>
          <a:srcRect l="58197"/>
          <a:stretch>
            <a:fillRect/>
          </a:stretch>
        </p:blipFill>
        <p:spPr bwMode="auto">
          <a:xfrm>
            <a:off x="5292080" y="3524250"/>
            <a:ext cx="3672408" cy="2353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85720" y="500042"/>
            <a:ext cx="8229600" cy="2357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dirty="0" smtClean="0"/>
              <a:t>		</a:t>
            </a:r>
            <a:r>
              <a:rPr lang="ru-RU" b="1" dirty="0" smtClean="0"/>
              <a:t>Здоровый образ жизни </a:t>
            </a:r>
            <a:r>
              <a:rPr lang="ru-RU" dirty="0" smtClean="0"/>
              <a:t>— образ жизни человека, направленный на профилактику болезней и укрепление здоровья, отказ от вредных привычек. </a:t>
            </a:r>
          </a:p>
          <a:p>
            <a:pPr>
              <a:buFont typeface="Arial" pitchFamily="34" charset="0"/>
              <a:buNone/>
            </a:pP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492896"/>
            <a:ext cx="4320480" cy="328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908720"/>
            <a:ext cx="7128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3200" b="1" i="1" u="sng" dirty="0" smtClean="0"/>
              <a:t>Здоровье человека </a:t>
            </a:r>
            <a:r>
              <a:rPr lang="ru-RU" sz="3200" dirty="0" smtClean="0"/>
              <a:t>– </a:t>
            </a:r>
            <a:r>
              <a:rPr lang="ru-RU" sz="3200" b="1" dirty="0" smtClean="0"/>
              <a:t>это состояние полной физической, душевной и социальной гармонии, прекрасного самочувствия, радости и счастья, вследствие отсутствия болезней. </a:t>
            </a:r>
            <a:endParaRPr lang="ru-RU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501008"/>
            <a:ext cx="3553051" cy="222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755576" y="764704"/>
            <a:ext cx="7429552" cy="1143008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87624" y="836712"/>
            <a:ext cx="6215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Факторы, </a:t>
            </a:r>
          </a:p>
          <a:p>
            <a:pPr algn="ctr"/>
            <a:r>
              <a:rPr lang="ru-RU" sz="3200" b="1" dirty="0" smtClean="0"/>
              <a:t>влияющие на здоровье человека</a:t>
            </a:r>
            <a:endParaRPr lang="ru-RU" sz="3200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1264192" y="2488336"/>
            <a:ext cx="1143008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000496" y="2488336"/>
            <a:ext cx="1143008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6736800" y="2488336"/>
            <a:ext cx="1143008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39552" y="3068960"/>
            <a:ext cx="2714644" cy="20717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419872" y="3068960"/>
            <a:ext cx="2286016" cy="20717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868144" y="3068960"/>
            <a:ext cx="2928958" cy="2088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11560" y="3645024"/>
            <a:ext cx="2571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Неправильный образ жизни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563888" y="3140968"/>
            <a:ext cx="2000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Внешняя среда </a:t>
            </a:r>
            <a:r>
              <a:rPr lang="ru-RU" sz="2400" dirty="0" smtClean="0"/>
              <a:t>(загрязнение окружающей среды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012160" y="3645024"/>
            <a:ext cx="2857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Наследственные заболевания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625636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6243" y="357166"/>
            <a:ext cx="6662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Вредные привычки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14282" y="1412776"/>
            <a:ext cx="8929718" cy="142876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70000" lnSpcReduction="2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это привычки, которые вредят здоровью человека и мешают ему осуществлять свои цели и полностью использовать в течение жизни свои возможности.</a:t>
            </a:r>
            <a:endParaRPr kumimoji="0" lang="ru-RU" sz="3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842" y="2636913"/>
            <a:ext cx="5354454" cy="307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142852"/>
            <a:ext cx="2641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Насвай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827584" y="980728"/>
            <a:ext cx="7786742" cy="350046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3200" b="1" dirty="0"/>
              <a:t>В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ид 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некурительного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табачного изделия, в состав продукта входят табак, щелочь, куриный помет(!), растительное масло и другие компоненты. </a:t>
            </a:r>
            <a:endParaRPr lang="ru-RU" sz="3200" b="1" dirty="0"/>
          </a:p>
          <a:p>
            <a:pPr lvl="0" algn="ctr">
              <a:spcBef>
                <a:spcPct val="20000"/>
              </a:spcBef>
              <a:defRPr/>
            </a:pPr>
            <a:r>
              <a:rPr lang="ru-RU" sz="3200" b="1" dirty="0" smtClean="0"/>
              <a:t>Длительное употребление </a:t>
            </a:r>
            <a:r>
              <a:rPr lang="ru-RU" sz="3200" b="1" dirty="0" err="1" smtClean="0"/>
              <a:t>насвая</a:t>
            </a:r>
            <a:r>
              <a:rPr lang="ru-RU" sz="3200" b="1" dirty="0" smtClean="0"/>
              <a:t> вызывает различные раковые новообразования; заболевания желудочного-кишечного тракта; печени; нарушение работы нервной системы! </a:t>
            </a:r>
            <a:endParaRPr lang="ru-RU" sz="3200" dirty="0"/>
          </a:p>
        </p:txBody>
      </p:sp>
      <p:pic>
        <p:nvPicPr>
          <p:cNvPr id="4" name="Рисунок 3" descr="http://img03.rl0.ru/pgc/432x288/513d7901-354a-8701-354a-870e1ef0e2e2.photo.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365104"/>
            <a:ext cx="321524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info-altai.ru/images/stories/09_08_2009/0908_2009/marijuana300.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725144"/>
            <a:ext cx="25812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437112"/>
            <a:ext cx="3500424" cy="228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835696" y="0"/>
            <a:ext cx="4857784" cy="12858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Никотин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66256" y="1046443"/>
            <a:ext cx="8643998" cy="2643205"/>
          </a:xfrm>
          <a:prstGeom prst="rect">
            <a:avLst/>
          </a:prstGeom>
        </p:spPr>
        <p:txBody>
          <a:bodyPr/>
          <a:lstStyle/>
          <a:p>
            <a:pPr algn="ctr" fontAlgn="base"/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ильнейший яд, содержащийся в табаке. </a:t>
            </a:r>
          </a:p>
          <a:p>
            <a:pPr algn="ctr" fontAlgn="base"/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Основной путь поступления никотина в организм человека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–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это курение сигарет,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которое вызывает в организме человека </a:t>
            </a:r>
            <a:r>
              <a:rPr lang="ru-RU" sz="2800" b="1" dirty="0" smtClean="0"/>
              <a:t>различные </a:t>
            </a:r>
            <a:r>
              <a:rPr lang="ru-RU" sz="2800" b="1" dirty="0"/>
              <a:t>виды </a:t>
            </a:r>
            <a:r>
              <a:rPr lang="ru-RU" sz="2800" b="1" dirty="0" smtClean="0"/>
              <a:t>рака; инфаркт миокарда; инсульт; тромбоэмболию легких и другие заболевания.</a:t>
            </a:r>
            <a:endParaRPr lang="ru-RU" sz="2800" b="1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4427984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http://doloykurit.ru/wp-content/uploads/2016/12/bigstock-Pretty-young-woman-smoking-dan-54177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3480" y="3861048"/>
            <a:ext cx="4680520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142852"/>
            <a:ext cx="3029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Алкоголь</a:t>
            </a:r>
            <a:endParaRPr lang="ru-RU" sz="5400" b="1" cap="none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95536" y="908720"/>
            <a:ext cx="8229600" cy="4525963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Напитки, содержащие этанол (этиловый спирт). К ним относятся: водка, пиво, вино, алкогольные коктейли.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Специфика алкоголя состоит в его влиянии не только на физическое состояние человека,                                                                но и на его психику.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05064"/>
            <a:ext cx="4392488" cy="264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https://avatars.mds.yandex.net/get-zen_doc/135437/pub_5b10218f2f578cd2b9b22bfc_5b102278fd96b192a89fcb06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17032"/>
            <a:ext cx="4176464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293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Admin</cp:lastModifiedBy>
  <cp:revision>34</cp:revision>
  <dcterms:created xsi:type="dcterms:W3CDTF">2014-12-16T13:34:59Z</dcterms:created>
  <dcterms:modified xsi:type="dcterms:W3CDTF">2019-12-25T07:44:02Z</dcterms:modified>
</cp:coreProperties>
</file>