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6" r:id="rId2"/>
    <p:sldId id="257" r:id="rId3"/>
    <p:sldId id="275" r:id="rId4"/>
    <p:sldId id="260" r:id="rId5"/>
    <p:sldId id="265" r:id="rId6"/>
    <p:sldId id="274" r:id="rId7"/>
    <p:sldId id="273" r:id="rId8"/>
    <p:sldId id="298" r:id="rId9"/>
    <p:sldId id="299" r:id="rId10"/>
    <p:sldId id="300" r:id="rId11"/>
    <p:sldId id="301" r:id="rId12"/>
    <p:sldId id="303" r:id="rId13"/>
    <p:sldId id="304" r:id="rId14"/>
    <p:sldId id="302" r:id="rId15"/>
    <p:sldId id="278" r:id="rId16"/>
    <p:sldId id="277" r:id="rId17"/>
    <p:sldId id="288" r:id="rId18"/>
    <p:sldId id="306" r:id="rId19"/>
    <p:sldId id="305" r:id="rId20"/>
    <p:sldId id="295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4660"/>
  </p:normalViewPr>
  <p:slideViewPr>
    <p:cSldViewPr>
      <p:cViewPr varScale="1">
        <p:scale>
          <a:sx n="109" d="100"/>
          <a:sy n="109" d="100"/>
        </p:scale>
        <p:origin x="19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18F6EA9D-D858-409D-9269-98173CB856B6}" type="datetimeFigureOut">
              <a:rPr lang="ru-RU" smtClean="0"/>
              <a:pPr/>
              <a:t>вс 10.05.20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fld id="{F59C7F95-4E08-41CF-961A-614B0421A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6;&#1086;&#1091;46\&#1056;&#1072;&#1073;&#1086;&#1095;&#1080;&#1081;%20&#1089;&#1090;&#1086;&#1083;\Neposedy_-_A_ryby_v_more_plavayut_vot_tak.mp3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7715304" cy="5955670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ПСИХОЛОГИЧЕСКАЯ БЕЗОПАСНОСТЬ ОБРАЗОВАТЕЛЬНОЙ  СРЕДЫ  И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ЛИЧНОСТИ» (</a:t>
            </a: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педагог-психолог Юдина Е.К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43" y="2060848"/>
            <a:ext cx="5733539" cy="4249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04800"/>
            <a:ext cx="6971130" cy="9096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КОВРИК  ЗЛОСТИ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0PHOTO\SAM_51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76" y="1428736"/>
            <a:ext cx="6505323" cy="4643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СТАКАНЧИК  ДЛЯ  КРИКА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0PHOTO\SAM_51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4278"/>
          <a:stretch>
            <a:fillRect/>
          </a:stretch>
        </p:blipFill>
        <p:spPr bwMode="auto">
          <a:xfrm>
            <a:off x="3143240" y="1500174"/>
            <a:ext cx="3500462" cy="421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Arial Black" pitchFamily="34" charset="0"/>
              </a:rPr>
              <a:t>ИГРЫ  НА СБЛИЖЕНИЕ</a:t>
            </a:r>
            <a:br>
              <a:rPr lang="ru-RU" b="1" dirty="0" smtClean="0">
                <a:solidFill>
                  <a:schemeClr val="accent4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4"/>
                </a:solidFill>
                <a:latin typeface="Arial Black" pitchFamily="34" charset="0"/>
              </a:rPr>
              <a:t> ДРУГ  с  ДРУГОМ</a:t>
            </a:r>
            <a:endParaRPr lang="ru-RU" b="1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s://pp.userapi.com/c834402/v834402806/17e15/RvIa_4d7Q6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643050"/>
            <a:ext cx="5857916" cy="400052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ВОЛШЕБНЫЙ  СТУЛ»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0PHOTO\SAM_51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19342"/>
          <a:stretch>
            <a:fillRect/>
          </a:stretch>
        </p:blipFill>
        <p:spPr bwMode="auto">
          <a:xfrm>
            <a:off x="428595" y="1643050"/>
            <a:ext cx="4429157" cy="370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DCIM\100PHOTO\SAM_5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7887" r="18108"/>
          <a:stretch>
            <a:fillRect/>
          </a:stretch>
        </p:blipFill>
        <p:spPr bwMode="auto">
          <a:xfrm>
            <a:off x="5148263" y="1698624"/>
            <a:ext cx="3495703" cy="4016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04800"/>
            <a:ext cx="7471196" cy="9810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ОСТРОВ  ПРИМИРЕНИЯ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0PHOTO\SAM_51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r="11316"/>
          <a:stretch>
            <a:fillRect/>
          </a:stretch>
        </p:blipFill>
        <p:spPr bwMode="auto">
          <a:xfrm>
            <a:off x="1638738" y="1500174"/>
            <a:ext cx="6505161" cy="457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04800"/>
            <a:ext cx="7828386" cy="1200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СЕНСОРНАЯ  КОМНАТА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енс.комнат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7000924" cy="47149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4800"/>
            <a:ext cx="7542634" cy="12004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Психологическая разгрузка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500990" cy="52419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029450" cy="12004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Arial Black" pitchFamily="34" charset="0"/>
              </a:rPr>
              <a:t>ФИЗКУЛЬТУРНЫЕ  ПАУЗЫ</a:t>
            </a:r>
            <a:endParaRPr lang="ru-RU" sz="3200" b="1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4" name="Neposedy_-_A_ryby_v_more_plavayut_vot_tak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428604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доу46\Мои документы\Загрузк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26" y="1643051"/>
            <a:ext cx="8207940" cy="47149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5818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/>
              <a:t>РЕЛАКЦАСИЯ  КАК  СРЕДСТВО СНЯТИЯ  ПСИХИЧЕСКОГО  НАПРЯЖЕНИЯ  У  ДЕТЕЙ.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«Рыбки и водоросли»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 Солдат и тряпичная кукла»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«Сосулька»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«Воздушный шар»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«Дышим тихо, спокойно и плавно»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«Огонь и лед»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«Росток»</a:t>
            </a:r>
          </a:p>
          <a:p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 С  РОДИТЕЛЯМИ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ребёнка с помощью родителей на тему «Вот я какой!»;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выставка (рисунок «Моя семья»); 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Совместный тематический рисунок «Что нас радует?» ;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по разучиванию с родителями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психогимнастики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беседы;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 «В мире детских эмоций»;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«Заочные» консультации; 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«Эмоциональное благополучие ребёнка. Что это такое? »;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 «Эффективность общения с детьми».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8581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ПСИХОЛОГИЧЕСКАЯ БЕЗОПАСНОСТЬ ЛИЧНОСТИ: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053290" cy="43199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Защищенность от угроз, психологического насилия, унижения и оскорбления, от того, что заставляют делать против желания, от заброшенности, пренебрежительного и недоброжелательного обращения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Неправильно лечить голову без тела,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тело без души» (Сократ)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7667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Правила общения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7196166" cy="566994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принимать ребенка таким, какой он есть;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верить в его позитивное развитие;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стараться понимать  его эмоциональное состояние;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оказывать  поддержку , помощь и проявлять сопереживание;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создавать  у детей  позитивное  отношение к самому себе;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общаться эмоционально, проявляя ласку;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старайтесь сохранять спокойствие и уравновешенный тон;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стараться, чтобы всем в группе было  интересно, не скучно, чтобы дети были заняты;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не принуждать  детей  к взаимодействию, деятельности;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находить с каждым ребенком индивидуальный контакт, стиль общения, ребенок должен чувствовать, что вы выделяете его из группы детей.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929618" cy="535783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Факторами риска в образовательной среде могут быть: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Недостаточное обеспечение педагогическими кадрами, материально-технической базы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активность воспитанников и педагогов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социальных и практических навыков, умений и опыта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воспитания и культуры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Личностно-психологические характеристики участников учебно-воспитательного процесса,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представлений и профилактики психического и физического здоровья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196166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Характеристики, уменьшающие способность образовательной среды быть безопасной: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Переполненные группы,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бывает трудно сохранить нацеленность на обучение и педагог не успевает уделить внимание максимальному количеству воспитанников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Недостаток заботы педагогов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наличии жесткой дисциплины; неприятие других культур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Отчуждение и предвзятое отношение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воспитаннику со стороны сверстников и/или педагогов, узких специалистов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Напряженность в межличностных отношениях и несоответствие требованиям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</a:rPr>
              <a:t>ОСНОВНЫЕ  КРИТЕРИИ ГОТОВНОСТИ  ПЕДАГОГА  К РАБОТЕ С  ДЕТЬМИ</a:t>
            </a:r>
            <a:endParaRPr lang="ru-RU" sz="3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31489F"/>
                </a:solidFill>
              </a:rPr>
              <a:t>Устойчивая позиция педагога</a:t>
            </a:r>
            <a:r>
              <a:rPr lang="ru-RU" sz="2400" dirty="0" smtClean="0"/>
              <a:t>, проявляющаяся в активности, адекватности действий и отношений, внутреннюю согласованность и отсутствие внешних и </a:t>
            </a:r>
            <a:r>
              <a:rPr lang="ru-RU" sz="2400" dirty="0" err="1" smtClean="0"/>
              <a:t>внутриличностных</a:t>
            </a:r>
            <a:r>
              <a:rPr lang="ru-RU" sz="2400" dirty="0" smtClean="0"/>
              <a:t> конфликтов.</a:t>
            </a:r>
          </a:p>
          <a:p>
            <a:pPr>
              <a:buNone/>
            </a:pPr>
            <a:endParaRPr lang="ru-RU" sz="1200" dirty="0" smtClean="0"/>
          </a:p>
          <a:p>
            <a:r>
              <a:rPr lang="ru-RU" sz="2400" b="1" dirty="0" smtClean="0">
                <a:solidFill>
                  <a:srgbClr val="31489F"/>
                </a:solidFill>
              </a:rPr>
              <a:t>Гуманистическое отношение к детской личности</a:t>
            </a:r>
            <a:r>
              <a:rPr lang="ru-RU" sz="2400" dirty="0" smtClean="0"/>
              <a:t>, проявляющееся в ориентации педагога не на абстрактный идеал, а на потребности и внутренних возможностях каждого ребенка, искренний интерес и любовь к детям.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Рекомендации педагогам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увидев любое сопротивление воспитанника, поищите конкретные причины случившегося.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позиция воспитателя укрепляется при уважении к  ребенку, признании ценности его неповторимой личности, на которого нельзя (да и что толку!) давить, но с которым нужно вместе работать.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воспитателю, планирующему занятие, нужно быть готовым к тому, что какое-то из запланированных заданий  в процессе может дать сбой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воспитателям нужно забыть формулировку «дети </a:t>
            </a:r>
            <a:r>
              <a:rPr lang="ru-RU" sz="2800" i="1" dirty="0" smtClean="0"/>
              <a:t>должны</a:t>
            </a:r>
            <a:r>
              <a:rPr lang="ru-RU" sz="2800" dirty="0" smtClean="0"/>
              <a:t> усвоить, запомнить, выполнить…».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ЦВЕТОК  НАСТРОЕНИ</a:t>
            </a:r>
            <a:r>
              <a:rPr lang="ru-RU" b="1" dirty="0" smtClean="0">
                <a:solidFill>
                  <a:schemeClr val="tx2"/>
                </a:solidFill>
              </a:rPr>
              <a:t>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F:\DCIM\100PHOTO\SAM_51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2" y="1500174"/>
            <a:ext cx="6259406" cy="4009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 УЕДИНЕНИЯ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\Desktop\BoC3cMVn1gQ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r="8453" b="33652"/>
          <a:stretch/>
        </p:blipFill>
        <p:spPr bwMode="auto">
          <a:xfrm>
            <a:off x="2571736" y="1428736"/>
            <a:ext cx="4714908" cy="4643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НАСТЕННОЕ ПАННО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МОЕ  НАСТРОЕНИЕ»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:\DCIM\100PHOTO\SAM_51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r="13768"/>
          <a:stretch>
            <a:fillRect/>
          </a:stretch>
        </p:blipFill>
        <p:spPr bwMode="auto">
          <a:xfrm>
            <a:off x="3143240" y="1600200"/>
            <a:ext cx="3429024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заголовка</Template>
  <TotalTime>284</TotalTime>
  <Words>535</Words>
  <Application>Microsoft Office PowerPoint</Application>
  <PresentationFormat>Экран (4:3)</PresentationFormat>
  <Paragraphs>65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Century Gothic</vt:lpstr>
      <vt:lpstr>Euphemia</vt:lpstr>
      <vt:lpstr>Times New Roman</vt:lpstr>
      <vt:lpstr>Wingdings</vt:lpstr>
      <vt:lpstr>tf03461883</vt:lpstr>
      <vt:lpstr>Презентация PowerPoint</vt:lpstr>
      <vt:lpstr>       ПСИХОЛОГИЧЕСКАЯ БЕЗОПАСНОСТЬ ЛИЧНОСТИ: </vt:lpstr>
      <vt:lpstr>Факторами риска в образовательной среде могут быть: </vt:lpstr>
      <vt:lpstr>Характеристики, уменьшающие способность образовательной среды быть безопасной:</vt:lpstr>
      <vt:lpstr>ОСНОВНЫЕ  КРИТЕРИИ ГОТОВНОСТИ  ПЕДАГОГА  К РАБОТЕ С  ДЕТЬМИ</vt:lpstr>
      <vt:lpstr>Рекомендации педагогам</vt:lpstr>
      <vt:lpstr>ЦВЕТОК  НАСТРОЕНИЯ</vt:lpstr>
      <vt:lpstr>УГОЛОК  УЕДИНЕНИЯ</vt:lpstr>
      <vt:lpstr>НАСТЕННОЕ ПАННО  « МОЕ  НАСТРОЕНИЕ»</vt:lpstr>
      <vt:lpstr>КОВРИК  ЗЛОСТИ</vt:lpstr>
      <vt:lpstr>СТАКАНЧИК  ДЛЯ  КРИКА</vt:lpstr>
      <vt:lpstr>ИГРЫ  НА СБЛИЖЕНИЕ  ДРУГ  с  ДРУГОМ</vt:lpstr>
      <vt:lpstr>ИГРА « ВОЛШЕБНЫЙ  СТУЛ»</vt:lpstr>
      <vt:lpstr>ОСТРОВ  ПРИМИРЕНИЯ</vt:lpstr>
      <vt:lpstr>СЕНСОРНАЯ  КОМНАТА </vt:lpstr>
      <vt:lpstr>Психологическая разгрузка </vt:lpstr>
      <vt:lpstr>ФИЗКУЛЬТУРНЫЕ  ПАУЗЫ</vt:lpstr>
      <vt:lpstr>  РЕЛАКЦАСИЯ  КАК  СРЕДСТВО СНЯТИЯ  ПСИХИЧЕСКОГО  НАПРЯЖЕНИЯ  У  ДЕТЕЙ.  </vt:lpstr>
      <vt:lpstr>РАБОТА  С  РОДИТЕЛЯМИ</vt:lpstr>
      <vt:lpstr>Правила общения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доу46</dc:creator>
  <cp:lastModifiedBy>Пользователь</cp:lastModifiedBy>
  <cp:revision>57</cp:revision>
  <dcterms:created xsi:type="dcterms:W3CDTF">2017-11-03T08:57:42Z</dcterms:created>
  <dcterms:modified xsi:type="dcterms:W3CDTF">2020-05-10T09:19:12Z</dcterms:modified>
</cp:coreProperties>
</file>