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76" r:id="rId7"/>
    <p:sldId id="277" r:id="rId8"/>
    <p:sldId id="262" r:id="rId9"/>
    <p:sldId id="263" r:id="rId10"/>
    <p:sldId id="264" r:id="rId11"/>
    <p:sldId id="267" r:id="rId12"/>
    <p:sldId id="258" r:id="rId13"/>
    <p:sldId id="268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FFB45-E98E-4DEF-87C6-F8E3E5FE214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AAE09-D857-4327-BB5C-2BA2B41AA5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52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AAE09-D857-4327-BB5C-2BA2B41AA51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05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440D-9DFD-4490-AE0E-A74A08DB79B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78F2-5E7F-4012-9AD0-B18C1C2ED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9" descr="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4813" cy="1684338"/>
          </a:xfrm>
          <a:prstGeom prst="rect">
            <a:avLst/>
          </a:prstGeom>
          <a:noFill/>
        </p:spPr>
      </p:pic>
      <p:pic>
        <p:nvPicPr>
          <p:cNvPr id="5" name="Picture 5" descr="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35505" y="2697535"/>
            <a:ext cx="560079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</a:rPr>
              <a:t>«Адаптация детей и взаимодействие детского сада с семьей»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&amp;Rcy;&amp;iecy;&amp;bcy;&amp;iecy;&amp;ncy;&amp;ocy;&amp;kcy;  &amp;pcy;&amp;lcy;&amp;acy;&amp;chcy;&amp;iecy;&amp;t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3000364" y="857232"/>
            <a:ext cx="2746926" cy="2214578"/>
          </a:xfrm>
          <a:prstGeom prst="rect">
            <a:avLst/>
          </a:prstGeom>
          <a:noFill/>
        </p:spPr>
      </p:pic>
      <p:pic>
        <p:nvPicPr>
          <p:cNvPr id="16387" name="Picture 3" descr="59a9507493d2"/>
          <p:cNvPicPr>
            <a:picLocks noChangeAspect="1" noChangeArrowheads="1"/>
          </p:cNvPicPr>
          <p:nvPr/>
        </p:nvPicPr>
        <p:blipFill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4000504"/>
            <a:ext cx="1589171" cy="239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ердце 3"/>
          <p:cNvSpPr/>
          <p:nvPr/>
        </p:nvSpPr>
        <p:spPr>
          <a:xfrm flipH="1">
            <a:off x="2428860" y="3000372"/>
            <a:ext cx="4143404" cy="3714752"/>
          </a:xfrm>
          <a:prstGeom prst="hear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214546" y="3286124"/>
            <a:ext cx="4214842" cy="135732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457729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571736" y="2786057"/>
            <a:ext cx="4286280" cy="5000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758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/>
                <a:latin typeface="Arial Black"/>
              </a:rPr>
              <a:t>Воспитатель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effectLst/>
              <a:latin typeface="Arial Black"/>
            </a:endParaRPr>
          </a:p>
        </p:txBody>
      </p:sp>
      <p:pic>
        <p:nvPicPr>
          <p:cNvPr id="16390" name="Picture 6" descr="ne_hochu"/>
          <p:cNvPicPr>
            <a:picLocks noChangeAspect="1" noChangeArrowheads="1"/>
          </p:cNvPicPr>
          <p:nvPr/>
        </p:nvPicPr>
        <p:blipFill>
          <a:blip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4392" cy="35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http://animo2.ucoz.ru/_ph/96/1/151298623.jpg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2071670" y="2500306"/>
            <a:ext cx="5143536" cy="4357694"/>
          </a:xfrm>
          <a:prstGeom prst="rect">
            <a:avLst/>
          </a:prstGeom>
          <a:noFill/>
        </p:spPr>
      </p:pic>
      <p:pic>
        <p:nvPicPr>
          <p:cNvPr id="16394" name="Picture 10" descr="&amp;Acy;&amp;ncy;&amp;icy;&amp;mcy;&amp;acy;&amp;shcy;&amp;kcy;&amp;icy; &amp;Scy;&amp;iecy;&amp;rcy;&amp;dcy;&amp;iecy;&amp;chcy;&amp;kcy;&amp;i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4071942"/>
            <a:ext cx="2571736" cy="1976446"/>
          </a:xfrm>
          <a:prstGeom prst="rect">
            <a:avLst/>
          </a:prstGeom>
          <a:noFill/>
        </p:spPr>
      </p:pic>
      <p:pic>
        <p:nvPicPr>
          <p:cNvPr id="16396" name="Picture 12" descr="&amp;Acy;&amp;ncy;&amp;icy;&amp;mcy;&amp;acy;&amp;shcy;&amp;kcy;&amp;icy; &amp;Scy;&amp;iecy;&amp;rcy;&amp;dcy;&amp;iecy;&amp;chcy;&amp;kcy;&amp;i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7286644" y="428604"/>
            <a:ext cx="1428760" cy="238126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85728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Как снять напряжение у ребёнка после детского сада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pic>
        <p:nvPicPr>
          <p:cNvPr id="25603" name="Picture 3" descr="http://img0.liveinternet.ru/images/attach/c/2/72/370/72370653_ba8186637de4c1aff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85794"/>
            <a:ext cx="4964361" cy="33242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5" name="Picture 5" descr="http://sdelanounas.ru/i/c/2/c2RlbGFub3VuYXMucnUvdXBsb2Fkcy8xLzIvMTI3MTM0NjIwNjk0NC5qcGVn.jpg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4191000" y="2214554"/>
            <a:ext cx="4953000" cy="3333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1" descr="http://prezentazia.ucoz.ru/detki/b_1328085125805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5286388"/>
            <a:ext cx="871543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2" name="Picture 2" descr="&amp;Acy;&amp;ncy;&amp;icy;&amp;mcy;&amp;acy;&amp;shcy;&amp;kcy;&amp;acy; &amp;scy;&amp;iecy;&amp;rcy;&amp;dcy;&amp;tscy;&amp;iecy; &amp;vcy; &amp;kcy;&amp;ocy;&amp;ncy;&amp;vcy;&amp;iecy;&amp;rcy;&amp;tcy;&amp;iecy;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1928794" y="1258404"/>
            <a:ext cx="4929222" cy="5599596"/>
          </a:xfrm>
          <a:prstGeom prst="rect">
            <a:avLst/>
          </a:prstGeom>
          <a:noFill/>
        </p:spPr>
      </p:pic>
      <p:pic>
        <p:nvPicPr>
          <p:cNvPr id="15364" name="Picture 4" descr="http://detist.ucoz.ru/926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55357"/>
            <a:ext cx="2786050" cy="1764499"/>
          </a:xfrm>
          <a:prstGeom prst="rect">
            <a:avLst/>
          </a:prstGeom>
          <a:noFill/>
        </p:spPr>
      </p:pic>
      <p:pic>
        <p:nvPicPr>
          <p:cNvPr id="1026" name="Picture 2" descr="dlja_nashikh_ljubimykh_mam_i_pap"/>
          <p:cNvPicPr>
            <a:picLocks noChangeAspect="1" noChangeArrowheads="1"/>
          </p:cNvPicPr>
          <p:nvPr/>
        </p:nvPicPr>
        <p:blipFill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142852"/>
            <a:ext cx="3500462" cy="24745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285728"/>
            <a:ext cx="871543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  УЖЕ ДЕТСАДОВЕЦ!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Мы хотим предупредить вас, что адаптация к детскому саду может протекать у нас очень болезненно. Причин много: резкая смена условий, отсутствие близких, присутствие незнакомых взрослых, большое число детей, новый распорядок дня и многое другое. Все это может вызвать у нас бурные эмоции. Не менее тяжело будет моим воспитателям и няням. Но мы знаем, что они хорошие и всегда придут на помощь.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Очень важно, чтобы между вами, мои родители, и сотрудниками детского сада были согласованность и доверие.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Постарайтесь приблизить наш домашний режим к садовскому. Расскажите нам подробно о том, что и как мы будем делать в детском саду. Нас очень пугает неизвестность! А если мы увидим, что все происходит, как вы рассказывали, то будем чувствовать себя увереннее.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Мамы и папы! Приучайте нас к самостоятельности, не делайте за нас то, что мы и сами можем сделать.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 еще, мои дорогие родители, познакомьтесь с меню детского сада. Ведь незнакомые блюда тоже могут вызвать у нас негативную реакцию.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Еще, очень просим, приучите нас к горшку. Ведь мокрые штанишки не сделают нас увереннее.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Знаете, первые дни нам будет немного страшно, иногда мы будем брать с собой любимые игрушки – так нам будет спокойнее.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еще, самые дорогие мои люди, пожалуйста, не стремитесь, чтобы мы научились чему-то только потому, что соседский Антошка это уже знает. Будьте последовательны и терпеливы.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Мы очень хотим в детский сад! Ведь там мы не будем сидеть без дела. Нас научат строить, лепить, дружить, петь, играть и танцевать. Мы знаем, что нас там ждут и будут рады встрече с нами.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Просим, помогите нам! Ведь от вас во многом зависит, насколько быстро и легко мы признаем детский сад своим вторым домом.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ВАШИ ЛЮБИМЫЕ ДЕТИ.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0" y="17766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pic>
        <p:nvPicPr>
          <p:cNvPr id="33794" name="Picture 2" descr="&amp;Acy;&amp;ncy;&amp;icy;&amp;mcy;&amp;acy;&amp;tscy;&amp;icy;&amp;yacy; &amp;dcy;&amp;iecy;&amp;tcy;&amp;scy;&amp;kcy;&amp;acy;&amp;y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026472"/>
            <a:ext cx="2714644" cy="277634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- &amp;acy;&amp;ncy;&amp;icy;&amp;mcy;&amp;acy;&amp;shcy;&amp;kcy;&amp;icy;, &amp;acy;&amp;ncy;&amp;icy;&amp;mcy;&amp;acy;&amp;tscy;&amp;icy;&amp;ocy;&amp;ncy;&amp;ncy;&amp;ycy;&amp;iecy; &amp;kcy;&amp;acy;&amp;rcy;&amp;tcy;&amp;icy;&amp;ncy;&amp;kcy;&amp;icy; &amp;scy;&amp;kcy;&amp;acy;&amp;chcy;&amp;acy;&amp;tcy;&amp;soft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00166" y="1285860"/>
            <a:ext cx="642942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Игра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Будем знакомы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Правила: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 себе ты расскажи.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Соседу руку протяни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улыбку подари.   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05" name="Рисунок 3" descr="http://prezentazia.ucoz.ru/detki/b_1328085125805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142984"/>
            <a:ext cx="8130654" cy="500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286644" y="500042"/>
            <a:ext cx="1200152" cy="12715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428728" y="3143247"/>
            <a:ext cx="600079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Нас объединяет одна цель – воспитание малышей и помощь им на новом этапе их жизни. И мы хотим, чтобы вы вот так все 5 лет рука об руку и стали одной большой дружной семьёй.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429388" y="285728"/>
            <a:ext cx="2571768" cy="1928826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07" name="Picture 3" descr="&amp;Acy;&amp;ncy;&amp;icy;&amp;mcy;&amp;acy;&amp;tscy;&amp;icy;&amp;yacy; &amp;scy;&amp;ocy;&amp;lcy;&amp;ncy;&amp;tscy;&amp;iecy;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214290"/>
            <a:ext cx="2579187" cy="21097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1" name="Рисунок 3" descr="http://prezentazia.ucoz.ru/detki/b_1328085125805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0"/>
            <a:ext cx="278605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0"/>
            <a:ext cx="628654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Какое счастье!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Ваш малыш подрос!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 многое уже умеет сам: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Играет, ходит, говорит и размышляет.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Пришла пора ребёнка в сад отправить.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Тревожно маме, папе, всей семье,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Переживает даже серый кот-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Малыш сегодня в детский сад идёт!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Вздыхает мама - как он там один?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Не плачет  ли? Как кушает? Что с ним?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Играет ли с детьми? Нашёл ли друга?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А если плачет – как же быть?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Не хочет больше в сад - но почему?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 что  всё это значит?!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Что делать? Как же все исправить?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Всех адаптация переживать заставит!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357166"/>
            <a:ext cx="75724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Адаптация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- это приспособление организма к изменяющимся внешним условиям. Этот процесс требует больших затрат психической энергии и часто проходит с напряжением.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  <p:pic>
        <p:nvPicPr>
          <p:cNvPr id="19458" name="Рисунок 1" descr="http://prezentazia.ucoz.ru/detki/b_1328085125805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5286388"/>
            <a:ext cx="871543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animo2.ucoz.ru/_ph/14/1/881807235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667118"/>
            <a:ext cx="2071702" cy="2071702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85720" y="2000241"/>
            <a:ext cx="814393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Что такое по вашему мнению «адаптация»?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Каким детям тяжелей всего адаптироваться?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1" descr="http://prezentazia.ucoz.ru/detki/b_1328085125805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5286388"/>
            <a:ext cx="871543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77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1313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«Мешочек с орешками»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myslimquick.com/wp-content/uploads/2015/03/sack_mixed_nuts-1024x6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6768752" cy="4508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69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4" name="Picture 2" descr="http://img0.liveinternet.ru/images/attach/c/4/80/199/80199396_3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-142900"/>
            <a:ext cx="3071834" cy="2210996"/>
          </a:xfrm>
          <a:prstGeom prst="rect">
            <a:avLst/>
          </a:prstGeom>
          <a:noFill/>
        </p:spPr>
      </p:pic>
      <p:pic>
        <p:nvPicPr>
          <p:cNvPr id="18436" name="Picture 4" descr="http://img-fotki.yandex.ru/get/6004/natali73123.29a/0_5148c_d9d60a2b_X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57166"/>
            <a:ext cx="3033504" cy="2143140"/>
          </a:xfrm>
          <a:prstGeom prst="rect">
            <a:avLst/>
          </a:prstGeom>
          <a:noFill/>
        </p:spPr>
      </p:pic>
      <p:pic>
        <p:nvPicPr>
          <p:cNvPr id="18438" name="Picture 6" descr="http://img0.liveinternet.ru/images/attach/c/4/80/199/80199302_large_8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6446" y="4357694"/>
            <a:ext cx="3457554" cy="2325434"/>
          </a:xfrm>
          <a:prstGeom prst="rect">
            <a:avLst/>
          </a:prstGeom>
          <a:noFill/>
        </p:spPr>
      </p:pic>
      <p:pic>
        <p:nvPicPr>
          <p:cNvPr id="18440" name="Picture 8" descr="http://idnz13.klasna.com/uploads/editor/3711/323703/sitepage_53/kqikscq0ek.png"/>
          <p:cNvPicPr>
            <a:picLocks noChangeAspect="1" noChangeArrowheads="1"/>
          </p:cNvPicPr>
          <p:nvPr/>
        </p:nvPicPr>
        <p:blipFill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84" y="1214422"/>
            <a:ext cx="2452678" cy="2452678"/>
          </a:xfrm>
          <a:prstGeom prst="rect">
            <a:avLst/>
          </a:prstGeom>
          <a:noFill/>
        </p:spPr>
      </p:pic>
      <p:pic>
        <p:nvPicPr>
          <p:cNvPr id="18442" name="Picture 10" descr="http://nivuska111.ru/uploads/posts/2011-10/1318228881_screenshot7.jpg"/>
          <p:cNvPicPr>
            <a:picLocks noChangeAspect="1" noChangeArrowheads="1"/>
          </p:cNvPicPr>
          <p:nvPr/>
        </p:nvPicPr>
        <p:blipFill>
          <a:blip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14818"/>
            <a:ext cx="2914633" cy="2395091"/>
          </a:xfrm>
          <a:prstGeom prst="rect">
            <a:avLst/>
          </a:prstGeom>
          <a:noFill/>
        </p:spPr>
      </p:pic>
      <p:pic>
        <p:nvPicPr>
          <p:cNvPr id="18444" name="Picture 12" descr="&amp;Acy;&amp;ncy;&amp;icy;&amp;mcy;&amp;acy;&amp;tscy;&amp;icy;&amp;yacy; &amp;Scy;&amp;tcy;&amp;rcy;&amp;iecy;&amp;lcy;&amp;kcy;&amp;i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 rot="4956442">
            <a:off x="3742986" y="1881494"/>
            <a:ext cx="1371600" cy="685800"/>
          </a:xfrm>
          <a:prstGeom prst="rect">
            <a:avLst/>
          </a:prstGeom>
          <a:noFill/>
        </p:spPr>
      </p:pic>
      <p:pic>
        <p:nvPicPr>
          <p:cNvPr id="18446" name="Picture 14" descr="&amp;Acy;&amp;ncy;&amp;icy;&amp;mcy;&amp;acy;&amp;tscy;&amp;icy;&amp;yacy; &amp;Scy;&amp;tcy;&amp;rcy;&amp;iecy;&amp;lcy;&amp;kcy;&amp;i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 rot="1192627">
            <a:off x="1647334" y="2355862"/>
            <a:ext cx="1371600" cy="685800"/>
          </a:xfrm>
          <a:prstGeom prst="rect">
            <a:avLst/>
          </a:prstGeom>
          <a:noFill/>
        </p:spPr>
      </p:pic>
      <p:pic>
        <p:nvPicPr>
          <p:cNvPr id="18448" name="Picture 16" descr="&amp;Acy;&amp;ncy;&amp;icy;&amp;mcy;&amp;acy;&amp;tscy;&amp;icy;&amp;yacy; &amp;Scy;&amp;tcy;&amp;rcy;&amp;iecy;&amp;lcy;&amp;kcy;&amp;i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 rot="7811484">
            <a:off x="5123771" y="2621568"/>
            <a:ext cx="1371600" cy="685800"/>
          </a:xfrm>
          <a:prstGeom prst="rect">
            <a:avLst/>
          </a:prstGeom>
          <a:noFill/>
        </p:spPr>
      </p:pic>
      <p:pic>
        <p:nvPicPr>
          <p:cNvPr id="18450" name="Picture 18" descr="&amp;Acy;&amp;ncy;&amp;icy;&amp;mcy;&amp;acy;&amp;tscy;&amp;icy;&amp;yacy; &amp;Scy;&amp;tcy;&amp;rcy;&amp;iecy;&amp;lcy;&amp;kcy;&amp;i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 rot="12840872">
            <a:off x="5188946" y="4595285"/>
            <a:ext cx="1371600" cy="685800"/>
          </a:xfrm>
          <a:prstGeom prst="rect">
            <a:avLst/>
          </a:prstGeom>
          <a:noFill/>
        </p:spPr>
      </p:pic>
      <p:pic>
        <p:nvPicPr>
          <p:cNvPr id="18452" name="Picture 20" descr="&amp;Acy;&amp;ncy;&amp;icy;&amp;mcy;&amp;acy;&amp;tscy;&amp;icy;&amp;yacy; &amp;Scy;&amp;tcy;&amp;rcy;&amp;iecy;&amp;lcy;&amp;kcy;&amp;icy;"/>
          <p:cNvPicPr>
            <a:picLocks noChangeAspect="1" noChangeArrowheads="1" noCrop="1"/>
          </p:cNvPicPr>
          <p:nvPr/>
        </p:nvPicPr>
        <p:blipFill>
          <a:blip/>
          <a:srcRect/>
          <a:stretch>
            <a:fillRect/>
          </a:stretch>
        </p:blipFill>
        <p:spPr bwMode="auto">
          <a:xfrm rot="17774245">
            <a:off x="2788351" y="4828242"/>
            <a:ext cx="1371600" cy="685800"/>
          </a:xfrm>
          <a:prstGeom prst="rect">
            <a:avLst/>
          </a:prstGeom>
          <a:noFill/>
        </p:spPr>
      </p:pic>
      <p:pic>
        <p:nvPicPr>
          <p:cNvPr id="18454" name="Picture 22" descr="http://www.edu.cap.ru/home/3701/ped%20sostav/ltnb.jpg"/>
          <p:cNvPicPr>
            <a:picLocks noChangeAspect="1" noChangeArrowheads="1"/>
          </p:cNvPicPr>
          <p:nvPr/>
        </p:nvPicPr>
        <p:blipFill>
          <a:blip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2786058"/>
            <a:ext cx="2528860" cy="171574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2643182"/>
            <a:ext cx="82153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И дома и в саду говорите с малышом уверенно. Спокойно.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Пусть малыша отводит тот родитель или родственник, которым ему легче расстаться.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Обязательно скажите, что вы придёте и обозначьте когда.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У вас должен свой ритуал прощания, после чего вы уходите уверенно.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Рисунок 2" descr="http://prezentazia.ucoz.ru/detki/b_1328085125805.jpg"/>
          <p:cNvPicPr>
            <a:picLocks noChangeAspect="1" noChangeArrowheads="1"/>
          </p:cNvPicPr>
          <p:nvPr/>
        </p:nvPicPr>
        <p:blipFill>
          <a:blip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0"/>
            <a:ext cx="5072098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42976" y="785794"/>
            <a:ext cx="671517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Несколько советов при расставании с ребенком: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Экран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Каким детям тяжелей всего адаптироваться?</vt:lpstr>
      <vt:lpstr>Интерактив «Мешочек с орешками»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Пронская</dc:creator>
  <cp:lastModifiedBy>Надежда Пронская</cp:lastModifiedBy>
  <cp:revision>1</cp:revision>
  <dcterms:modified xsi:type="dcterms:W3CDTF">2020-01-15T07:58:32Z</dcterms:modified>
</cp:coreProperties>
</file>