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8" r:id="rId5"/>
    <p:sldId id="269" r:id="rId6"/>
    <p:sldId id="259" r:id="rId7"/>
    <p:sldId id="270" r:id="rId8"/>
    <p:sldId id="261" r:id="rId9"/>
    <p:sldId id="262" r:id="rId10"/>
    <p:sldId id="275" r:id="rId11"/>
    <p:sldId id="285" r:id="rId12"/>
    <p:sldId id="279" r:id="rId13"/>
    <p:sldId id="280" r:id="rId14"/>
    <p:sldId id="281" r:id="rId15"/>
    <p:sldId id="284" r:id="rId16"/>
    <p:sldId id="273" r:id="rId17"/>
    <p:sldId id="282" r:id="rId18"/>
    <p:sldId id="276" r:id="rId19"/>
    <p:sldId id="277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8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76;&#1083;&#1103;%20&#1086;&#1090;&#1082;&#1088;&#1099;&#1090;&#1086;&#1081;%20&#1085;&#1077;&#1076;&#1077;&#1083;&#1080;\&#1088;&#1077;&#1096;&#1077;&#1085;&#1080;&#1077;%20&#1083;&#1086;&#1075;&#1080;&#1095;&#1077;&#1089;&#1082;&#1080;&#1093;%20&#1079;&#1072;&#1076;&#1072;&#1095;%20&#1076;&#1083;&#1103;%2010&#1073;.ppt%23-1,3,&#1057;&#1083;&#1072;&#1081;&#1076;%203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p\Desktop\&#1054;&#1090;&#1082;&#1088;&#1099;&#1090;&#1099;&#1081;%20&#1091;&#1088;&#1086;&#1082;.%20&#1048;&#1085;&#1092;&#1086;&#1088;&#1084;&#1072;&#1090;&#1080;&#1082;&#1072;\&#1053;&#1072;%20&#1088;&#1072;&#1089;&#1087;&#1077;&#1095;&#1072;&#1090;&#1082;&#1091;\&#1057;&#1083;&#1086;&#1084;&#1072;&#1085;&#1085;&#1072;&#1103;%20&#1090;&#1077;&#1083;&#1077;&#1078;&#1082;&#1072;.mp4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p\Desktop\&#1054;&#1090;&#1082;&#1088;&#1099;&#1090;&#1099;&#1081;%20&#1091;&#1088;&#1086;&#1082;.%20&#1048;&#1085;&#1092;&#1086;&#1088;&#1084;&#1072;&#1090;&#1080;&#1082;&#1072;\&#1053;&#1072;%20&#1088;&#1072;&#1089;&#1087;&#1077;&#1095;&#1072;&#1090;&#1082;&#1091;\&#1054;&#1090;&#1074;&#1077;&#1090;.%20&#1057;&#1083;&#1086;&#1084;&#1072;&#1085;&#1085;&#1072;&#1103;%20&#1090;&#1077;&#1083;&#1077;&#1078;&#1082;&#1072;.mp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Проверка домашней работы: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Информатика : учебник для 8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1896198" cy="27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Информатика : рабочая тетрадь для 8 кл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2"/>
            <a:ext cx="188516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214810" y="2071678"/>
            <a:ext cx="464342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Оценка результатов: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«5» - 5 задач;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«4» - 4 задачи;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«3» - 3 задачи;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«2» - 1-2 задачи.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 Стекло разбил Коля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53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решения логических задач </a:t>
            </a:r>
            <a:br>
              <a:rPr lang="ru-RU" dirty="0" smtClean="0"/>
            </a:br>
            <a:r>
              <a:rPr lang="ru-RU" dirty="0" smtClean="0"/>
              <a:t>с помощью таблиц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Внимательно изучить условие.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Выделить из условия задачи элементарные (простые) высказывания и обозначить их буквами;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3). Продумать структуру таблицы: количество строк и столбцов, заголовки. Построить таблицу истинности для полученных логических выражений;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4). Внести в таблицу исходную информацию.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5).  Выбрать решение — набор логических переменных (элементарных высказываний), при котором значения логических выражений соответствуют условиям задачи;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6). Убедиться, что полученное решение удовлетворяет всем условиям задачи.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CF2243-12FE-4FD7-BA0C-BBE6B117E46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214282" y="1428736"/>
            <a:ext cx="86423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Четверо друзей — Алик, Володя, Миша и Юра — собрались в доме у Миши. Мальчики оживленно беседовали о том, как они провели лето.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Ну, Балашов, ты, наконец, научился плавать? — спросил Володя.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О, еще как, — ответил Балашов, — могу теперь потягаться в плавании с тобой и Аликом.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Посмотрите, какой я гербарий собрал, — сказал Петров, прерывая разговор друзей, и достал из шкафа большую папку.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Всем, особенно Лунину и Алику, гербарий очень понравился. А Симонов обещал показать товарищам собранную им коллекцию минералов.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Назовите имя и фамилию каждого мальчика.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638550" y="1125538"/>
            <a:ext cx="4894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476375" y="2205038"/>
            <a:ext cx="15113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284538" y="4797425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771775" y="515778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23850" y="40767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835150" y="1912938"/>
            <a:ext cx="6481763" cy="1371600"/>
          </a:xfrm>
          <a:prstGeom prst="wedgeRectCallout">
            <a:avLst>
              <a:gd name="adj1" fmla="val 11694"/>
              <a:gd name="adj2" fmla="val -100926"/>
            </a:avLst>
          </a:prstGeom>
          <a:solidFill>
            <a:srgbClr val="FFCC99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>
                <a:latin typeface="Arial" charset="0"/>
              </a:rPr>
              <a:t>Имена мальчиков:</a:t>
            </a:r>
            <a:br>
              <a:rPr lang="ru-RU" sz="3600">
                <a:latin typeface="Arial" charset="0"/>
              </a:rPr>
            </a:br>
            <a:r>
              <a:rPr lang="ru-RU" sz="3600">
                <a:latin typeface="Arial" charset="0"/>
              </a:rPr>
              <a:t>Алик,  Володя,  Миша,  Юра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1120775" y="2489200"/>
            <a:ext cx="7772400" cy="1371600"/>
          </a:xfrm>
          <a:prstGeom prst="wedgeRectCallout">
            <a:avLst>
              <a:gd name="adj1" fmla="val -36417"/>
              <a:gd name="adj2" fmla="val 93750"/>
            </a:avLst>
          </a:prstGeom>
          <a:solidFill>
            <a:srgbClr val="FFCC99"/>
          </a:solidFill>
          <a:ln w="28575" algn="ctr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>
                <a:latin typeface="Arial" charset="0"/>
              </a:rPr>
              <a:t>Фамилии мальчиков:</a:t>
            </a:r>
            <a:br>
              <a:rPr lang="ru-RU" sz="3600">
                <a:latin typeface="Arial" charset="0"/>
              </a:rPr>
            </a:br>
            <a:r>
              <a:rPr lang="ru-RU" sz="3600">
                <a:latin typeface="Arial" charset="0"/>
              </a:rPr>
              <a:t>Балашов, Петров, Лунин, Симонов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2" grpId="0" animBg="1" autoUpdateAnimBg="0"/>
      <p:bldP spid="3082" grpId="1" animBg="1"/>
      <p:bldP spid="3084" grpId="0" animBg="1" autoUpdateAnimBg="0"/>
      <p:bldP spid="308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6FBCCB-BC92-4293-B2C0-DF7FD717D4A4}" type="slidenum">
              <a:rPr lang="ru-RU" smtClean="0"/>
              <a:pPr/>
              <a:t>13</a:t>
            </a:fld>
            <a:endParaRPr lang="ru-RU" smtClean="0"/>
          </a:p>
        </p:txBody>
      </p:sp>
      <p:graphicFrame>
        <p:nvGraphicFramePr>
          <p:cNvPr id="7271" name="Group 103"/>
          <p:cNvGraphicFramePr>
            <a:graphicFrameLocks noGrp="1"/>
          </p:cNvGraphicFramePr>
          <p:nvPr/>
        </p:nvGraphicFramePr>
        <p:xfrm>
          <a:off x="381000" y="1741488"/>
          <a:ext cx="8439150" cy="4064000"/>
        </p:xfrm>
        <a:graphic>
          <a:graphicData uri="http://schemas.openxmlformats.org/drawingml/2006/table">
            <a:tbl>
              <a:tblPr/>
              <a:tblGrid>
                <a:gridCol w="1619250"/>
                <a:gridCol w="1704975"/>
                <a:gridCol w="1704975"/>
                <a:gridCol w="1704975"/>
                <a:gridCol w="170497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Балашов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Петров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Лунин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Симонов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Алик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Володя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Миша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Юра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3" name="AutoShape 88"/>
          <p:cNvSpPr>
            <a:spLocks noChangeArrowheads="1"/>
          </p:cNvSpPr>
          <p:nvPr/>
        </p:nvSpPr>
        <p:spPr bwMode="auto">
          <a:xfrm>
            <a:off x="1187450" y="692150"/>
            <a:ext cx="6781800" cy="762000"/>
          </a:xfrm>
          <a:prstGeom prst="wedgeRectCallout">
            <a:avLst>
              <a:gd name="adj1" fmla="val -25185"/>
              <a:gd name="adj2" fmla="val 50625"/>
            </a:avLst>
          </a:prstGeom>
          <a:solidFill>
            <a:srgbClr val="FFCC99"/>
          </a:solidFill>
          <a:ln w="28575" algn="ctr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latin typeface="Arial" charset="0"/>
              </a:rPr>
              <a:t>Составляем таблицу</a:t>
            </a:r>
          </a:p>
        </p:txBody>
      </p:sp>
      <p:pic>
        <p:nvPicPr>
          <p:cNvPr id="7275" name="Picture 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1522F7-8326-46B3-977A-BA2A40E01B07}" type="slidenum">
              <a:rPr lang="ru-RU" smtClean="0"/>
              <a:pPr/>
              <a:t>14</a:t>
            </a:fld>
            <a:endParaRPr lang="ru-RU" smtClean="0"/>
          </a:p>
        </p:txBody>
      </p:sp>
      <p:graphicFrame>
        <p:nvGraphicFramePr>
          <p:cNvPr id="16481" name="Group 97"/>
          <p:cNvGraphicFramePr>
            <a:graphicFrameLocks noGrp="1"/>
          </p:cNvGraphicFramePr>
          <p:nvPr/>
        </p:nvGraphicFramePr>
        <p:xfrm>
          <a:off x="762000" y="1219200"/>
          <a:ext cx="7848600" cy="2042160"/>
        </p:xfrm>
        <a:graphic>
          <a:graphicData uri="http://schemas.openxmlformats.org/drawingml/2006/table">
            <a:tbl>
              <a:tblPr/>
              <a:tblGrid>
                <a:gridCol w="1295400"/>
                <a:gridCol w="1676400"/>
                <a:gridCol w="1828800"/>
                <a:gridCol w="1447800"/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Балашов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Лунин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Симонов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Алик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Володя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Миша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Юра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9" name="Text Box 57"/>
          <p:cNvSpPr txBox="1">
            <a:spLocks noChangeArrowheads="1"/>
          </p:cNvSpPr>
          <p:nvPr/>
        </p:nvSpPr>
        <p:spPr bwMode="auto">
          <a:xfrm>
            <a:off x="323850" y="369252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Arial" charset="0"/>
              </a:rPr>
              <a:t>Ответ</a:t>
            </a:r>
            <a:r>
              <a:rPr lang="ru-RU" dirty="0">
                <a:latin typeface="Arial" charset="0"/>
              </a:rPr>
              <a:t>: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1752600" y="3657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Алик Симонов,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1752600" y="42672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Володя Лунин,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1752600" y="4868863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Миша Петров,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1763713" y="5562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Юра Балашов.</a:t>
            </a:r>
          </a:p>
        </p:txBody>
      </p:sp>
      <p:sp>
        <p:nvSpPr>
          <p:cNvPr id="12341" name="Rectangle 91"/>
          <p:cNvSpPr>
            <a:spLocks noChangeArrowheads="1"/>
          </p:cNvSpPr>
          <p:nvPr/>
        </p:nvSpPr>
        <p:spPr bwMode="auto">
          <a:xfrm>
            <a:off x="3638550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482" name="Picture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Управляющая кнопка: домой 68">
            <a:hlinkClick r:id="rId3" action="ppaction://hlinkpres?slideindex=3&amp;slidetitle=Слайд 3" highlightClick="1"/>
          </p:cNvPr>
          <p:cNvSpPr/>
          <p:nvPr/>
        </p:nvSpPr>
        <p:spPr>
          <a:xfrm>
            <a:off x="8429625" y="6286500"/>
            <a:ext cx="500063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736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defRPr sz="1000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одной деревне живут три школьника: Саша, Коля и Петя. Они осваивают сельскохозяйственные профессии. Один из них готовится трактористом, другой -  садовником, третий - комбайнером. В разное время были записанные следующие сказанные ими фразы:</a:t>
            </a:r>
          </a:p>
          <a:p>
            <a:pPr rtl="1">
              <a:defRPr sz="1000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1) Петя, ты меня не жди, я должен осмотреть свой комбайн, ведь скоро начнется уборка.</a:t>
            </a:r>
          </a:p>
          <a:p>
            <a:pPr rtl="1">
              <a:defRPr sz="1000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2) Смотрел я вчера, Коля, как ты ухаживаешь за машиной, и подумал, что держать в отличном состоянии не легче, чем мне вывести новый сорт яблок.</a:t>
            </a:r>
          </a:p>
          <a:p>
            <a:pPr rtl="1">
              <a:defRPr sz="1000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3) Завтра, Коля, не приходи, я буду регулировать работу молотилки у комбайна.</a:t>
            </a:r>
          </a:p>
          <a:p>
            <a:pPr rtl="1">
              <a:defRPr sz="1000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Какой сельскохозяйственной профессией овладевает каждый из ребят?</a:t>
            </a:r>
            <a:endParaRPr lang="ru-RU" sz="1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5724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6143636" y="3714752"/>
            <a:ext cx="250033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Arial" charset="0"/>
              </a:rPr>
              <a:t>Ответ</a:t>
            </a:r>
            <a:r>
              <a:rPr lang="ru-RU" b="1" dirty="0" smtClean="0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Коля – тракторист;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Петя – садовод;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Саша – комбайнер.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задачу!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omp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31900"/>
            <a:ext cx="8429684" cy="2482852"/>
          </a:xfrm>
          <a:prstGeom prst="rect">
            <a:avLst/>
          </a:prstGeom>
          <a:noFill/>
        </p:spPr>
      </p:pic>
      <p:pic>
        <p:nvPicPr>
          <p:cNvPr id="1027" name="Picture 3" descr="C:\Users\Comp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6143668" cy="22764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6312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57166"/>
            <a:ext cx="9144000" cy="6116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на компьютерах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ломанная тележ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149475"/>
            <a:ext cx="6096000" cy="3429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Придумайте свое условие задачи и решите задач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Ответ. Сломанная тележ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571612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Устное повторение: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357158" y="1357298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1).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алгебре логики называются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высказывания, которые обозначаются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буквами?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214942" y="2214554"/>
            <a:ext cx="3025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переменные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643182"/>
            <a:ext cx="72151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правила для обозначения значений логических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переменных?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00100" y="3929067"/>
            <a:ext cx="771525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высказывание истинно, то значение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соответствующей</a:t>
            </a:r>
            <a:r>
              <a:rPr lang="en-US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логической переменной обозначают единицей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если ложно - нулём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0).</a:t>
            </a:r>
          </a:p>
          <a:p>
            <a:pPr indent="36195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Итоги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2071678"/>
            <a:ext cx="221457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Узнал: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57158" y="642918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логические операции,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для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записи сложных высказываний?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643042" y="1643050"/>
            <a:ext cx="628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Конъюнкция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логическое умножение)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Инверсия (логическое отрицание)</a:t>
            </a:r>
          </a:p>
          <a:p>
            <a:pPr eaLnBrk="0" hangingPunct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Дизъюнкция (логическое сложение)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071810"/>
            <a:ext cx="717106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называются специальные таблицы для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истинности логических выражений?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3916" y="3929066"/>
            <a:ext cx="2650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истинности</a:t>
            </a:r>
          </a:p>
        </p:txBody>
      </p:sp>
      <p:graphicFrame>
        <p:nvGraphicFramePr>
          <p:cNvPr id="8" name="Group 5"/>
          <p:cNvGraphicFramePr>
            <a:graphicFrameLocks noGrp="1"/>
          </p:cNvGraphicFramePr>
          <p:nvPr/>
        </p:nvGraphicFramePr>
        <p:xfrm>
          <a:off x="642910" y="4143380"/>
          <a:ext cx="1785928" cy="2133670"/>
        </p:xfrm>
        <a:graphic>
          <a:graphicData uri="http://schemas.openxmlformats.org/drawingml/2006/table">
            <a:tbl>
              <a:tblPr/>
              <a:tblGrid>
                <a:gridCol w="446240"/>
                <a:gridCol w="446240"/>
                <a:gridCol w="893448"/>
              </a:tblGrid>
              <a:tr h="255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&amp;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</a:tr>
              <a:tr h="255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2928926" y="4071942"/>
          <a:ext cx="2571768" cy="2133670"/>
        </p:xfrm>
        <a:graphic>
          <a:graphicData uri="http://schemas.openxmlformats.org/drawingml/2006/table">
            <a:tbl>
              <a:tblPr/>
              <a:tblGrid>
                <a:gridCol w="858096"/>
                <a:gridCol w="855576"/>
                <a:gridCol w="858096"/>
              </a:tblGrid>
              <a:tr h="142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</a:tr>
              <a:tr h="4066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5"/>
          <p:cNvGraphicFramePr>
            <a:graphicFrameLocks noGrp="1"/>
          </p:cNvGraphicFramePr>
          <p:nvPr/>
        </p:nvGraphicFramePr>
        <p:xfrm>
          <a:off x="6643702" y="4572008"/>
          <a:ext cx="1500198" cy="1280226"/>
        </p:xfrm>
        <a:graphic>
          <a:graphicData uri="http://schemas.openxmlformats.org/drawingml/2006/table">
            <a:tbl>
              <a:tblPr/>
              <a:tblGrid>
                <a:gridCol w="750547"/>
                <a:gridCol w="749651"/>
              </a:tblGrid>
              <a:tr h="2365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marT="45731" marB="45731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Ā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</a:tr>
              <a:tr h="2365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4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mp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1" name="Picture 3" descr="C:\Users\Comp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95550"/>
            <a:ext cx="6135688" cy="407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Прочитай задачу. Определи к какому классу задач она относится?</a:t>
            </a:r>
            <a:endParaRPr lang="ru-RU" sz="3200" b="1" dirty="0"/>
          </a:p>
        </p:txBody>
      </p:sp>
      <p:pic>
        <p:nvPicPr>
          <p:cNvPr id="1028" name="Picture 4" descr="http://media-cache-ec0.pinimg.com/736x/42/0f/c8/420fc8408b756478516481fdfe57db27.jpg"/>
          <p:cNvPicPr>
            <a:picLocks noChangeAspect="1" noChangeArrowheads="1"/>
          </p:cNvPicPr>
          <p:nvPr/>
        </p:nvPicPr>
        <p:blipFill>
          <a:blip r:embed="rId2"/>
          <a:srcRect l="2128" t="4917" r="4255" b="9042"/>
          <a:stretch>
            <a:fillRect/>
          </a:stretch>
        </p:blipFill>
        <p:spPr bwMode="auto">
          <a:xfrm>
            <a:off x="214282" y="2428868"/>
            <a:ext cx="2786082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1428736"/>
            <a:ext cx="52864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Три ученика, Симонов Саша, Кузин Коля и Вишнёв Ваня, играли во дворе школы в футбол и разбили мячом окно. На вопрос кто разбил окно были получены следующие ответы.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Саша сказал: “Это сделал не я и не Ваня”.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Коля сказал: “Это сделал не я и не Саша”.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Ваня сказал: “Это я разбил окно, Коля окно не разбивал”.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 дежурная сидела и всё видела. Она сказала, что только один ученик говорит правду, но не назвала его фамилии. Кто из учеников разбил стекло?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29323 -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39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57224" y="2857496"/>
            <a:ext cx="79296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Три ученика, Симонов Саша, Кузин Коля и Вишнёв Ваня, играли во дворе школы в футбол и разбили мячом окно. На вопрос кто разбил окно были получены следующие ответы.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Саша сказал: “Это сделал не я и не Ваня”.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Коля сказал: “Это сделал не я и не Саша”.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Ваня сказал: “Это я разбил окно, Коля окно не разбивал”.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 дежурная сидела и всё видела. Она сказала, что только один ученик говорит правду, но не назвала его фамилии. Кто из учеников разбил стекло?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8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Тема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9716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6600" b="1" dirty="0" smtClean="0"/>
              <a:t> «Решение логических задач с помощью таблиц»</a:t>
            </a:r>
            <a:endParaRPr lang="ru-RU" sz="6600" dirty="0"/>
          </a:p>
        </p:txBody>
      </p:sp>
      <p:pic>
        <p:nvPicPr>
          <p:cNvPr id="17412" name="Picture 4" descr="http://samopoznanie.ru/avatars/objects/3-20091_1_6.jpg?1472433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357562"/>
            <a:ext cx="355707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2071678"/>
            <a:ext cx="221457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Знаю: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57224" y="3286124"/>
            <a:ext cx="257176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Хочу узнать: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743</Words>
  <PresentationFormat>Экран (4:3)</PresentationFormat>
  <Paragraphs>148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Проверка домашней работы:</vt:lpstr>
      <vt:lpstr>Устное повторение:</vt:lpstr>
      <vt:lpstr>Слайд 3</vt:lpstr>
      <vt:lpstr>Слайд 4</vt:lpstr>
      <vt:lpstr>Слайд 5</vt:lpstr>
      <vt:lpstr>Прочитай задачу. Определи к какому классу задач она относится?</vt:lpstr>
      <vt:lpstr>Слайд 7</vt:lpstr>
      <vt:lpstr>Тема урока:</vt:lpstr>
      <vt:lpstr>Задачи урока:</vt:lpstr>
      <vt:lpstr>Слайд 10</vt:lpstr>
      <vt:lpstr>Алгоритм решения логических задач  с помощью таблиц</vt:lpstr>
      <vt:lpstr>Слайд 12</vt:lpstr>
      <vt:lpstr>Слайд 13</vt:lpstr>
      <vt:lpstr>Слайд 14</vt:lpstr>
      <vt:lpstr>Слайд 15</vt:lpstr>
      <vt:lpstr>Решить задачу! </vt:lpstr>
      <vt:lpstr>Слайд 17</vt:lpstr>
      <vt:lpstr>Слайд 18</vt:lpstr>
      <vt:lpstr>Придумайте свое условие задачи и решите задач  </vt:lpstr>
      <vt:lpstr>Итоги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cp:lastModifiedBy>Comp</cp:lastModifiedBy>
  <cp:revision>88</cp:revision>
  <dcterms:modified xsi:type="dcterms:W3CDTF">2019-11-20T14:15:41Z</dcterms:modified>
</cp:coreProperties>
</file>