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86" r:id="rId2"/>
    <p:sldId id="382" r:id="rId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1F497D"/>
    <a:srgbClr val="000099"/>
    <a:srgbClr val="FFCCFF"/>
    <a:srgbClr val="336699"/>
    <a:srgbClr val="FEE6F8"/>
    <a:srgbClr val="0000CC"/>
    <a:srgbClr val="DC5EB2"/>
    <a:srgbClr val="E37DC1"/>
    <a:srgbClr val="F52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85613" autoAdjust="0"/>
  </p:normalViewPr>
  <p:slideViewPr>
    <p:cSldViewPr>
      <p:cViewPr>
        <p:scale>
          <a:sx n="50" d="100"/>
          <a:sy n="50" d="100"/>
        </p:scale>
        <p:origin x="-446" y="-91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E0DA5-F9B6-41B7-A57E-FD458182EC01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8FCF9-08A0-4B39-A2CF-945656A899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9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3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1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7340"/>
            <a:ext cx="8492480" cy="1225021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65212"/>
            <a:ext cx="6760840" cy="86409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4048" y="4388467"/>
            <a:ext cx="4047728" cy="1303570"/>
          </a:xfrm>
        </p:spPr>
        <p:txBody>
          <a:bodyPr/>
          <a:lstStyle>
            <a:lvl1pPr>
              <a:defRPr sz="1800" b="1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Гой Наталья Анатольевна,</a:t>
            </a:r>
          </a:p>
          <a:p>
            <a:r>
              <a:rPr lang="ru-RU" dirty="0" smtClean="0"/>
              <a:t> учитель русского языка и литературы ГУ «Школа-гимназия № 30» Управления образования г. Астаны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79389" y="265113"/>
            <a:ext cx="1008236" cy="6481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E96FC0-D6EE-4DFA-A7FD-CC1641B0BBC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D6F4FF-8A7F-430E-9FFA-3EBA6F88F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screen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4714" y="11012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Желаний и надежд</a:t>
            </a:r>
            <a:r>
              <a:rPr lang="ru-RU" sz="3100" dirty="0"/>
              <a:t> </a:t>
            </a:r>
            <a:r>
              <a:rPr lang="ru-RU" sz="3100" dirty="0" smtClean="0"/>
              <a:t>томительный обман </a:t>
            </a:r>
            <a:br>
              <a:rPr lang="ru-RU" sz="3100" dirty="0" smtClean="0"/>
            </a:br>
            <a:r>
              <a:rPr lang="ru-RU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(особенности романтического героя)</a:t>
            </a:r>
            <a:endParaRPr lang="ru-RU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444714" y="913284"/>
            <a:ext cx="8444251" cy="4293483"/>
            <a:chOff x="444714" y="913284"/>
            <a:chExt cx="8444251" cy="429348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00333" y="913284"/>
              <a:ext cx="5688632" cy="4293483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ru-RU" sz="2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/>
              </a:r>
              <a:br>
                <a:rPr lang="ru-RU" sz="2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</a:br>
              <a:r>
                <a:rPr lang="ru-RU" sz="2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           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«Романтический герой чувствует в себе отвагу кинуться наудачу в мир, </a:t>
              </a:r>
              <a:endPara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нести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всю земную скорбь </a:t>
              </a:r>
              <a:endPara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и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всё земное счастье, </a:t>
              </a:r>
              <a:endPara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биться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с бурями </a:t>
              </a:r>
              <a:endPara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и </a:t>
              </a:r>
              <a:r>
                <a:rPr lang="ru-RU" sz="28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не робеть при треске </a:t>
              </a:r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кораблекрушения»</a:t>
              </a:r>
              <a:endPara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           </a:t>
              </a:r>
              <a:r>
                <a:rPr lang="ru-RU" sz="20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Иоганн Вольфганг Гете</a:t>
              </a:r>
            </a:p>
            <a:p>
              <a:pPr algn="ctr"/>
              <a:endParaRPr lang="ru-RU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7" name="Рисунок 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14" y="1387659"/>
              <a:ext cx="2273300" cy="3390900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9" name="Рисунок 8" descr="Goy_zadanie_20.jpg"/>
          <p:cNvPicPr>
            <a:picLocks noChangeAspect="1"/>
          </p:cNvPicPr>
          <p:nvPr/>
        </p:nvPicPr>
        <p:blipFill>
          <a:blip r:embed="rId5" cstate="screen">
            <a:lum contrast="10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8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блок 1"/>
          <p:cNvGrpSpPr/>
          <p:nvPr/>
        </p:nvGrpSpPr>
        <p:grpSpPr>
          <a:xfrm>
            <a:off x="688933" y="635893"/>
            <a:ext cx="7776864" cy="4896544"/>
            <a:chOff x="755576" y="1268760"/>
            <a:chExt cx="7776864" cy="4896544"/>
          </a:xfr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" name="подложка"/>
            <p:cNvSpPr/>
            <p:nvPr/>
          </p:nvSpPr>
          <p:spPr>
            <a:xfrm>
              <a:off x="755576" y="1268760"/>
              <a:ext cx="7776864" cy="4896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solidFill>
                  <a:srgbClr val="548DD4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7" name="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081" y="1342197"/>
              <a:ext cx="3648001" cy="2733141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238" y="1340768"/>
              <a:ext cx="3639857" cy="2736000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9" name="текст 1"/>
            <p:cNvSpPr txBox="1"/>
            <p:nvPr/>
          </p:nvSpPr>
          <p:spPr>
            <a:xfrm>
              <a:off x="899592" y="4149080"/>
              <a:ext cx="7488832" cy="1944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lvl="0" algn="ctr"/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Романтическому герою </a:t>
              </a:r>
              <a:r>
                <a:rPr lang="ru-RU" sz="28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более всего свойственны отношения </a:t>
              </a:r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любовные, </a:t>
              </a:r>
              <a:endParaRPr lang="en-US" sz="2800" b="1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lvl="0" algn="ctr"/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однако </a:t>
              </a:r>
              <a:r>
                <a:rPr lang="ru-RU" sz="28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не </a:t>
              </a:r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перетекающие </a:t>
              </a:r>
              <a:r>
                <a:rPr lang="ru-RU" sz="28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в союз </a:t>
              </a:r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семейный</a:t>
              </a:r>
              <a:r>
                <a:rPr lang="en-US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  </a:t>
              </a:r>
              <a:endParaRPr lang="ru-RU" sz="2800" b="1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lvl="0" algn="ctr"/>
              <a:r>
                <a:rPr lang="en-US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(</a:t>
              </a:r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не </a:t>
              </a:r>
              <a:r>
                <a:rPr lang="ru-RU" sz="28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«опошляются</a:t>
              </a:r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»</a:t>
              </a:r>
              <a:r>
                <a:rPr lang="en-US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)</a:t>
              </a:r>
              <a:endParaRPr kumimoji="0" lang="ru-RU" sz="2800" b="1" i="0" u="none" strike="noStrike" kern="0" cap="none" spc="0" normalizeH="0" baseline="0" noProof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блок 2"/>
          <p:cNvGrpSpPr/>
          <p:nvPr/>
        </p:nvGrpSpPr>
        <p:grpSpPr>
          <a:xfrm>
            <a:off x="688933" y="635893"/>
            <a:ext cx="7776864" cy="4896544"/>
            <a:chOff x="755576" y="1268760"/>
            <a:chExt cx="7776864" cy="4896544"/>
          </a:xfrm>
          <a:blipFill>
            <a:blip r:embed="rId3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1" name="подложка"/>
            <p:cNvSpPr/>
            <p:nvPr/>
          </p:nvSpPr>
          <p:spPr>
            <a:xfrm>
              <a:off x="755576" y="1268760"/>
              <a:ext cx="7776864" cy="4896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819" y="1340768"/>
              <a:ext cx="3638524" cy="2736000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" name="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167" y="1340768"/>
              <a:ext cx="3648000" cy="2736000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4" name="текст 2"/>
            <p:cNvSpPr txBox="1"/>
            <p:nvPr/>
          </p:nvSpPr>
          <p:spPr>
            <a:xfrm>
              <a:off x="899592" y="4149080"/>
              <a:ext cx="7488832" cy="1944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/>
          </p:spPr>
          <p:txBody>
            <a:bodyPr wrap="square" rtlCol="0">
              <a:noAutofit/>
            </a:bodyPr>
            <a:lstStyle/>
            <a:p>
              <a:pPr lvl="0" algn="ctr"/>
              <a:endParaRPr lang="ru-RU" sz="1200" b="1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lvl="0" algn="ctr"/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Дружеские </a:t>
              </a:r>
              <a:r>
                <a:rPr lang="ru-RU" sz="28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связи либо отсутствуют </a:t>
              </a:r>
              <a:endParaRPr lang="ru-RU" sz="2800" b="1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lvl="0" algn="ctr"/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(</a:t>
              </a:r>
              <a:r>
                <a:rPr lang="ru-RU" sz="28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герой одинок), </a:t>
              </a:r>
              <a:endParaRPr lang="ru-RU" sz="2800" b="1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lvl="0" algn="ctr"/>
              <a:r>
                <a:rPr lang="ru-RU" sz="28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либо </a:t>
              </a:r>
              <a:r>
                <a:rPr lang="ru-RU" sz="28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представляют собой «неравную дружбу»  </a:t>
              </a:r>
              <a:endParaRPr kumimoji="0" lang="ru-RU" sz="2800" b="1" i="0" u="none" strike="noStrike" kern="0" cap="none" spc="0" normalizeH="0" baseline="0" noProof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4" name="блок 3"/>
          <p:cNvGrpSpPr/>
          <p:nvPr/>
        </p:nvGrpSpPr>
        <p:grpSpPr>
          <a:xfrm>
            <a:off x="688933" y="635893"/>
            <a:ext cx="7776864" cy="4896544"/>
            <a:chOff x="755576" y="1268760"/>
            <a:chExt cx="7776864" cy="4896544"/>
          </a:xfrm>
          <a:blipFill>
            <a:blip r:embed="rId3"/>
            <a:stretch>
              <a:fillRect/>
            </a:stretch>
          </a:blipFill>
        </p:grpSpPr>
        <p:sp>
          <p:nvSpPr>
            <p:cNvPr id="16" name="подложка"/>
            <p:cNvSpPr/>
            <p:nvPr/>
          </p:nvSpPr>
          <p:spPr>
            <a:xfrm>
              <a:off x="755576" y="1268760"/>
              <a:ext cx="7776864" cy="4896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7" name="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297" y="1340768"/>
              <a:ext cx="3631567" cy="2736000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8" name="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167" y="1340768"/>
              <a:ext cx="3648000" cy="2736000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9" name="текст 3"/>
            <p:cNvSpPr txBox="1"/>
            <p:nvPr/>
          </p:nvSpPr>
          <p:spPr>
            <a:xfrm>
              <a:off x="899592" y="4149080"/>
              <a:ext cx="7488832" cy="1944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wrap="square" rtlCol="0">
              <a:noAutofit/>
            </a:bodyPr>
            <a:lstStyle/>
            <a:p>
              <a:pPr lvl="0" algn="ctr">
                <a:defRPr/>
              </a:pPr>
              <a:r>
                <a:rPr lang="ru-RU" sz="32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Связь </a:t>
              </a:r>
              <a:r>
                <a:rPr lang="ru-RU" sz="32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со </a:t>
              </a:r>
              <a:r>
                <a:rPr lang="ru-RU" sz="32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средой может </a:t>
              </a:r>
              <a:r>
                <a:rPr lang="ru-RU" sz="32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быть </a:t>
              </a:r>
              <a:r>
                <a:rPr lang="ru-RU" sz="32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нарушена</a:t>
              </a:r>
              <a:endParaRPr lang="en-US" sz="3200" b="1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lvl="0" algn="ctr">
                <a:defRPr/>
              </a:pPr>
              <a:r>
                <a:rPr lang="ru-RU" sz="32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 </a:t>
              </a:r>
              <a:r>
                <a:rPr lang="ru-RU" sz="32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в силу обстоятельств </a:t>
              </a:r>
              <a:endParaRPr lang="ru-RU" sz="3200" b="1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lvl="0" algn="ctr">
                <a:defRPr/>
              </a:pPr>
              <a:r>
                <a:rPr lang="ru-RU" sz="32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(</a:t>
              </a:r>
              <a:r>
                <a:rPr lang="ru-RU" sz="32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герой - изгой, отщепенец</a:t>
              </a:r>
              <a:r>
                <a:rPr lang="ru-RU" sz="32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)</a:t>
              </a:r>
              <a:endParaRPr lang="ru-RU" sz="3200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6" name="блок 4"/>
          <p:cNvGrpSpPr/>
          <p:nvPr/>
        </p:nvGrpSpPr>
        <p:grpSpPr>
          <a:xfrm>
            <a:off x="688933" y="635893"/>
            <a:ext cx="7776864" cy="4896544"/>
            <a:chOff x="755576" y="1268760"/>
            <a:chExt cx="7776864" cy="4896544"/>
          </a:xfrm>
          <a:blipFill>
            <a:blip r:embed="rId3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1" name="подложка"/>
            <p:cNvSpPr/>
            <p:nvPr/>
          </p:nvSpPr>
          <p:spPr>
            <a:xfrm>
              <a:off x="755576" y="1268760"/>
              <a:ext cx="7776864" cy="4896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22" name="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20" y="1340768"/>
              <a:ext cx="3643122" cy="2736000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3" name="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167" y="1343059"/>
              <a:ext cx="3648000" cy="2731417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4" name="текст 4"/>
            <p:cNvSpPr txBox="1"/>
            <p:nvPr/>
          </p:nvSpPr>
          <p:spPr>
            <a:xfrm>
              <a:off x="899592" y="4149080"/>
              <a:ext cx="7560840" cy="1944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wrap="square" rtlCol="0">
              <a:noAutofit/>
            </a:bodyPr>
            <a:lstStyle/>
            <a:p>
              <a:pPr lvl="0" algn="ctr">
                <a:defRPr/>
              </a:pPr>
              <a:r>
                <a:rPr lang="kk-KZ" sz="26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У романтического героя отсутствует </a:t>
              </a:r>
              <a:r>
                <a:rPr lang="ru-RU" sz="26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постоянное занятие, часто он создает духовные ценности (поэт, художник) или занимается противоправной деятельностью </a:t>
              </a:r>
              <a:r>
                <a:rPr lang="ru-RU" sz="26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(форма социального протеста</a:t>
              </a:r>
              <a:r>
                <a:rPr lang="ru-RU" sz="26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)</a:t>
              </a:r>
              <a:endParaRPr lang="ru-RU" sz="2600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10" name="блок 5"/>
          <p:cNvGrpSpPr/>
          <p:nvPr/>
        </p:nvGrpSpPr>
        <p:grpSpPr>
          <a:xfrm>
            <a:off x="688933" y="635893"/>
            <a:ext cx="7776864" cy="4896544"/>
            <a:chOff x="755576" y="1268760"/>
            <a:chExt cx="7776864" cy="4896544"/>
          </a:xfrm>
          <a:blipFill>
            <a:blip r:embed="rId4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6" name="подложка"/>
            <p:cNvSpPr/>
            <p:nvPr/>
          </p:nvSpPr>
          <p:spPr>
            <a:xfrm>
              <a:off x="755576" y="1268760"/>
              <a:ext cx="7776864" cy="489654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27" name="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081" y="1343566"/>
              <a:ext cx="3648000" cy="2730404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8" name="4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327" y="1340768"/>
              <a:ext cx="3623680" cy="2736000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9" name="текст 5"/>
            <p:cNvSpPr txBox="1"/>
            <p:nvPr/>
          </p:nvSpPr>
          <p:spPr>
            <a:xfrm>
              <a:off x="899592" y="4149080"/>
              <a:ext cx="7488832" cy="19442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noAutofit/>
            </a:bodyPr>
            <a:lstStyle/>
            <a:p>
              <a:pPr lvl="0" algn="ctr">
                <a:defRPr/>
              </a:pPr>
              <a:r>
                <a:rPr lang="ru-RU" sz="26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У героя </a:t>
              </a:r>
              <a:r>
                <a:rPr lang="ru-RU" sz="26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в полной мере представлены национальные признаки.</a:t>
              </a:r>
            </a:p>
            <a:p>
              <a:pPr lvl="0" algn="ctr">
                <a:defRPr/>
              </a:pPr>
              <a:r>
                <a:rPr lang="ru-RU" sz="26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    Национальная самобытность – один из объектов пристального интереса романтиков.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0" cap="none" spc="0" normalizeH="0" baseline="0" noProof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libri"/>
                </a:rPr>
                <a:t>  </a:t>
              </a:r>
            </a:p>
          </p:txBody>
        </p:sp>
      </p:grpSp>
      <p:grpSp>
        <p:nvGrpSpPr>
          <p:cNvPr id="15" name="блок 6"/>
          <p:cNvGrpSpPr/>
          <p:nvPr/>
        </p:nvGrpSpPr>
        <p:grpSpPr>
          <a:xfrm>
            <a:off x="688933" y="635893"/>
            <a:ext cx="7776864" cy="4896544"/>
            <a:chOff x="755576" y="1268760"/>
            <a:chExt cx="7776864" cy="4896544"/>
          </a:xfrm>
          <a:blipFill>
            <a:blip r:embed="rId3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1" name="подложка"/>
            <p:cNvSpPr/>
            <p:nvPr/>
          </p:nvSpPr>
          <p:spPr>
            <a:xfrm>
              <a:off x="755576" y="1268760"/>
              <a:ext cx="7776864" cy="4896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32" name="5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081" y="1342253"/>
              <a:ext cx="3648000" cy="2733029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3" name="6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167" y="1343636"/>
              <a:ext cx="3648000" cy="2730264"/>
            </a:xfrm>
            <a:prstGeom prst="rect">
              <a:avLst/>
            </a:prstGeom>
            <a:grpFill/>
            <a:ln>
              <a:noFill/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4" name="текст 6"/>
            <p:cNvSpPr txBox="1"/>
            <p:nvPr/>
          </p:nvSpPr>
          <p:spPr>
            <a:xfrm>
              <a:off x="899592" y="4149080"/>
              <a:ext cx="7488832" cy="1944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wrap="square" rtlCol="0">
              <a:noAutofit/>
            </a:bodyPr>
            <a:lstStyle/>
            <a:p>
              <a:pPr lvl="0" algn="ctr">
                <a:defRPr/>
              </a:pPr>
              <a:r>
                <a:rPr lang="ru-RU" sz="26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Жизненный путь </a:t>
              </a:r>
              <a:r>
                <a:rPr lang="ru-RU" sz="26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романтика</a:t>
              </a:r>
              <a:r>
                <a:rPr lang="en-US" sz="26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 </a:t>
              </a:r>
              <a:r>
                <a:rPr lang="ru-RU" sz="26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часто </a:t>
              </a:r>
              <a:r>
                <a:rPr lang="ru-RU" sz="26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оказывается </a:t>
              </a:r>
              <a:r>
                <a:rPr lang="ru-RU" sz="26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коротким, доходчиво </a:t>
              </a:r>
              <a:r>
                <a:rPr lang="ru-RU" sz="2600" b="1" kern="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иллюстрирует идею о существовании предопределения, рока, родовых </a:t>
              </a:r>
              <a:r>
                <a:rPr lang="ru-RU" sz="2600" b="1" kern="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проклятий</a:t>
              </a:r>
              <a:endParaRPr lang="ru-RU" sz="2600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lvl="0">
                <a:defRPr/>
              </a:pPr>
              <a:endParaRPr lang="ru-RU" sz="2600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FEB2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7355</TotalTime>
  <Words>124</Words>
  <Application>Microsoft Office PowerPoint</Application>
  <PresentationFormat>Экран (16:10)</PresentationFormat>
  <Paragraphs>24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Желаний и надежд томительный обман  (особенности романтического героя)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467</cp:revision>
  <dcterms:created xsi:type="dcterms:W3CDTF">2014-03-07T03:27:50Z</dcterms:created>
  <dcterms:modified xsi:type="dcterms:W3CDTF">2014-12-16T18:39:18Z</dcterms:modified>
</cp:coreProperties>
</file>