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0" r:id="rId5"/>
    <p:sldId id="261" r:id="rId6"/>
    <p:sldId id="267" r:id="rId7"/>
    <p:sldId id="275" r:id="rId8"/>
    <p:sldId id="264" r:id="rId9"/>
    <p:sldId id="266" r:id="rId10"/>
    <p:sldId id="268" r:id="rId11"/>
    <p:sldId id="270" r:id="rId12"/>
    <p:sldId id="271" r:id="rId13"/>
    <p:sldId id="273"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58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4CCF25-720B-4EAF-B7D8-E1952D1834CB}" type="datetimeFigureOut">
              <a:rPr lang="ru-RU" smtClean="0"/>
              <a:t>09.12.2019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5A26E3-861B-4286-8159-59846240798A}" type="slidenum">
              <a:rPr lang="ru-RU" smtClean="0"/>
              <a:t>‹#›</a:t>
            </a:fld>
            <a:endParaRPr lang="ru-RU"/>
          </a:p>
        </p:txBody>
      </p:sp>
    </p:spTree>
    <p:extLst>
      <p:ext uri="{BB962C8B-B14F-4D97-AF65-F5344CB8AC3E}">
        <p14:creationId xmlns:p14="http://schemas.microsoft.com/office/powerpoint/2010/main" val="46190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95A26E3-861B-4286-8159-59846240798A}" type="slidenum">
              <a:rPr lang="ru-RU" smtClean="0"/>
              <a:t>4</a:t>
            </a:fld>
            <a:endParaRPr lang="ru-RU"/>
          </a:p>
        </p:txBody>
      </p:sp>
    </p:spTree>
    <p:extLst>
      <p:ext uri="{BB962C8B-B14F-4D97-AF65-F5344CB8AC3E}">
        <p14:creationId xmlns:p14="http://schemas.microsoft.com/office/powerpoint/2010/main" val="46130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a:t>
            </a:r>
            <a:endParaRPr lang="ru-RU" dirty="0"/>
          </a:p>
        </p:txBody>
      </p:sp>
      <p:sp>
        <p:nvSpPr>
          <p:cNvPr id="4" name="Номер слайда 3"/>
          <p:cNvSpPr>
            <a:spLocks noGrp="1"/>
          </p:cNvSpPr>
          <p:nvPr>
            <p:ph type="sldNum" sz="quarter" idx="10"/>
          </p:nvPr>
        </p:nvSpPr>
        <p:spPr/>
        <p:txBody>
          <a:bodyPr/>
          <a:lstStyle/>
          <a:p>
            <a:fld id="{695A26E3-861B-4286-8159-59846240798A}" type="slidenum">
              <a:rPr lang="ru-RU" smtClean="0"/>
              <a:t>5</a:t>
            </a:fld>
            <a:endParaRPr lang="ru-RU"/>
          </a:p>
        </p:txBody>
      </p:sp>
    </p:spTree>
    <p:extLst>
      <p:ext uri="{BB962C8B-B14F-4D97-AF65-F5344CB8AC3E}">
        <p14:creationId xmlns:p14="http://schemas.microsoft.com/office/powerpoint/2010/main" val="557527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happiest</a:t>
            </a:r>
            <a:endParaRPr lang="ru-RU" dirty="0"/>
          </a:p>
        </p:txBody>
      </p:sp>
      <p:sp>
        <p:nvSpPr>
          <p:cNvPr id="4" name="Номер слайда 3"/>
          <p:cNvSpPr>
            <a:spLocks noGrp="1"/>
          </p:cNvSpPr>
          <p:nvPr>
            <p:ph type="sldNum" sz="quarter" idx="10"/>
          </p:nvPr>
        </p:nvSpPr>
        <p:spPr/>
        <p:txBody>
          <a:bodyPr/>
          <a:lstStyle/>
          <a:p>
            <a:fld id="{695A26E3-861B-4286-8159-59846240798A}" type="slidenum">
              <a:rPr lang="ru-RU" smtClean="0"/>
              <a:t>6</a:t>
            </a:fld>
            <a:endParaRPr lang="ru-RU"/>
          </a:p>
        </p:txBody>
      </p:sp>
    </p:spTree>
    <p:extLst>
      <p:ext uri="{BB962C8B-B14F-4D97-AF65-F5344CB8AC3E}">
        <p14:creationId xmlns:p14="http://schemas.microsoft.com/office/powerpoint/2010/main" val="57902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a:t>
            </a:r>
            <a:r>
              <a:rPr lang="en-US" baseline="0" dirty="0" smtClean="0"/>
              <a:t> most</a:t>
            </a:r>
            <a:endParaRPr lang="ru-RU" dirty="0"/>
          </a:p>
        </p:txBody>
      </p:sp>
      <p:sp>
        <p:nvSpPr>
          <p:cNvPr id="4" name="Номер слайда 3"/>
          <p:cNvSpPr>
            <a:spLocks noGrp="1"/>
          </p:cNvSpPr>
          <p:nvPr>
            <p:ph type="sldNum" sz="quarter" idx="10"/>
          </p:nvPr>
        </p:nvSpPr>
        <p:spPr/>
        <p:txBody>
          <a:bodyPr/>
          <a:lstStyle/>
          <a:p>
            <a:fld id="{695A26E3-861B-4286-8159-59846240798A}" type="slidenum">
              <a:rPr lang="ru-RU" smtClean="0"/>
              <a:t>7</a:t>
            </a:fld>
            <a:endParaRPr lang="ru-RU"/>
          </a:p>
        </p:txBody>
      </p:sp>
    </p:spTree>
    <p:extLst>
      <p:ext uri="{BB962C8B-B14F-4D97-AF65-F5344CB8AC3E}">
        <p14:creationId xmlns:p14="http://schemas.microsoft.com/office/powerpoint/2010/main" val="1455184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551ABE0-E333-4853-8BD8-44EFDE49FE90}" type="datetimeFigureOut">
              <a:rPr lang="ru-RU" smtClean="0"/>
              <a:t>09.12.2019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88BBD4-E2EA-4815-888B-2C3345A80887}" type="slidenum">
              <a:rPr lang="ru-RU" smtClean="0"/>
              <a:t>‹#›</a:t>
            </a:fld>
            <a:endParaRPr lang="ru-RU"/>
          </a:p>
        </p:txBody>
      </p:sp>
    </p:spTree>
    <p:extLst>
      <p:ext uri="{BB962C8B-B14F-4D97-AF65-F5344CB8AC3E}">
        <p14:creationId xmlns:p14="http://schemas.microsoft.com/office/powerpoint/2010/main" val="1084697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51ABE0-E333-4853-8BD8-44EFDE49FE90}" type="datetimeFigureOut">
              <a:rPr lang="ru-RU" smtClean="0"/>
              <a:t>09.12.2019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88BBD4-E2EA-4815-888B-2C3345A80887}" type="slidenum">
              <a:rPr lang="ru-RU" smtClean="0"/>
              <a:t>‹#›</a:t>
            </a:fld>
            <a:endParaRPr lang="ru-RU"/>
          </a:p>
        </p:txBody>
      </p:sp>
    </p:spTree>
    <p:extLst>
      <p:ext uri="{BB962C8B-B14F-4D97-AF65-F5344CB8AC3E}">
        <p14:creationId xmlns:p14="http://schemas.microsoft.com/office/powerpoint/2010/main" val="216240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51ABE0-E333-4853-8BD8-44EFDE49FE90}" type="datetimeFigureOut">
              <a:rPr lang="ru-RU" smtClean="0"/>
              <a:t>09.12.2019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88BBD4-E2EA-4815-888B-2C3345A80887}" type="slidenum">
              <a:rPr lang="ru-RU" smtClean="0"/>
              <a:t>‹#›</a:t>
            </a:fld>
            <a:endParaRPr lang="ru-RU"/>
          </a:p>
        </p:txBody>
      </p:sp>
    </p:spTree>
    <p:extLst>
      <p:ext uri="{BB962C8B-B14F-4D97-AF65-F5344CB8AC3E}">
        <p14:creationId xmlns:p14="http://schemas.microsoft.com/office/powerpoint/2010/main" val="187267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51ABE0-E333-4853-8BD8-44EFDE49FE90}" type="datetimeFigureOut">
              <a:rPr lang="ru-RU" smtClean="0"/>
              <a:t>09.12.2019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88BBD4-E2EA-4815-888B-2C3345A80887}" type="slidenum">
              <a:rPr lang="ru-RU" smtClean="0"/>
              <a:t>‹#›</a:t>
            </a:fld>
            <a:endParaRPr lang="ru-RU"/>
          </a:p>
        </p:txBody>
      </p:sp>
    </p:spTree>
    <p:extLst>
      <p:ext uri="{BB962C8B-B14F-4D97-AF65-F5344CB8AC3E}">
        <p14:creationId xmlns:p14="http://schemas.microsoft.com/office/powerpoint/2010/main" val="159987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551ABE0-E333-4853-8BD8-44EFDE49FE90}" type="datetimeFigureOut">
              <a:rPr lang="ru-RU" smtClean="0"/>
              <a:t>09.12.2019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88BBD4-E2EA-4815-888B-2C3345A80887}" type="slidenum">
              <a:rPr lang="ru-RU" smtClean="0"/>
              <a:t>‹#›</a:t>
            </a:fld>
            <a:endParaRPr lang="ru-RU"/>
          </a:p>
        </p:txBody>
      </p:sp>
    </p:spTree>
    <p:extLst>
      <p:ext uri="{BB962C8B-B14F-4D97-AF65-F5344CB8AC3E}">
        <p14:creationId xmlns:p14="http://schemas.microsoft.com/office/powerpoint/2010/main" val="292345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551ABE0-E333-4853-8BD8-44EFDE49FE90}" type="datetimeFigureOut">
              <a:rPr lang="ru-RU" smtClean="0"/>
              <a:t>09.12.2019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88BBD4-E2EA-4815-888B-2C3345A80887}" type="slidenum">
              <a:rPr lang="ru-RU" smtClean="0"/>
              <a:t>‹#›</a:t>
            </a:fld>
            <a:endParaRPr lang="ru-RU"/>
          </a:p>
        </p:txBody>
      </p:sp>
    </p:spTree>
    <p:extLst>
      <p:ext uri="{BB962C8B-B14F-4D97-AF65-F5344CB8AC3E}">
        <p14:creationId xmlns:p14="http://schemas.microsoft.com/office/powerpoint/2010/main" val="2274089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551ABE0-E333-4853-8BD8-44EFDE49FE90}" type="datetimeFigureOut">
              <a:rPr lang="ru-RU" smtClean="0"/>
              <a:t>09.12.2019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D88BBD4-E2EA-4815-888B-2C3345A80887}" type="slidenum">
              <a:rPr lang="ru-RU" smtClean="0"/>
              <a:t>‹#›</a:t>
            </a:fld>
            <a:endParaRPr lang="ru-RU"/>
          </a:p>
        </p:txBody>
      </p:sp>
    </p:spTree>
    <p:extLst>
      <p:ext uri="{BB962C8B-B14F-4D97-AF65-F5344CB8AC3E}">
        <p14:creationId xmlns:p14="http://schemas.microsoft.com/office/powerpoint/2010/main" val="395767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551ABE0-E333-4853-8BD8-44EFDE49FE90}" type="datetimeFigureOut">
              <a:rPr lang="ru-RU" smtClean="0"/>
              <a:t>09.12.2019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D88BBD4-E2EA-4815-888B-2C3345A80887}" type="slidenum">
              <a:rPr lang="ru-RU" smtClean="0"/>
              <a:t>‹#›</a:t>
            </a:fld>
            <a:endParaRPr lang="ru-RU"/>
          </a:p>
        </p:txBody>
      </p:sp>
    </p:spTree>
    <p:extLst>
      <p:ext uri="{BB962C8B-B14F-4D97-AF65-F5344CB8AC3E}">
        <p14:creationId xmlns:p14="http://schemas.microsoft.com/office/powerpoint/2010/main" val="2812191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551ABE0-E333-4853-8BD8-44EFDE49FE90}" type="datetimeFigureOut">
              <a:rPr lang="ru-RU" smtClean="0"/>
              <a:t>09.12.2019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D88BBD4-E2EA-4815-888B-2C3345A80887}" type="slidenum">
              <a:rPr lang="ru-RU" smtClean="0"/>
              <a:t>‹#›</a:t>
            </a:fld>
            <a:endParaRPr lang="ru-RU"/>
          </a:p>
        </p:txBody>
      </p:sp>
    </p:spTree>
    <p:extLst>
      <p:ext uri="{BB962C8B-B14F-4D97-AF65-F5344CB8AC3E}">
        <p14:creationId xmlns:p14="http://schemas.microsoft.com/office/powerpoint/2010/main" val="2499964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551ABE0-E333-4853-8BD8-44EFDE49FE90}" type="datetimeFigureOut">
              <a:rPr lang="ru-RU" smtClean="0"/>
              <a:t>09.12.2019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88BBD4-E2EA-4815-888B-2C3345A80887}" type="slidenum">
              <a:rPr lang="ru-RU" smtClean="0"/>
              <a:t>‹#›</a:t>
            </a:fld>
            <a:endParaRPr lang="ru-RU"/>
          </a:p>
        </p:txBody>
      </p:sp>
    </p:spTree>
    <p:extLst>
      <p:ext uri="{BB962C8B-B14F-4D97-AF65-F5344CB8AC3E}">
        <p14:creationId xmlns:p14="http://schemas.microsoft.com/office/powerpoint/2010/main" val="311775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551ABE0-E333-4853-8BD8-44EFDE49FE90}" type="datetimeFigureOut">
              <a:rPr lang="ru-RU" smtClean="0"/>
              <a:t>09.12.2019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88BBD4-E2EA-4815-888B-2C3345A80887}" type="slidenum">
              <a:rPr lang="ru-RU" smtClean="0"/>
              <a:t>‹#›</a:t>
            </a:fld>
            <a:endParaRPr lang="ru-RU"/>
          </a:p>
        </p:txBody>
      </p:sp>
    </p:spTree>
    <p:extLst>
      <p:ext uri="{BB962C8B-B14F-4D97-AF65-F5344CB8AC3E}">
        <p14:creationId xmlns:p14="http://schemas.microsoft.com/office/powerpoint/2010/main" val="257383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1ABE0-E333-4853-8BD8-44EFDE49FE90}" type="datetimeFigureOut">
              <a:rPr lang="ru-RU" smtClean="0"/>
              <a:t>09.12.2019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8BBD4-E2EA-4815-888B-2C3345A80887}" type="slidenum">
              <a:rPr lang="ru-RU" smtClean="0"/>
              <a:t>‹#›</a:t>
            </a:fld>
            <a:endParaRPr lang="ru-RU"/>
          </a:p>
        </p:txBody>
      </p:sp>
    </p:spTree>
    <p:extLst>
      <p:ext uri="{BB962C8B-B14F-4D97-AF65-F5344CB8AC3E}">
        <p14:creationId xmlns:p14="http://schemas.microsoft.com/office/powerpoint/2010/main" val="1210163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63688" y="1302717"/>
            <a:ext cx="2313500" cy="3996000"/>
          </a:xfrm>
        </p:spPr>
        <p:txBody>
          <a:bodyPr>
            <a:noAutofit/>
          </a:bodyPr>
          <a:lstStyle/>
          <a:p>
            <a:r>
              <a:rPr lang="en-US" sz="3200" dirty="0" smtClean="0">
                <a:solidFill>
                  <a:srgbClr val="0070C0"/>
                </a:solidFill>
              </a:rPr>
              <a:t>a shark</a:t>
            </a:r>
            <a:br>
              <a:rPr lang="en-US" sz="3200" dirty="0" smtClean="0">
                <a:solidFill>
                  <a:srgbClr val="0070C0"/>
                </a:solidFill>
              </a:rPr>
            </a:br>
            <a:r>
              <a:rPr lang="en-US" sz="3200" dirty="0" smtClean="0">
                <a:solidFill>
                  <a:srgbClr val="0070C0"/>
                </a:solidFill>
              </a:rPr>
              <a:t/>
            </a:r>
            <a:br>
              <a:rPr lang="en-US" sz="3200" dirty="0" smtClean="0">
                <a:solidFill>
                  <a:srgbClr val="0070C0"/>
                </a:solidFill>
              </a:rPr>
            </a:br>
            <a:r>
              <a:rPr lang="en-US" sz="3200" dirty="0" smtClean="0">
                <a:solidFill>
                  <a:srgbClr val="0070C0"/>
                </a:solidFill>
              </a:rPr>
              <a:t>a dolphin</a:t>
            </a:r>
            <a:br>
              <a:rPr lang="en-US" sz="3200" dirty="0" smtClean="0">
                <a:solidFill>
                  <a:srgbClr val="0070C0"/>
                </a:solidFill>
              </a:rPr>
            </a:br>
            <a:r>
              <a:rPr lang="en-US" sz="3200" dirty="0" smtClean="0">
                <a:solidFill>
                  <a:srgbClr val="0070C0"/>
                </a:solidFill>
              </a:rPr>
              <a:t/>
            </a:r>
            <a:br>
              <a:rPr lang="en-US" sz="3200" dirty="0" smtClean="0">
                <a:solidFill>
                  <a:srgbClr val="0070C0"/>
                </a:solidFill>
              </a:rPr>
            </a:br>
            <a:r>
              <a:rPr lang="en-US" sz="3200" dirty="0" smtClean="0">
                <a:solidFill>
                  <a:srgbClr val="0070C0"/>
                </a:solidFill>
              </a:rPr>
              <a:t>herrings</a:t>
            </a:r>
            <a:br>
              <a:rPr lang="en-US" sz="3200" dirty="0" smtClean="0">
                <a:solidFill>
                  <a:srgbClr val="0070C0"/>
                </a:solidFill>
              </a:rPr>
            </a:br>
            <a:r>
              <a:rPr lang="en-US" sz="3200" dirty="0">
                <a:solidFill>
                  <a:srgbClr val="0070C0"/>
                </a:solidFill>
              </a:rPr>
              <a:t/>
            </a:r>
            <a:br>
              <a:rPr lang="en-US" sz="3200" dirty="0">
                <a:solidFill>
                  <a:srgbClr val="0070C0"/>
                </a:solidFill>
              </a:rPr>
            </a:br>
            <a:r>
              <a:rPr lang="en-US" sz="3200" dirty="0" smtClean="0">
                <a:solidFill>
                  <a:srgbClr val="0070C0"/>
                </a:solidFill>
              </a:rPr>
              <a:t>a whale</a:t>
            </a:r>
            <a:r>
              <a:rPr lang="en-US" sz="3200" dirty="0">
                <a:solidFill>
                  <a:srgbClr val="0070C0"/>
                </a:solidFill>
              </a:rPr>
              <a:t/>
            </a:r>
            <a:br>
              <a:rPr lang="en-US" sz="3200" dirty="0">
                <a:solidFill>
                  <a:srgbClr val="0070C0"/>
                </a:solidFill>
              </a:rPr>
            </a:br>
            <a:r>
              <a:rPr lang="en-US" sz="3200" dirty="0" smtClean="0">
                <a:solidFill>
                  <a:srgbClr val="0070C0"/>
                </a:solidFill>
              </a:rPr>
              <a:t/>
            </a:r>
            <a:br>
              <a:rPr lang="en-US" sz="3200" dirty="0" smtClean="0">
                <a:solidFill>
                  <a:srgbClr val="0070C0"/>
                </a:solidFill>
              </a:rPr>
            </a:br>
            <a:r>
              <a:rPr lang="en-US" sz="3200" dirty="0" smtClean="0">
                <a:solidFill>
                  <a:srgbClr val="0070C0"/>
                </a:solidFill>
              </a:rPr>
              <a:t>a ray</a:t>
            </a:r>
            <a:br>
              <a:rPr lang="en-US" sz="3200" dirty="0" smtClean="0">
                <a:solidFill>
                  <a:srgbClr val="0070C0"/>
                </a:solidFill>
              </a:rPr>
            </a:br>
            <a:r>
              <a:rPr lang="en-US" sz="3200" dirty="0">
                <a:solidFill>
                  <a:srgbClr val="0070C0"/>
                </a:solidFill>
              </a:rPr>
              <a:t/>
            </a:r>
            <a:br>
              <a:rPr lang="en-US" sz="3200" dirty="0">
                <a:solidFill>
                  <a:srgbClr val="0070C0"/>
                </a:solidFill>
              </a:rPr>
            </a:br>
            <a:r>
              <a:rPr lang="en-US" sz="3200" dirty="0" smtClean="0">
                <a:solidFill>
                  <a:srgbClr val="0070C0"/>
                </a:solidFill>
              </a:rPr>
              <a:t>an octopus</a:t>
            </a:r>
            <a:br>
              <a:rPr lang="en-US" sz="3200" dirty="0" smtClean="0">
                <a:solidFill>
                  <a:srgbClr val="0070C0"/>
                </a:solidFill>
              </a:rPr>
            </a:br>
            <a:r>
              <a:rPr lang="en-US" sz="3200" dirty="0">
                <a:solidFill>
                  <a:srgbClr val="0070C0"/>
                </a:solidFill>
              </a:rPr>
              <a:t/>
            </a:r>
            <a:br>
              <a:rPr lang="en-US" sz="3200" dirty="0">
                <a:solidFill>
                  <a:srgbClr val="0070C0"/>
                </a:solidFill>
              </a:rPr>
            </a:br>
            <a:r>
              <a:rPr lang="en-US" sz="3200" dirty="0" smtClean="0">
                <a:solidFill>
                  <a:srgbClr val="0070C0"/>
                </a:solidFill>
              </a:rPr>
              <a:t>a jellyfish</a:t>
            </a:r>
            <a:endParaRPr lang="ru-RU" sz="3200" dirty="0">
              <a:solidFill>
                <a:srgbClr val="0070C0"/>
              </a:solidFill>
            </a:endParaRPr>
          </a:p>
        </p:txBody>
      </p:sp>
      <p:sp>
        <p:nvSpPr>
          <p:cNvPr id="3" name="Подзаголовок 2"/>
          <p:cNvSpPr>
            <a:spLocks noGrp="1"/>
          </p:cNvSpPr>
          <p:nvPr>
            <p:ph type="subTitle" idx="1"/>
          </p:nvPr>
        </p:nvSpPr>
        <p:spPr/>
        <p:txBody>
          <a:bodyPr/>
          <a:lstStyle/>
          <a:p>
            <a:endParaRPr lang="ru-RU"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8175"/>
            <a:ext cx="1512168"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683" y="908154"/>
            <a:ext cx="1301971"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970" y="1916266"/>
            <a:ext cx="1214684"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089" y="2585572"/>
            <a:ext cx="1203029" cy="118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9374" y="3769262"/>
            <a:ext cx="1250588" cy="1051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1013" y="4869160"/>
            <a:ext cx="1105869" cy="954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1013" y="5960359"/>
            <a:ext cx="826591" cy="923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94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1000"/>
                                        <p:tgtEl>
                                          <p:spTgt spid="102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wipe(down)">
                                      <p:cBhvr>
                                        <p:cTn id="11" dur="1000"/>
                                        <p:tgtEl>
                                          <p:spTgt spid="1027"/>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wipe(down)">
                                      <p:cBhvr>
                                        <p:cTn id="15" dur="1000"/>
                                        <p:tgtEl>
                                          <p:spTgt spid="1028"/>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wipe(down)">
                                      <p:cBhvr>
                                        <p:cTn id="19" dur="1000"/>
                                        <p:tgtEl>
                                          <p:spTgt spid="1029"/>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wipe(down)">
                                      <p:cBhvr>
                                        <p:cTn id="23" dur="1000"/>
                                        <p:tgtEl>
                                          <p:spTgt spid="1030"/>
                                        </p:tgtEl>
                                      </p:cBhvr>
                                    </p:animEffect>
                                  </p:childTnLst>
                                </p:cTn>
                              </p:par>
                            </p:childTnLst>
                          </p:cTn>
                        </p:par>
                        <p:par>
                          <p:cTn id="24" fill="hold">
                            <p:stCondLst>
                              <p:cond delay="5000"/>
                            </p:stCondLst>
                            <p:childTnLst>
                              <p:par>
                                <p:cTn id="25" presetID="22" presetClass="entr" presetSubtype="4" fill="hold" nodeType="afterEffect">
                                  <p:stCondLst>
                                    <p:cond delay="0"/>
                                  </p:stCondLst>
                                  <p:childTnLst>
                                    <p:set>
                                      <p:cBhvr>
                                        <p:cTn id="26" dur="1" fill="hold">
                                          <p:stCondLst>
                                            <p:cond delay="0"/>
                                          </p:stCondLst>
                                        </p:cTn>
                                        <p:tgtEl>
                                          <p:spTgt spid="1031"/>
                                        </p:tgtEl>
                                        <p:attrNameLst>
                                          <p:attrName>style.visibility</p:attrName>
                                        </p:attrNameLst>
                                      </p:cBhvr>
                                      <p:to>
                                        <p:strVal val="visible"/>
                                      </p:to>
                                    </p:set>
                                    <p:animEffect transition="in" filter="wipe(down)">
                                      <p:cBhvr>
                                        <p:cTn id="27" dur="1000"/>
                                        <p:tgtEl>
                                          <p:spTgt spid="1031"/>
                                        </p:tgtEl>
                                      </p:cBhvr>
                                    </p:animEffect>
                                  </p:childTnLst>
                                </p:cTn>
                              </p:par>
                            </p:childTnLst>
                          </p:cTn>
                        </p:par>
                        <p:par>
                          <p:cTn id="28" fill="hold">
                            <p:stCondLst>
                              <p:cond delay="6000"/>
                            </p:stCondLst>
                            <p:childTnLst>
                              <p:par>
                                <p:cTn id="29" presetID="22" presetClass="entr" presetSubtype="4" fill="hold" nodeType="after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wipe(down)">
                                      <p:cBhvr>
                                        <p:cTn id="31" dur="1000"/>
                                        <p:tgtEl>
                                          <p:spTgt spid="103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iterate type="wd">
                                    <p:tmPct val="300000"/>
                                  </p:iterate>
                                  <p:childTnLst>
                                    <p:set>
                                      <p:cBhvr>
                                        <p:cTn id="35" dur="1" fill="hold">
                                          <p:stCondLst>
                                            <p:cond delay="0"/>
                                          </p:stCondLst>
                                        </p:cTn>
                                        <p:tgtEl>
                                          <p:spTgt spid="2"/>
                                        </p:tgtEl>
                                        <p:attrNameLst>
                                          <p:attrName>style.visibility</p:attrName>
                                        </p:attrNameLst>
                                      </p:cBhvr>
                                      <p:to>
                                        <p:strVal val="visible"/>
                                      </p:to>
                                    </p:set>
                                    <p:animEffect transition="in" filter="wipe(up)">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normAutofit fontScale="90000"/>
          </a:bodyPr>
          <a:lstStyle/>
          <a:p>
            <a:r>
              <a:rPr lang="ru-RU" sz="3200" dirty="0" smtClean="0">
                <a:solidFill>
                  <a:srgbClr val="00B050"/>
                </a:solidFill>
              </a:rPr>
              <a:t>Образуйте сравнительную и превосходную</a:t>
            </a:r>
            <a:br>
              <a:rPr lang="ru-RU" sz="3200" dirty="0" smtClean="0">
                <a:solidFill>
                  <a:srgbClr val="00B050"/>
                </a:solidFill>
              </a:rPr>
            </a:br>
            <a:r>
              <a:rPr lang="ru-RU" sz="3200" dirty="0" smtClean="0">
                <a:solidFill>
                  <a:srgbClr val="00B050"/>
                </a:solidFill>
              </a:rPr>
              <a:t>степень от данных прилагательных</a:t>
            </a:r>
            <a:r>
              <a:rPr lang="ru-RU" sz="2400" dirty="0" smtClean="0"/>
              <a:t/>
            </a:r>
            <a:br>
              <a:rPr lang="ru-RU" sz="2400" dirty="0" smtClean="0"/>
            </a:br>
            <a:endParaRPr lang="ru-RU" sz="2400" dirty="0"/>
          </a:p>
        </p:txBody>
      </p:sp>
      <p:sp>
        <p:nvSpPr>
          <p:cNvPr id="3" name="Объект 2"/>
          <p:cNvSpPr>
            <a:spLocks noGrp="1"/>
          </p:cNvSpPr>
          <p:nvPr>
            <p:ph idx="1"/>
          </p:nvPr>
        </p:nvSpPr>
        <p:spPr>
          <a:xfrm>
            <a:off x="457200" y="1572491"/>
            <a:ext cx="8229600" cy="4525963"/>
          </a:xfrm>
        </p:spPr>
        <p:txBody>
          <a:bodyPr>
            <a:normAutofit lnSpcReduction="10000"/>
          </a:bodyPr>
          <a:lstStyle/>
          <a:p>
            <a:pPr marL="0" indent="0">
              <a:buNone/>
            </a:pPr>
            <a:r>
              <a:rPr lang="en-US" b="1" dirty="0"/>
              <a:t>h</a:t>
            </a:r>
            <a:r>
              <a:rPr lang="en-US" b="1" dirty="0" smtClean="0"/>
              <a:t>ot</a:t>
            </a:r>
          </a:p>
          <a:p>
            <a:pPr marL="0" indent="0">
              <a:buNone/>
            </a:pPr>
            <a:r>
              <a:rPr lang="en-US" b="1" dirty="0"/>
              <a:t>w</a:t>
            </a:r>
            <a:r>
              <a:rPr lang="en-US" b="1" dirty="0" smtClean="0"/>
              <a:t>arm</a:t>
            </a:r>
          </a:p>
          <a:p>
            <a:pPr marL="0" indent="0">
              <a:buNone/>
            </a:pPr>
            <a:r>
              <a:rPr lang="en-US" b="1" dirty="0"/>
              <a:t>o</a:t>
            </a:r>
            <a:r>
              <a:rPr lang="en-US" b="1" dirty="0" smtClean="0"/>
              <a:t>ld</a:t>
            </a:r>
          </a:p>
          <a:p>
            <a:pPr marL="0" indent="0">
              <a:buNone/>
            </a:pPr>
            <a:r>
              <a:rPr lang="en-US" b="1" dirty="0"/>
              <a:t>h</a:t>
            </a:r>
            <a:r>
              <a:rPr lang="en-US" b="1" dirty="0" smtClean="0"/>
              <a:t>appy</a:t>
            </a:r>
          </a:p>
          <a:p>
            <a:pPr marL="0" indent="0">
              <a:buNone/>
            </a:pPr>
            <a:r>
              <a:rPr lang="en-US" b="1" dirty="0"/>
              <a:t>e</a:t>
            </a:r>
            <a:r>
              <a:rPr lang="en-US" b="1" dirty="0" smtClean="0"/>
              <a:t>xpensive</a:t>
            </a:r>
          </a:p>
          <a:p>
            <a:pPr marL="0" indent="0">
              <a:buNone/>
            </a:pPr>
            <a:r>
              <a:rPr lang="en-US" b="1" dirty="0"/>
              <a:t>s</a:t>
            </a:r>
            <a:r>
              <a:rPr lang="en-US" b="1" dirty="0" smtClean="0"/>
              <a:t>mall</a:t>
            </a:r>
          </a:p>
          <a:p>
            <a:pPr marL="0" indent="0">
              <a:buNone/>
            </a:pPr>
            <a:r>
              <a:rPr lang="en-US" b="1" dirty="0" err="1"/>
              <a:t>b</a:t>
            </a:r>
            <a:r>
              <a:rPr lang="en-US" b="1" dirty="0" err="1" smtClean="0"/>
              <a:t>eautifull</a:t>
            </a:r>
            <a:endParaRPr lang="en-US" b="1" dirty="0" smtClean="0"/>
          </a:p>
          <a:p>
            <a:pPr marL="0" indent="0">
              <a:buNone/>
            </a:pPr>
            <a:r>
              <a:rPr lang="en-US" b="1" dirty="0"/>
              <a:t>e</a:t>
            </a:r>
            <a:r>
              <a:rPr lang="en-US" b="1" dirty="0" smtClean="0"/>
              <a:t>asy </a:t>
            </a:r>
            <a:endParaRPr lang="ru-RU" b="1" dirty="0"/>
          </a:p>
        </p:txBody>
      </p:sp>
    </p:spTree>
    <p:extLst>
      <p:ext uri="{BB962C8B-B14F-4D97-AF65-F5344CB8AC3E}">
        <p14:creationId xmlns:p14="http://schemas.microsoft.com/office/powerpoint/2010/main" val="3369657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normAutofit fontScale="90000"/>
          </a:bodyPr>
          <a:lstStyle/>
          <a:p>
            <a:r>
              <a:rPr lang="ru-RU" sz="3200" dirty="0" smtClean="0">
                <a:solidFill>
                  <a:srgbClr val="00B050"/>
                </a:solidFill>
              </a:rPr>
              <a:t>Образуйте сравнительную и превосходную</a:t>
            </a:r>
            <a:br>
              <a:rPr lang="ru-RU" sz="3200" dirty="0" smtClean="0">
                <a:solidFill>
                  <a:srgbClr val="00B050"/>
                </a:solidFill>
              </a:rPr>
            </a:br>
            <a:r>
              <a:rPr lang="ru-RU" sz="3200" dirty="0" smtClean="0">
                <a:solidFill>
                  <a:srgbClr val="00B050"/>
                </a:solidFill>
              </a:rPr>
              <a:t>степень от данных прилагательных</a:t>
            </a:r>
            <a:r>
              <a:rPr lang="ru-RU" sz="2400" dirty="0" smtClean="0"/>
              <a:t/>
            </a:r>
            <a:br>
              <a:rPr lang="ru-RU" sz="2400" dirty="0" smtClean="0"/>
            </a:br>
            <a:endParaRPr lang="ru-RU" sz="2400" dirty="0"/>
          </a:p>
        </p:txBody>
      </p:sp>
      <p:sp>
        <p:nvSpPr>
          <p:cNvPr id="3" name="Объект 2"/>
          <p:cNvSpPr>
            <a:spLocks noGrp="1"/>
          </p:cNvSpPr>
          <p:nvPr>
            <p:ph idx="1"/>
          </p:nvPr>
        </p:nvSpPr>
        <p:spPr>
          <a:xfrm>
            <a:off x="0" y="1572491"/>
            <a:ext cx="9324528" cy="4525963"/>
          </a:xfrm>
        </p:spPr>
        <p:txBody>
          <a:bodyPr>
            <a:normAutofit fontScale="92500"/>
          </a:bodyPr>
          <a:lstStyle/>
          <a:p>
            <a:pPr marL="0" indent="0">
              <a:buNone/>
            </a:pPr>
            <a:r>
              <a:rPr lang="en-US" b="1" dirty="0"/>
              <a:t>h</a:t>
            </a:r>
            <a:r>
              <a:rPr lang="en-US" b="1" dirty="0" smtClean="0"/>
              <a:t>ot – hotter – the hottest</a:t>
            </a:r>
          </a:p>
          <a:p>
            <a:pPr marL="0" indent="0">
              <a:buNone/>
            </a:pPr>
            <a:r>
              <a:rPr lang="en-US" b="1" dirty="0"/>
              <a:t>w</a:t>
            </a:r>
            <a:r>
              <a:rPr lang="en-US" b="1" dirty="0" smtClean="0"/>
              <a:t>arm – warmer – the warmest</a:t>
            </a:r>
          </a:p>
          <a:p>
            <a:pPr marL="0" indent="0">
              <a:buNone/>
            </a:pPr>
            <a:r>
              <a:rPr lang="en-US" b="1" dirty="0"/>
              <a:t>o</a:t>
            </a:r>
            <a:r>
              <a:rPr lang="en-US" b="1" dirty="0" smtClean="0"/>
              <a:t>ld – old – the oldest</a:t>
            </a:r>
          </a:p>
          <a:p>
            <a:pPr marL="0" indent="0">
              <a:buNone/>
            </a:pPr>
            <a:r>
              <a:rPr lang="en-US" b="1" dirty="0"/>
              <a:t>h</a:t>
            </a:r>
            <a:r>
              <a:rPr lang="en-US" b="1" dirty="0" smtClean="0"/>
              <a:t>appy – happier – the happiest </a:t>
            </a:r>
          </a:p>
          <a:p>
            <a:pPr marL="0" indent="0">
              <a:buNone/>
            </a:pPr>
            <a:r>
              <a:rPr lang="en-US" b="1" dirty="0"/>
              <a:t>e</a:t>
            </a:r>
            <a:r>
              <a:rPr lang="en-US" b="1" dirty="0" smtClean="0"/>
              <a:t>xpensive –more expensive –the most expensive </a:t>
            </a:r>
          </a:p>
          <a:p>
            <a:pPr marL="0" indent="0">
              <a:buNone/>
            </a:pPr>
            <a:r>
              <a:rPr lang="en-US" b="1" dirty="0"/>
              <a:t>s</a:t>
            </a:r>
            <a:r>
              <a:rPr lang="en-US" b="1" dirty="0" smtClean="0"/>
              <a:t>mall – smaller – the smallest </a:t>
            </a:r>
          </a:p>
          <a:p>
            <a:pPr marL="0" indent="0">
              <a:buNone/>
            </a:pPr>
            <a:r>
              <a:rPr lang="en-US" b="1" dirty="0"/>
              <a:t>b</a:t>
            </a:r>
            <a:r>
              <a:rPr lang="en-US" b="1" dirty="0" smtClean="0"/>
              <a:t>eautiful – more beautiful – the most beautiful</a:t>
            </a:r>
          </a:p>
          <a:p>
            <a:pPr marL="0" indent="0">
              <a:buNone/>
            </a:pPr>
            <a:r>
              <a:rPr lang="en-US" b="1" dirty="0"/>
              <a:t>e</a:t>
            </a:r>
            <a:r>
              <a:rPr lang="en-US" b="1" dirty="0" smtClean="0"/>
              <a:t>asy – easier – the easiest </a:t>
            </a:r>
            <a:endParaRPr lang="ru-RU" b="1" dirty="0"/>
          </a:p>
        </p:txBody>
      </p:sp>
    </p:spTree>
    <p:extLst>
      <p:ext uri="{BB962C8B-B14F-4D97-AF65-F5344CB8AC3E}">
        <p14:creationId xmlns:p14="http://schemas.microsoft.com/office/powerpoint/2010/main" val="2230558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200" dirty="0" smtClean="0">
                <a:solidFill>
                  <a:srgbClr val="00B050"/>
                </a:solidFill>
              </a:rPr>
              <a:t>Make up sentences using the names of </a:t>
            </a:r>
            <a:br>
              <a:rPr lang="en-US" sz="3200" dirty="0" smtClean="0">
                <a:solidFill>
                  <a:srgbClr val="00B050"/>
                </a:solidFill>
              </a:rPr>
            </a:br>
            <a:r>
              <a:rPr lang="en-US" sz="3200" dirty="0" smtClean="0">
                <a:solidFill>
                  <a:srgbClr val="00B050"/>
                </a:solidFill>
              </a:rPr>
              <a:t>sea animals and the degrees of comparison of given adjectives</a:t>
            </a:r>
            <a:endParaRPr lang="ru-RU" sz="3200" dirty="0">
              <a:solidFill>
                <a:srgbClr val="00B050"/>
              </a:solidFill>
            </a:endParaRPr>
          </a:p>
        </p:txBody>
      </p:sp>
      <p:sp>
        <p:nvSpPr>
          <p:cNvPr id="3" name="Объект 2"/>
          <p:cNvSpPr>
            <a:spLocks noGrp="1"/>
          </p:cNvSpPr>
          <p:nvPr>
            <p:ph idx="1"/>
          </p:nvPr>
        </p:nvSpPr>
        <p:spPr/>
        <p:txBody>
          <a:bodyPr/>
          <a:lstStyle/>
          <a:p>
            <a:r>
              <a:rPr lang="en-US" dirty="0"/>
              <a:t>l</a:t>
            </a:r>
            <a:r>
              <a:rPr lang="en-US" dirty="0" smtClean="0"/>
              <a:t>arge</a:t>
            </a:r>
          </a:p>
          <a:p>
            <a:r>
              <a:rPr lang="en-US" dirty="0" smtClean="0"/>
              <a:t>dangerous</a:t>
            </a:r>
          </a:p>
          <a:p>
            <a:r>
              <a:rPr lang="en-US" dirty="0" smtClean="0"/>
              <a:t>clever</a:t>
            </a:r>
          </a:p>
          <a:p>
            <a:r>
              <a:rPr lang="en-US" dirty="0"/>
              <a:t>l</a:t>
            </a:r>
            <a:r>
              <a:rPr lang="en-US" dirty="0" smtClean="0"/>
              <a:t>azy</a:t>
            </a:r>
          </a:p>
          <a:p>
            <a:r>
              <a:rPr lang="en-US" dirty="0"/>
              <a:t>b</a:t>
            </a:r>
            <a:r>
              <a:rPr lang="en-US" dirty="0" smtClean="0"/>
              <a:t>eautiful</a:t>
            </a:r>
          </a:p>
          <a:p>
            <a:r>
              <a:rPr lang="en-US" dirty="0"/>
              <a:t>f</a:t>
            </a:r>
            <a:r>
              <a:rPr lang="en-US" dirty="0" smtClean="0"/>
              <a:t>unny </a:t>
            </a:r>
          </a:p>
          <a:p>
            <a:endParaRPr lang="en-US" dirty="0" smtClean="0"/>
          </a:p>
          <a:p>
            <a:endParaRPr lang="ru-RU" dirty="0"/>
          </a:p>
        </p:txBody>
      </p:sp>
    </p:spTree>
    <p:extLst>
      <p:ext uri="{BB962C8B-B14F-4D97-AF65-F5344CB8AC3E}">
        <p14:creationId xmlns:p14="http://schemas.microsoft.com/office/powerpoint/2010/main" val="1819006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70C0"/>
                </a:solidFill>
              </a:rPr>
              <a:t>HOMETASK</a:t>
            </a:r>
            <a:endParaRPr lang="ru-RU" dirty="0">
              <a:solidFill>
                <a:srgbClr val="0070C0"/>
              </a:solidFill>
            </a:endParaRPr>
          </a:p>
        </p:txBody>
      </p:sp>
      <p:sp>
        <p:nvSpPr>
          <p:cNvPr id="3" name="Объект 2"/>
          <p:cNvSpPr>
            <a:spLocks noGrp="1"/>
          </p:cNvSpPr>
          <p:nvPr>
            <p:ph idx="1"/>
          </p:nvPr>
        </p:nvSpPr>
        <p:spPr/>
        <p:txBody>
          <a:bodyPr>
            <a:normAutofit/>
          </a:bodyPr>
          <a:lstStyle/>
          <a:p>
            <a:r>
              <a:rPr lang="ru-RU" sz="2400" dirty="0" smtClean="0"/>
              <a:t>Для всех:  правило учить</a:t>
            </a:r>
          </a:p>
          <a:p>
            <a:r>
              <a:rPr lang="ru-RU" sz="2400" dirty="0" smtClean="0"/>
              <a:t>1 уровень – текст читать, переводить, найти главные предложения в каждом абзаце.</a:t>
            </a:r>
          </a:p>
          <a:p>
            <a:r>
              <a:rPr lang="ru-RU" sz="2400" dirty="0" smtClean="0"/>
              <a:t>2 уровень - </a:t>
            </a:r>
            <a:r>
              <a:rPr lang="ru-RU" sz="2400" dirty="0"/>
              <a:t>текст читать, </a:t>
            </a:r>
            <a:r>
              <a:rPr lang="ru-RU" sz="2400" dirty="0" smtClean="0"/>
              <a:t>составить план текста, выписать ключевые слова, составить 10 вопросов по содержанию текста.</a:t>
            </a:r>
          </a:p>
          <a:p>
            <a:r>
              <a:rPr lang="ru-RU" sz="2400" dirty="0" smtClean="0"/>
              <a:t>3 уровень – составить </a:t>
            </a:r>
            <a:r>
              <a:rPr lang="ru-RU" sz="2400" dirty="0"/>
              <a:t>10 вопросов по содержанию </a:t>
            </a:r>
            <a:r>
              <a:rPr lang="ru-RU" sz="2400" dirty="0" smtClean="0"/>
              <a:t>текста, пересказать  текст с опорой на вопросы.</a:t>
            </a:r>
            <a:endParaRPr lang="ru-RU" sz="2400" dirty="0"/>
          </a:p>
        </p:txBody>
      </p:sp>
    </p:spTree>
    <p:extLst>
      <p:ext uri="{BB962C8B-B14F-4D97-AF65-F5344CB8AC3E}">
        <p14:creationId xmlns:p14="http://schemas.microsoft.com/office/powerpoint/2010/main" val="3247450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dirty="0" smtClean="0"/>
              <a:t>Under the sea</a:t>
            </a:r>
            <a:endParaRPr lang="ru-RU" dirty="0"/>
          </a:p>
        </p:txBody>
      </p:sp>
      <p:sp>
        <p:nvSpPr>
          <p:cNvPr id="3" name="Объект 2"/>
          <p:cNvSpPr>
            <a:spLocks noGrp="1"/>
          </p:cNvSpPr>
          <p:nvPr>
            <p:ph idx="1"/>
          </p:nvPr>
        </p:nvSpPr>
        <p:spPr>
          <a:xfrm>
            <a:off x="0" y="980728"/>
            <a:ext cx="9144000" cy="6048672"/>
          </a:xfrm>
        </p:spPr>
        <p:txBody>
          <a:bodyPr>
            <a:normAutofit fontScale="92500" lnSpcReduction="10000"/>
          </a:bodyPr>
          <a:lstStyle/>
          <a:p>
            <a:pPr>
              <a:lnSpc>
                <a:spcPct val="170000"/>
              </a:lnSpc>
            </a:pPr>
            <a:r>
              <a:rPr lang="en-US" sz="2800" dirty="0" smtClean="0"/>
              <a:t>Many different plants and creatures live in the sea. </a:t>
            </a:r>
            <a:r>
              <a:rPr lang="en-US" sz="2800" b="1" i="1" dirty="0" smtClean="0">
                <a:solidFill>
                  <a:srgbClr val="FF0000"/>
                </a:solidFill>
              </a:rPr>
              <a:t>Jellyfish</a:t>
            </a:r>
            <a:r>
              <a:rPr lang="en-US" sz="2800" dirty="0" smtClean="0"/>
              <a:t> float near the surface of the sea, </a:t>
            </a:r>
            <a:r>
              <a:rPr lang="en-US" sz="2800" b="1" i="1" dirty="0" smtClean="0">
                <a:solidFill>
                  <a:srgbClr val="FF0000"/>
                </a:solidFill>
              </a:rPr>
              <a:t>whales</a:t>
            </a:r>
            <a:r>
              <a:rPr lang="en-US" sz="2800" dirty="0" smtClean="0"/>
              <a:t> and </a:t>
            </a:r>
            <a:r>
              <a:rPr lang="en-US" sz="2800" b="1" i="1" dirty="0" smtClean="0">
                <a:solidFill>
                  <a:srgbClr val="FF0000"/>
                </a:solidFill>
              </a:rPr>
              <a:t>dolphins</a:t>
            </a:r>
            <a:r>
              <a:rPr lang="en-US" sz="2800" dirty="0" smtClean="0"/>
              <a:t> must come to the surface to breath. The blue </a:t>
            </a:r>
            <a:r>
              <a:rPr lang="en-US" sz="2800" b="1" i="1" dirty="0" smtClean="0">
                <a:solidFill>
                  <a:srgbClr val="FF0000"/>
                </a:solidFill>
              </a:rPr>
              <a:t>whale</a:t>
            </a:r>
            <a:r>
              <a:rPr lang="en-US" sz="2800" dirty="0" smtClean="0"/>
              <a:t> is the largest creature on earth, and the great white</a:t>
            </a:r>
            <a:r>
              <a:rPr lang="en-US" sz="2800" b="1" i="1" dirty="0" smtClean="0">
                <a:solidFill>
                  <a:srgbClr val="FF0000"/>
                </a:solidFill>
              </a:rPr>
              <a:t> shark</a:t>
            </a:r>
            <a:r>
              <a:rPr lang="en-US" sz="2800" dirty="0" smtClean="0"/>
              <a:t> is the most dangerous </a:t>
            </a:r>
            <a:r>
              <a:rPr lang="en-US" sz="2800" b="1" i="1" dirty="0" smtClean="0">
                <a:solidFill>
                  <a:srgbClr val="FF0000"/>
                </a:solidFill>
              </a:rPr>
              <a:t>shark</a:t>
            </a:r>
            <a:r>
              <a:rPr lang="en-US" sz="2800" dirty="0" smtClean="0"/>
              <a:t>. It can swim very quickly and it has got sharp teeth. </a:t>
            </a:r>
            <a:r>
              <a:rPr lang="en-US" sz="2800" b="1" i="1" dirty="0" smtClean="0">
                <a:solidFill>
                  <a:srgbClr val="FF0000"/>
                </a:solidFill>
              </a:rPr>
              <a:t>Rays</a:t>
            </a:r>
            <a:r>
              <a:rPr lang="en-US" sz="2800" dirty="0" smtClean="0"/>
              <a:t> and </a:t>
            </a:r>
            <a:r>
              <a:rPr lang="en-US" sz="2800" b="1" i="1" dirty="0" smtClean="0">
                <a:solidFill>
                  <a:srgbClr val="FF0000"/>
                </a:solidFill>
              </a:rPr>
              <a:t>octopuses</a:t>
            </a:r>
            <a:r>
              <a:rPr lang="en-US" sz="2800" dirty="0" smtClean="0"/>
              <a:t> live on the bottom of the sea. They swim lazily along the sea bed. But </a:t>
            </a:r>
            <a:r>
              <a:rPr lang="en-US" sz="2800" b="1" i="1" dirty="0" smtClean="0">
                <a:solidFill>
                  <a:srgbClr val="FF0000"/>
                </a:solidFill>
              </a:rPr>
              <a:t>herrings</a:t>
            </a:r>
            <a:r>
              <a:rPr lang="en-US" sz="2800" dirty="0" smtClean="0"/>
              <a:t> travel together in large number. Fishermen can easily catch them.</a:t>
            </a:r>
            <a:endParaRPr lang="ru-RU" sz="2800" dirty="0"/>
          </a:p>
        </p:txBody>
      </p:sp>
    </p:spTree>
    <p:extLst>
      <p:ext uri="{BB962C8B-B14F-4D97-AF65-F5344CB8AC3E}">
        <p14:creationId xmlns:p14="http://schemas.microsoft.com/office/powerpoint/2010/main" val="744947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dirty="0" smtClean="0"/>
              <a:t>Under the sea</a:t>
            </a:r>
            <a:endParaRPr lang="ru-RU" dirty="0"/>
          </a:p>
        </p:txBody>
      </p:sp>
      <p:sp>
        <p:nvSpPr>
          <p:cNvPr id="3" name="Объект 2"/>
          <p:cNvSpPr>
            <a:spLocks noGrp="1"/>
          </p:cNvSpPr>
          <p:nvPr>
            <p:ph idx="1"/>
          </p:nvPr>
        </p:nvSpPr>
        <p:spPr>
          <a:xfrm>
            <a:off x="0" y="980728"/>
            <a:ext cx="9144000" cy="6048672"/>
          </a:xfrm>
        </p:spPr>
        <p:txBody>
          <a:bodyPr>
            <a:normAutofit fontScale="92500" lnSpcReduction="10000"/>
          </a:bodyPr>
          <a:lstStyle/>
          <a:p>
            <a:pPr>
              <a:lnSpc>
                <a:spcPct val="170000"/>
              </a:lnSpc>
            </a:pPr>
            <a:r>
              <a:rPr lang="en-US" sz="2800" dirty="0" smtClean="0"/>
              <a:t>Many different plants and creatures live in the sea.       float near the surface of the sea,             and              must come to the surface to breath. The blue                 is the largest creature on earth, and the great white                 is the most dangerous              .It can swim very quickly and it has got sharp teeth.               and                  live on the bottom of the sea. They swim lazily along the sea bed.  But                travel together in large number. Fishermen can easily catch them.</a:t>
            </a:r>
            <a:endParaRPr lang="ru-RU"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7262" y="908720"/>
            <a:ext cx="822325" cy="77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530972"/>
            <a:ext cx="936104" cy="74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6686" y="1530972"/>
            <a:ext cx="94488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2453" y="2852937"/>
            <a:ext cx="121597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5544" y="2276872"/>
            <a:ext cx="1060450" cy="773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7904" y="4075650"/>
            <a:ext cx="1249363" cy="867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3887" y="4127713"/>
            <a:ext cx="11033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7455" y="5517230"/>
            <a:ext cx="121285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1880" y="3573016"/>
            <a:ext cx="1105348" cy="73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099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dirty="0">
                <a:solidFill>
                  <a:srgbClr val="FF0000"/>
                </a:solidFill>
                <a:latin typeface="Cooper Black" panose="0208090404030B020404" pitchFamily="18" charset="0"/>
                <a:ea typeface="+mn-ea"/>
                <a:cs typeface="+mn-cs"/>
              </a:rPr>
              <a:t>Many different plants and creatures live in the sea.</a:t>
            </a:r>
            <a:endParaRPr lang="ru-RU" sz="2400" dirty="0">
              <a:solidFill>
                <a:srgbClr val="FF0000"/>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5612" y="3212189"/>
            <a:ext cx="1511939" cy="10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453" y="1782382"/>
            <a:ext cx="82232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6545" y="1520447"/>
            <a:ext cx="1201737"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5990" y="1696657"/>
            <a:ext cx="1304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153" y="2980467"/>
            <a:ext cx="15113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6691" y="1412776"/>
            <a:ext cx="1201737"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5261" y="3534465"/>
            <a:ext cx="1249363"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8344" y="3637652"/>
            <a:ext cx="11033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0201" y="4799490"/>
            <a:ext cx="121285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79513" y="2785812"/>
            <a:ext cx="3982749" cy="369332"/>
          </a:xfrm>
          <a:prstGeom prst="rect">
            <a:avLst/>
          </a:prstGeom>
        </p:spPr>
        <p:txBody>
          <a:bodyPr wrap="square">
            <a:spAutoFit/>
          </a:bodyPr>
          <a:lstStyle/>
          <a:p>
            <a:r>
              <a:rPr lang="en-US" dirty="0" smtClean="0"/>
              <a:t>float</a:t>
            </a:r>
            <a:endParaRPr lang="ru-RU" dirty="0"/>
          </a:p>
        </p:txBody>
      </p:sp>
      <p:sp>
        <p:nvSpPr>
          <p:cNvPr id="5" name="Прямоугольник 4"/>
          <p:cNvSpPr/>
          <p:nvPr/>
        </p:nvSpPr>
        <p:spPr>
          <a:xfrm>
            <a:off x="5098569" y="2704630"/>
            <a:ext cx="1627706" cy="369332"/>
          </a:xfrm>
          <a:prstGeom prst="rect">
            <a:avLst/>
          </a:prstGeom>
        </p:spPr>
        <p:txBody>
          <a:bodyPr wrap="square">
            <a:spAutoFit/>
          </a:bodyPr>
          <a:lstStyle/>
          <a:p>
            <a:r>
              <a:rPr lang="en-US" dirty="0" smtClean="0"/>
              <a:t>to breath</a:t>
            </a:r>
            <a:endParaRPr lang="ru-RU" dirty="0"/>
          </a:p>
        </p:txBody>
      </p:sp>
      <p:sp>
        <p:nvSpPr>
          <p:cNvPr id="6" name="Прямоугольник 5"/>
          <p:cNvSpPr/>
          <p:nvPr/>
        </p:nvSpPr>
        <p:spPr>
          <a:xfrm>
            <a:off x="6559942" y="2611135"/>
            <a:ext cx="2575352" cy="369332"/>
          </a:xfrm>
          <a:prstGeom prst="rect">
            <a:avLst/>
          </a:prstGeom>
        </p:spPr>
        <p:txBody>
          <a:bodyPr wrap="square">
            <a:spAutoFit/>
          </a:bodyPr>
          <a:lstStyle/>
          <a:p>
            <a:r>
              <a:rPr lang="en-US" dirty="0" smtClean="0"/>
              <a:t>the largest creature </a:t>
            </a:r>
            <a:endParaRPr lang="ru-RU" dirty="0"/>
          </a:p>
        </p:txBody>
      </p:sp>
      <p:sp>
        <p:nvSpPr>
          <p:cNvPr id="7" name="Прямоугольник 6"/>
          <p:cNvSpPr/>
          <p:nvPr/>
        </p:nvSpPr>
        <p:spPr>
          <a:xfrm rot="10800000" flipV="1">
            <a:off x="179513" y="4219233"/>
            <a:ext cx="2448272" cy="369332"/>
          </a:xfrm>
          <a:prstGeom prst="rect">
            <a:avLst/>
          </a:prstGeom>
        </p:spPr>
        <p:txBody>
          <a:bodyPr wrap="square">
            <a:spAutoFit/>
          </a:bodyPr>
          <a:lstStyle/>
          <a:p>
            <a:r>
              <a:rPr lang="en-US" dirty="0" smtClean="0"/>
              <a:t>the most dangerous </a:t>
            </a:r>
            <a:endParaRPr lang="ru-RU" dirty="0"/>
          </a:p>
        </p:txBody>
      </p:sp>
      <p:sp>
        <p:nvSpPr>
          <p:cNvPr id="8" name="Прямоугольник 7"/>
          <p:cNvSpPr/>
          <p:nvPr/>
        </p:nvSpPr>
        <p:spPr>
          <a:xfrm>
            <a:off x="3679131" y="3982993"/>
            <a:ext cx="1684957" cy="369332"/>
          </a:xfrm>
          <a:prstGeom prst="rect">
            <a:avLst/>
          </a:prstGeom>
        </p:spPr>
        <p:txBody>
          <a:bodyPr wrap="square">
            <a:spAutoFit/>
          </a:bodyPr>
          <a:lstStyle/>
          <a:p>
            <a:r>
              <a:rPr lang="en-US" dirty="0" smtClean="0"/>
              <a:t>sharp teeth</a:t>
            </a:r>
            <a:endParaRPr lang="ru-RU" dirty="0"/>
          </a:p>
        </p:txBody>
      </p:sp>
      <p:sp>
        <p:nvSpPr>
          <p:cNvPr id="9" name="Прямоугольник 8"/>
          <p:cNvSpPr/>
          <p:nvPr/>
        </p:nvSpPr>
        <p:spPr>
          <a:xfrm rot="10800000" flipH="1" flipV="1">
            <a:off x="5912422" y="4634731"/>
            <a:ext cx="3231578" cy="369332"/>
          </a:xfrm>
          <a:prstGeom prst="rect">
            <a:avLst/>
          </a:prstGeom>
        </p:spPr>
        <p:txBody>
          <a:bodyPr wrap="square">
            <a:spAutoFit/>
          </a:bodyPr>
          <a:lstStyle/>
          <a:p>
            <a:r>
              <a:rPr lang="en-US" dirty="0" smtClean="0"/>
              <a:t>on the bottom of the sea</a:t>
            </a:r>
            <a:endParaRPr lang="ru-RU" dirty="0"/>
          </a:p>
        </p:txBody>
      </p:sp>
      <p:sp>
        <p:nvSpPr>
          <p:cNvPr id="10" name="Прямоугольник 9"/>
          <p:cNvSpPr/>
          <p:nvPr/>
        </p:nvSpPr>
        <p:spPr>
          <a:xfrm>
            <a:off x="3034329" y="5661248"/>
            <a:ext cx="2542808" cy="369332"/>
          </a:xfrm>
          <a:prstGeom prst="rect">
            <a:avLst/>
          </a:prstGeom>
        </p:spPr>
        <p:txBody>
          <a:bodyPr wrap="square">
            <a:spAutoFit/>
          </a:bodyPr>
          <a:lstStyle/>
          <a:p>
            <a:r>
              <a:rPr lang="en-US" dirty="0" smtClean="0"/>
              <a:t>travel together </a:t>
            </a:r>
            <a:endParaRPr lang="ru-RU" dirty="0"/>
          </a:p>
        </p:txBody>
      </p:sp>
      <p:sp>
        <p:nvSpPr>
          <p:cNvPr id="11" name="Прямоугольник 10"/>
          <p:cNvSpPr/>
          <p:nvPr/>
        </p:nvSpPr>
        <p:spPr>
          <a:xfrm>
            <a:off x="681084" y="2780380"/>
            <a:ext cx="1915909" cy="369332"/>
          </a:xfrm>
          <a:prstGeom prst="rect">
            <a:avLst/>
          </a:prstGeom>
        </p:spPr>
        <p:txBody>
          <a:bodyPr wrap="none">
            <a:spAutoFit/>
          </a:bodyPr>
          <a:lstStyle/>
          <a:p>
            <a:r>
              <a:rPr lang="en-US" dirty="0" smtClean="0"/>
              <a:t>near the surface </a:t>
            </a:r>
            <a:endParaRPr lang="ru-RU" dirty="0"/>
          </a:p>
        </p:txBody>
      </p:sp>
      <p:sp>
        <p:nvSpPr>
          <p:cNvPr id="12" name="Прямоугольник 11"/>
          <p:cNvSpPr/>
          <p:nvPr/>
        </p:nvSpPr>
        <p:spPr>
          <a:xfrm>
            <a:off x="3024771" y="2721650"/>
            <a:ext cx="2274982" cy="369332"/>
          </a:xfrm>
          <a:prstGeom prst="rect">
            <a:avLst/>
          </a:prstGeom>
        </p:spPr>
        <p:txBody>
          <a:bodyPr wrap="none">
            <a:spAutoFit/>
          </a:bodyPr>
          <a:lstStyle/>
          <a:p>
            <a:r>
              <a:rPr lang="en-US" dirty="0" smtClean="0"/>
              <a:t>come to the surface </a:t>
            </a:r>
            <a:endParaRPr lang="ru-RU" dirty="0"/>
          </a:p>
        </p:txBody>
      </p:sp>
      <p:sp>
        <p:nvSpPr>
          <p:cNvPr id="13" name="Прямоугольник 12"/>
          <p:cNvSpPr/>
          <p:nvPr/>
        </p:nvSpPr>
        <p:spPr>
          <a:xfrm>
            <a:off x="1955632" y="6055887"/>
            <a:ext cx="5712711" cy="636264"/>
          </a:xfrm>
          <a:prstGeom prst="rect">
            <a:avLst/>
          </a:prstGeom>
        </p:spPr>
        <p:txBody>
          <a:bodyPr wrap="square">
            <a:spAutoFit/>
          </a:bodyPr>
          <a:lstStyle/>
          <a:p>
            <a:pPr>
              <a:lnSpc>
                <a:spcPct val="170000"/>
              </a:lnSpc>
            </a:pPr>
            <a:r>
              <a:rPr lang="en-US" sz="2400" dirty="0" smtClean="0">
                <a:solidFill>
                  <a:srgbClr val="FF0000"/>
                </a:solidFill>
                <a:latin typeface="Cooper Black" panose="0208090404030B020404" pitchFamily="18" charset="0"/>
              </a:rPr>
              <a:t>Fishermen can easily catch them.</a:t>
            </a:r>
            <a:endParaRPr lang="ru-RU" sz="2400" dirty="0">
              <a:solidFill>
                <a:srgbClr val="FF0000"/>
              </a:solidFill>
            </a:endParaRPr>
          </a:p>
        </p:txBody>
      </p:sp>
    </p:spTree>
    <p:extLst>
      <p:ext uri="{BB962C8B-B14F-4D97-AF65-F5344CB8AC3E}">
        <p14:creationId xmlns:p14="http://schemas.microsoft.com/office/powerpoint/2010/main" val="1425774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00B050"/>
                </a:solidFill>
              </a:rPr>
              <a:t>Степени сравнения прилагательных</a:t>
            </a:r>
            <a:br>
              <a:rPr lang="ru-RU" sz="3200" dirty="0" smtClean="0">
                <a:solidFill>
                  <a:srgbClr val="00B050"/>
                </a:solidFill>
              </a:rPr>
            </a:br>
            <a:r>
              <a:rPr lang="ru-RU" sz="3200" dirty="0" smtClean="0">
                <a:solidFill>
                  <a:srgbClr val="00B050"/>
                </a:solidFill>
              </a:rPr>
              <a:t>(</a:t>
            </a:r>
            <a:r>
              <a:rPr lang="en-US" sz="3200" dirty="0" smtClean="0">
                <a:solidFill>
                  <a:srgbClr val="00B050"/>
                </a:solidFill>
              </a:rPr>
              <a:t>The degrees of comparison of adjectives)</a:t>
            </a:r>
            <a:endParaRPr lang="ru-RU" sz="3200" dirty="0">
              <a:solidFill>
                <a:srgbClr val="00B050"/>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556792"/>
            <a:ext cx="1560711" cy="150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212976"/>
            <a:ext cx="11652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281" y="4673027"/>
            <a:ext cx="92075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195736" y="2060848"/>
            <a:ext cx="4955054" cy="707886"/>
          </a:xfrm>
          <a:prstGeom prst="rect">
            <a:avLst/>
          </a:prstGeom>
        </p:spPr>
        <p:txBody>
          <a:bodyPr wrap="square">
            <a:spAutoFit/>
          </a:bodyPr>
          <a:lstStyle/>
          <a:p>
            <a:r>
              <a:rPr lang="en-US" sz="4000" b="1" dirty="0"/>
              <a:t>This apple is </a:t>
            </a:r>
            <a:r>
              <a:rPr lang="en-US" sz="4000" b="1" dirty="0" smtClean="0"/>
              <a:t>small</a:t>
            </a:r>
            <a:r>
              <a:rPr lang="en-US" dirty="0" smtClean="0"/>
              <a:t>.</a:t>
            </a:r>
            <a:endParaRPr lang="ru-RU" dirty="0"/>
          </a:p>
        </p:txBody>
      </p:sp>
      <p:sp>
        <p:nvSpPr>
          <p:cNvPr id="5" name="Прямоугольник 4"/>
          <p:cNvSpPr/>
          <p:nvPr/>
        </p:nvSpPr>
        <p:spPr>
          <a:xfrm>
            <a:off x="2159732" y="3435295"/>
            <a:ext cx="5508612" cy="707886"/>
          </a:xfrm>
          <a:prstGeom prst="rect">
            <a:avLst/>
          </a:prstGeom>
        </p:spPr>
        <p:txBody>
          <a:bodyPr wrap="square">
            <a:spAutoFit/>
          </a:bodyPr>
          <a:lstStyle/>
          <a:p>
            <a:r>
              <a:rPr lang="en-US" sz="4000" b="1" dirty="0"/>
              <a:t>This apple is </a:t>
            </a:r>
            <a:r>
              <a:rPr lang="en-US" sz="4000" b="1" dirty="0" smtClean="0"/>
              <a:t>small</a:t>
            </a:r>
            <a:endParaRPr lang="ru-RU" sz="4000" b="1" dirty="0"/>
          </a:p>
        </p:txBody>
      </p:sp>
      <p:sp>
        <p:nvSpPr>
          <p:cNvPr id="6" name="Прямоугольник 5"/>
          <p:cNvSpPr/>
          <p:nvPr/>
        </p:nvSpPr>
        <p:spPr>
          <a:xfrm>
            <a:off x="1979712" y="4866689"/>
            <a:ext cx="6912768" cy="707886"/>
          </a:xfrm>
          <a:prstGeom prst="rect">
            <a:avLst/>
          </a:prstGeom>
        </p:spPr>
        <p:txBody>
          <a:bodyPr wrap="square">
            <a:spAutoFit/>
          </a:bodyPr>
          <a:lstStyle/>
          <a:p>
            <a:r>
              <a:rPr lang="en-US" sz="4000" b="1" dirty="0"/>
              <a:t>This apple is </a:t>
            </a:r>
            <a:r>
              <a:rPr lang="en-US" sz="4000" b="1" u="sng" dirty="0" smtClean="0">
                <a:solidFill>
                  <a:srgbClr val="00B050"/>
                </a:solidFill>
              </a:rPr>
              <a:t>the</a:t>
            </a:r>
            <a:r>
              <a:rPr lang="en-US" sz="4000" dirty="0" smtClean="0"/>
              <a:t> </a:t>
            </a:r>
            <a:r>
              <a:rPr lang="en-US" sz="4000" b="1" dirty="0" smtClean="0"/>
              <a:t>small</a:t>
            </a:r>
            <a:endParaRPr lang="ru-RU" dirty="0"/>
          </a:p>
        </p:txBody>
      </p:sp>
      <p:sp>
        <p:nvSpPr>
          <p:cNvPr id="7" name="Прямоугольник 6"/>
          <p:cNvSpPr/>
          <p:nvPr/>
        </p:nvSpPr>
        <p:spPr>
          <a:xfrm>
            <a:off x="6715840" y="3419984"/>
            <a:ext cx="670376" cy="707886"/>
          </a:xfrm>
          <a:prstGeom prst="rect">
            <a:avLst/>
          </a:prstGeom>
        </p:spPr>
        <p:txBody>
          <a:bodyPr wrap="none">
            <a:spAutoFit/>
          </a:bodyPr>
          <a:lstStyle/>
          <a:p>
            <a:r>
              <a:rPr lang="en-US" sz="4000" b="1" dirty="0" err="1">
                <a:solidFill>
                  <a:srgbClr val="FF0000"/>
                </a:solidFill>
              </a:rPr>
              <a:t>er</a:t>
            </a:r>
            <a:endParaRPr lang="ru-RU" sz="4000" b="1" dirty="0">
              <a:solidFill>
                <a:srgbClr val="FF0000"/>
              </a:solidFill>
            </a:endParaRPr>
          </a:p>
        </p:txBody>
      </p:sp>
      <p:sp>
        <p:nvSpPr>
          <p:cNvPr id="8" name="Прямоугольник 7"/>
          <p:cNvSpPr/>
          <p:nvPr/>
        </p:nvSpPr>
        <p:spPr>
          <a:xfrm>
            <a:off x="7430298" y="4866689"/>
            <a:ext cx="926857" cy="707886"/>
          </a:xfrm>
          <a:prstGeom prst="rect">
            <a:avLst/>
          </a:prstGeom>
        </p:spPr>
        <p:txBody>
          <a:bodyPr wrap="none">
            <a:spAutoFit/>
          </a:bodyPr>
          <a:lstStyle/>
          <a:p>
            <a:r>
              <a:rPr lang="en-US" sz="4000" b="1" dirty="0" err="1">
                <a:solidFill>
                  <a:srgbClr val="FF0000"/>
                </a:solidFill>
              </a:rPr>
              <a:t>est</a:t>
            </a:r>
            <a:endParaRPr lang="ru-RU" sz="4000" b="1" dirty="0">
              <a:solidFill>
                <a:srgbClr val="FF0000"/>
              </a:solidFill>
            </a:endParaRPr>
          </a:p>
        </p:txBody>
      </p:sp>
    </p:spTree>
    <p:extLst>
      <p:ext uri="{BB962C8B-B14F-4D97-AF65-F5344CB8AC3E}">
        <p14:creationId xmlns:p14="http://schemas.microsoft.com/office/powerpoint/2010/main" val="87618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3000" fill="hold" grpId="0" nodeType="clickEffect">
                                  <p:stCondLst>
                                    <p:cond delay="0"/>
                                  </p:stCondLst>
                                  <p:iterate type="wd">
                                    <p:tmPct val="300000"/>
                                  </p:iterate>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1500"/>
                            </p:stCondLst>
                            <p:childTnLst>
                              <p:par>
                                <p:cTn id="9" presetID="22" presetClass="entr" presetSubtype="1" repeatCount="3000" fill="hold" grpId="0" nodeType="afterEffect">
                                  <p:stCondLst>
                                    <p:cond delay="10000"/>
                                  </p:stCondLst>
                                  <p:iterate type="wd">
                                    <p:tmPct val="479000"/>
                                  </p:iterate>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advAuto="100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856984" cy="1728192"/>
          </a:xfrm>
        </p:spPr>
        <p:txBody>
          <a:bodyPr>
            <a:noAutofit/>
          </a:bodyPr>
          <a:lstStyle/>
          <a:p>
            <a:r>
              <a:rPr lang="ru-RU" sz="3600" dirty="0">
                <a:solidFill>
                  <a:srgbClr val="00B050"/>
                </a:solidFill>
              </a:rPr>
              <a:t>Степени сравнения прилагательных</a:t>
            </a:r>
            <a:br>
              <a:rPr lang="ru-RU" sz="3600" dirty="0">
                <a:solidFill>
                  <a:srgbClr val="00B050"/>
                </a:solidFill>
              </a:rPr>
            </a:br>
            <a:r>
              <a:rPr lang="ru-RU" sz="3600" dirty="0">
                <a:solidFill>
                  <a:srgbClr val="00B050"/>
                </a:solidFill>
              </a:rPr>
              <a:t>(</a:t>
            </a:r>
            <a:r>
              <a:rPr lang="en-US" sz="3600" dirty="0">
                <a:solidFill>
                  <a:srgbClr val="00B050"/>
                </a:solidFill>
              </a:rPr>
              <a:t>The degrees of comparison of adjectives</a:t>
            </a:r>
            <a:r>
              <a:rPr lang="en-US" sz="3600" dirty="0" smtClean="0">
                <a:solidFill>
                  <a:srgbClr val="00B050"/>
                </a:solidFill>
              </a:rPr>
              <a:t>)</a:t>
            </a:r>
            <a:br>
              <a:rPr lang="en-US" sz="3600" dirty="0" smtClean="0">
                <a:solidFill>
                  <a:srgbClr val="00B050"/>
                </a:solidFill>
              </a:rPr>
            </a:br>
            <a:r>
              <a:rPr lang="ru-RU" sz="3600" i="1" u="sng" dirty="0" smtClean="0">
                <a:solidFill>
                  <a:schemeClr val="accent3">
                    <a:lumMod val="75000"/>
                  </a:schemeClr>
                </a:solidFill>
              </a:rPr>
              <a:t>Правила присоединения окончаний</a:t>
            </a:r>
            <a:endParaRPr lang="ru-RU" sz="3600" i="1" u="sng" dirty="0">
              <a:solidFill>
                <a:schemeClr val="accent3">
                  <a:lumMod val="75000"/>
                </a:schemeClr>
              </a:solidFill>
            </a:endParaRPr>
          </a:p>
        </p:txBody>
      </p:sp>
      <p:sp>
        <p:nvSpPr>
          <p:cNvPr id="3" name="Объект 2"/>
          <p:cNvSpPr>
            <a:spLocks noGrp="1"/>
          </p:cNvSpPr>
          <p:nvPr>
            <p:ph idx="1"/>
          </p:nvPr>
        </p:nvSpPr>
        <p:spPr>
          <a:xfrm>
            <a:off x="395536" y="2420888"/>
            <a:ext cx="8280920" cy="3960440"/>
          </a:xfrm>
        </p:spPr>
        <p:txBody>
          <a:bodyPr>
            <a:normAutofit/>
          </a:bodyPr>
          <a:lstStyle/>
          <a:p>
            <a:pPr marL="0" indent="0">
              <a:buNone/>
            </a:pPr>
            <a:r>
              <a:rPr lang="en-US" sz="10900" dirty="0" smtClean="0"/>
              <a:t> </a:t>
            </a:r>
            <a:endParaRPr lang="ru-RU" dirty="0"/>
          </a:p>
        </p:txBody>
      </p:sp>
      <p:sp>
        <p:nvSpPr>
          <p:cNvPr id="4" name="Прямоугольник 3"/>
          <p:cNvSpPr/>
          <p:nvPr/>
        </p:nvSpPr>
        <p:spPr>
          <a:xfrm>
            <a:off x="320006" y="2365429"/>
            <a:ext cx="1512168" cy="830997"/>
          </a:xfrm>
          <a:prstGeom prst="rect">
            <a:avLst/>
          </a:prstGeom>
        </p:spPr>
        <p:txBody>
          <a:bodyPr wrap="square">
            <a:spAutoFit/>
          </a:bodyPr>
          <a:lstStyle/>
          <a:p>
            <a:r>
              <a:rPr lang="en-US" sz="4400" b="1" dirty="0" smtClean="0"/>
              <a:t>bi</a:t>
            </a:r>
            <a:r>
              <a:rPr lang="en-US" sz="4400" b="1" dirty="0" smtClean="0">
                <a:solidFill>
                  <a:srgbClr val="FF0000"/>
                </a:solidFill>
              </a:rPr>
              <a:t>g</a:t>
            </a:r>
            <a:r>
              <a:rPr lang="en-US" sz="4800" b="1" dirty="0" smtClean="0"/>
              <a:t> -</a:t>
            </a:r>
            <a:r>
              <a:rPr lang="ru-RU" sz="4800" dirty="0" smtClean="0"/>
              <a:t> </a:t>
            </a:r>
            <a:endParaRPr lang="ru-RU" sz="4800" dirty="0"/>
          </a:p>
        </p:txBody>
      </p:sp>
      <p:sp>
        <p:nvSpPr>
          <p:cNvPr id="5" name="Прямоугольник 4"/>
          <p:cNvSpPr/>
          <p:nvPr/>
        </p:nvSpPr>
        <p:spPr>
          <a:xfrm>
            <a:off x="1796896" y="2417978"/>
            <a:ext cx="2254143" cy="769441"/>
          </a:xfrm>
          <a:prstGeom prst="rect">
            <a:avLst/>
          </a:prstGeom>
        </p:spPr>
        <p:txBody>
          <a:bodyPr wrap="none">
            <a:spAutoFit/>
          </a:bodyPr>
          <a:lstStyle/>
          <a:p>
            <a:r>
              <a:rPr lang="en-US" sz="4400" b="1" dirty="0"/>
              <a:t>b</a:t>
            </a:r>
            <a:r>
              <a:rPr lang="en-US" sz="4400" b="1" dirty="0" smtClean="0"/>
              <a:t>i</a:t>
            </a:r>
            <a:r>
              <a:rPr lang="en-US" sz="4400" b="1" dirty="0" smtClean="0">
                <a:solidFill>
                  <a:srgbClr val="FF0000"/>
                </a:solidFill>
              </a:rPr>
              <a:t>gg</a:t>
            </a:r>
            <a:r>
              <a:rPr lang="en-US" sz="4400" b="1" dirty="0" smtClean="0"/>
              <a:t>er -</a:t>
            </a:r>
            <a:endParaRPr lang="ru-RU" sz="4400" b="1" dirty="0"/>
          </a:p>
        </p:txBody>
      </p:sp>
      <p:sp>
        <p:nvSpPr>
          <p:cNvPr id="6" name="Прямоугольник 5"/>
          <p:cNvSpPr/>
          <p:nvPr/>
        </p:nvSpPr>
        <p:spPr>
          <a:xfrm>
            <a:off x="4051039" y="2426985"/>
            <a:ext cx="3195105" cy="769441"/>
          </a:xfrm>
          <a:prstGeom prst="rect">
            <a:avLst/>
          </a:prstGeom>
        </p:spPr>
        <p:txBody>
          <a:bodyPr wrap="none">
            <a:spAutoFit/>
          </a:bodyPr>
          <a:lstStyle/>
          <a:p>
            <a:r>
              <a:rPr lang="en-US" sz="4400" b="1" dirty="0"/>
              <a:t>the bi</a:t>
            </a:r>
            <a:r>
              <a:rPr lang="en-US" sz="4400" b="1" dirty="0">
                <a:solidFill>
                  <a:srgbClr val="FF0000"/>
                </a:solidFill>
              </a:rPr>
              <a:t>gg</a:t>
            </a:r>
            <a:r>
              <a:rPr lang="en-US" sz="4400" b="1" dirty="0"/>
              <a:t>est</a:t>
            </a:r>
            <a:endParaRPr lang="ru-RU" sz="4400" b="1" dirty="0"/>
          </a:p>
        </p:txBody>
      </p:sp>
      <p:sp>
        <p:nvSpPr>
          <p:cNvPr id="7" name="Прямоугольник 6"/>
          <p:cNvSpPr/>
          <p:nvPr/>
        </p:nvSpPr>
        <p:spPr>
          <a:xfrm>
            <a:off x="315215" y="3645024"/>
            <a:ext cx="2024537" cy="830997"/>
          </a:xfrm>
          <a:prstGeom prst="rect">
            <a:avLst/>
          </a:prstGeom>
        </p:spPr>
        <p:txBody>
          <a:bodyPr wrap="square">
            <a:spAutoFit/>
          </a:bodyPr>
          <a:lstStyle/>
          <a:p>
            <a:r>
              <a:rPr lang="en-US" sz="4400" b="1" dirty="0"/>
              <a:t>l</a:t>
            </a:r>
            <a:r>
              <a:rPr lang="en-US" sz="4400" b="1" dirty="0" smtClean="0"/>
              <a:t>arg</a:t>
            </a:r>
            <a:r>
              <a:rPr lang="en-US" sz="4400" b="1" dirty="0" smtClean="0">
                <a:solidFill>
                  <a:srgbClr val="FF0000"/>
                </a:solidFill>
              </a:rPr>
              <a:t>e</a:t>
            </a:r>
            <a:r>
              <a:rPr lang="en-US" sz="4800" b="1" dirty="0" smtClean="0"/>
              <a:t> -  </a:t>
            </a:r>
            <a:endParaRPr lang="ru-RU" sz="4800" b="1" dirty="0"/>
          </a:p>
        </p:txBody>
      </p:sp>
      <p:sp>
        <p:nvSpPr>
          <p:cNvPr id="8" name="Прямоугольник 7"/>
          <p:cNvSpPr/>
          <p:nvPr/>
        </p:nvSpPr>
        <p:spPr>
          <a:xfrm>
            <a:off x="2339752" y="3655892"/>
            <a:ext cx="2302233" cy="830997"/>
          </a:xfrm>
          <a:prstGeom prst="rect">
            <a:avLst/>
          </a:prstGeom>
        </p:spPr>
        <p:txBody>
          <a:bodyPr wrap="none">
            <a:spAutoFit/>
          </a:bodyPr>
          <a:lstStyle/>
          <a:p>
            <a:r>
              <a:rPr lang="en-US" sz="4400" b="1" dirty="0"/>
              <a:t>l</a:t>
            </a:r>
            <a:r>
              <a:rPr lang="en-US" sz="4400" b="1" dirty="0" smtClean="0"/>
              <a:t>arg</a:t>
            </a:r>
            <a:r>
              <a:rPr lang="en-US" sz="4400" b="1" dirty="0" smtClean="0">
                <a:solidFill>
                  <a:srgbClr val="FF0000"/>
                </a:solidFill>
              </a:rPr>
              <a:t>e</a:t>
            </a:r>
            <a:r>
              <a:rPr lang="en-US" sz="4400" b="1" dirty="0" smtClean="0"/>
              <a:t>r</a:t>
            </a:r>
            <a:r>
              <a:rPr lang="en-US" sz="4800" b="1" dirty="0" smtClean="0"/>
              <a:t> - </a:t>
            </a:r>
            <a:endParaRPr lang="ru-RU" sz="4800" b="1" dirty="0"/>
          </a:p>
        </p:txBody>
      </p:sp>
      <p:sp>
        <p:nvSpPr>
          <p:cNvPr id="9" name="Прямоугольник 8"/>
          <p:cNvSpPr/>
          <p:nvPr/>
        </p:nvSpPr>
        <p:spPr>
          <a:xfrm>
            <a:off x="4571999" y="3706580"/>
            <a:ext cx="3196709" cy="769441"/>
          </a:xfrm>
          <a:prstGeom prst="rect">
            <a:avLst/>
          </a:prstGeom>
        </p:spPr>
        <p:txBody>
          <a:bodyPr wrap="none">
            <a:spAutoFit/>
          </a:bodyPr>
          <a:lstStyle/>
          <a:p>
            <a:r>
              <a:rPr lang="en-US" sz="4400" b="1" dirty="0"/>
              <a:t>the</a:t>
            </a:r>
            <a:r>
              <a:rPr lang="en-US" sz="4400" dirty="0"/>
              <a:t> </a:t>
            </a:r>
            <a:r>
              <a:rPr lang="en-US" sz="4400" b="1" dirty="0"/>
              <a:t>larg</a:t>
            </a:r>
            <a:r>
              <a:rPr lang="en-US" sz="4400" b="1" dirty="0">
                <a:solidFill>
                  <a:srgbClr val="FF0000"/>
                </a:solidFill>
              </a:rPr>
              <a:t>e</a:t>
            </a:r>
            <a:r>
              <a:rPr lang="en-US" sz="4400" b="1" dirty="0"/>
              <a:t>st</a:t>
            </a:r>
            <a:r>
              <a:rPr lang="en-US" sz="4400" dirty="0"/>
              <a:t> </a:t>
            </a:r>
            <a:endParaRPr lang="ru-RU" sz="4400" dirty="0"/>
          </a:p>
        </p:txBody>
      </p:sp>
      <p:sp>
        <p:nvSpPr>
          <p:cNvPr id="10" name="Прямоугольник 9"/>
          <p:cNvSpPr/>
          <p:nvPr/>
        </p:nvSpPr>
        <p:spPr>
          <a:xfrm>
            <a:off x="320006" y="4869156"/>
            <a:ext cx="2395207" cy="830997"/>
          </a:xfrm>
          <a:prstGeom prst="rect">
            <a:avLst/>
          </a:prstGeom>
        </p:spPr>
        <p:txBody>
          <a:bodyPr wrap="none">
            <a:spAutoFit/>
          </a:bodyPr>
          <a:lstStyle/>
          <a:p>
            <a:r>
              <a:rPr lang="en-US" sz="4400" b="1" dirty="0"/>
              <a:t>h</a:t>
            </a:r>
            <a:r>
              <a:rPr lang="en-US" sz="4400" b="1" dirty="0" smtClean="0"/>
              <a:t>app</a:t>
            </a:r>
            <a:r>
              <a:rPr lang="en-US" sz="4400" b="1" dirty="0" smtClean="0">
                <a:solidFill>
                  <a:srgbClr val="FF0000"/>
                </a:solidFill>
              </a:rPr>
              <a:t>y</a:t>
            </a:r>
            <a:r>
              <a:rPr lang="en-US" sz="4800" b="1" dirty="0" smtClean="0"/>
              <a:t> - </a:t>
            </a:r>
            <a:endParaRPr lang="ru-RU" sz="4800" b="1" dirty="0"/>
          </a:p>
        </p:txBody>
      </p:sp>
      <p:sp>
        <p:nvSpPr>
          <p:cNvPr id="11" name="Прямоугольник 10"/>
          <p:cNvSpPr/>
          <p:nvPr/>
        </p:nvSpPr>
        <p:spPr>
          <a:xfrm>
            <a:off x="2513641" y="4893578"/>
            <a:ext cx="2771913" cy="830997"/>
          </a:xfrm>
          <a:prstGeom prst="rect">
            <a:avLst/>
          </a:prstGeom>
        </p:spPr>
        <p:txBody>
          <a:bodyPr wrap="none">
            <a:spAutoFit/>
          </a:bodyPr>
          <a:lstStyle/>
          <a:p>
            <a:r>
              <a:rPr lang="en-US" sz="4400" b="1" dirty="0"/>
              <a:t>h</a:t>
            </a:r>
            <a:r>
              <a:rPr lang="en-US" sz="4400" b="1" dirty="0" smtClean="0"/>
              <a:t>app</a:t>
            </a:r>
            <a:r>
              <a:rPr lang="en-US" sz="4400" b="1" dirty="0" smtClean="0">
                <a:solidFill>
                  <a:srgbClr val="FF0000"/>
                </a:solidFill>
              </a:rPr>
              <a:t>i</a:t>
            </a:r>
            <a:r>
              <a:rPr lang="en-US" sz="4400" b="1" dirty="0" smtClean="0"/>
              <a:t>er</a:t>
            </a:r>
            <a:r>
              <a:rPr lang="en-US" sz="4800" b="1" dirty="0" smtClean="0"/>
              <a:t> - </a:t>
            </a:r>
            <a:endParaRPr lang="ru-RU" sz="4800" b="1" dirty="0"/>
          </a:p>
        </p:txBody>
      </p:sp>
      <p:sp>
        <p:nvSpPr>
          <p:cNvPr id="12" name="Прямоугольник 11"/>
          <p:cNvSpPr/>
          <p:nvPr/>
        </p:nvSpPr>
        <p:spPr>
          <a:xfrm>
            <a:off x="5148064" y="4955134"/>
            <a:ext cx="3509294" cy="769441"/>
          </a:xfrm>
          <a:prstGeom prst="rect">
            <a:avLst/>
          </a:prstGeom>
        </p:spPr>
        <p:txBody>
          <a:bodyPr wrap="none">
            <a:spAutoFit/>
          </a:bodyPr>
          <a:lstStyle/>
          <a:p>
            <a:r>
              <a:rPr lang="en-US" sz="4400" b="1" dirty="0"/>
              <a:t>the happ</a:t>
            </a:r>
            <a:r>
              <a:rPr lang="en-US" sz="4400" b="1" dirty="0">
                <a:solidFill>
                  <a:srgbClr val="FF0000"/>
                </a:solidFill>
              </a:rPr>
              <a:t>i</a:t>
            </a:r>
            <a:r>
              <a:rPr lang="en-US" sz="4400" b="1" dirty="0"/>
              <a:t>est</a:t>
            </a:r>
            <a:endParaRPr lang="ru-RU" sz="4400" b="1" dirty="0"/>
          </a:p>
        </p:txBody>
      </p:sp>
    </p:spTree>
    <p:extLst>
      <p:ext uri="{BB962C8B-B14F-4D97-AF65-F5344CB8AC3E}">
        <p14:creationId xmlns:p14="http://schemas.microsoft.com/office/powerpoint/2010/main" val="398030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4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14500"/>
                            </p:stCondLst>
                            <p:childTnLst>
                              <p:par>
                                <p:cTn id="9" presetID="22" presetClass="entr" presetSubtype="8" fill="hold" nodeType="afterEffect">
                                  <p:stCondLst>
                                    <p:cond delay="4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9000"/>
                            </p:stCondLst>
                            <p:childTnLst>
                              <p:par>
                                <p:cTn id="13" presetID="22" presetClass="entr" presetSubtype="8" fill="hold" nodeType="afterEffect">
                                  <p:stCondLst>
                                    <p:cond delay="400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par>
                          <p:cTn id="16" fill="hold">
                            <p:stCondLst>
                              <p:cond delay="23500"/>
                            </p:stCondLst>
                            <p:childTnLst>
                              <p:par>
                                <p:cTn id="17" presetID="22" presetClass="entr" presetSubtype="8" fill="hold" nodeType="afterEffect">
                                  <p:stCondLst>
                                    <p:cond delay="900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0"/>
                                            </p:txEl>
                                          </p:spTgt>
                                        </p:tgtEl>
                                      </p:cBhvr>
                                    </p:animEffect>
                                  </p:childTnLst>
                                </p:cTn>
                              </p:par>
                            </p:childTnLst>
                          </p:cTn>
                        </p:par>
                        <p:par>
                          <p:cTn id="20" fill="hold">
                            <p:stCondLst>
                              <p:cond delay="33000"/>
                            </p:stCondLst>
                            <p:childTnLst>
                              <p:par>
                                <p:cTn id="21" presetID="22" presetClass="entr" presetSubtype="8" fill="hold" nodeType="afterEffect">
                                  <p:stCondLst>
                                    <p:cond delay="400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500"/>
                                        <p:tgtEl>
                                          <p:spTgt spid="9">
                                            <p:txEl>
                                              <p:pRg st="0" end="0"/>
                                            </p:txEl>
                                          </p:spTgt>
                                        </p:tgtEl>
                                      </p:cBhvr>
                                    </p:animEffect>
                                  </p:childTnLst>
                                </p:cTn>
                              </p:par>
                            </p:childTnLst>
                          </p:cTn>
                        </p:par>
                        <p:par>
                          <p:cTn id="24" fill="hold">
                            <p:stCondLst>
                              <p:cond delay="37500"/>
                            </p:stCondLst>
                            <p:childTnLst>
                              <p:par>
                                <p:cTn id="25" presetID="22" presetClass="entr" presetSubtype="8" fill="hold" nodeType="afterEffect">
                                  <p:stCondLst>
                                    <p:cond delay="400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500"/>
                                        <p:tgtEl>
                                          <p:spTgt spid="10">
                                            <p:txEl>
                                              <p:pRg st="0" end="0"/>
                                            </p:txEl>
                                          </p:spTgt>
                                        </p:tgtEl>
                                      </p:cBhvr>
                                    </p:animEffect>
                                  </p:childTnLst>
                                </p:cTn>
                              </p:par>
                            </p:childTnLst>
                          </p:cTn>
                        </p:par>
                        <p:par>
                          <p:cTn id="28" fill="hold">
                            <p:stCondLst>
                              <p:cond delay="42000"/>
                            </p:stCondLst>
                            <p:childTnLst>
                              <p:par>
                                <p:cTn id="29" presetID="22" presetClass="entr" presetSubtype="8" fill="hold" nodeType="afterEffect">
                                  <p:stCondLst>
                                    <p:cond delay="1000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left)">
                                      <p:cBhvr>
                                        <p:cTn id="31" dur="500"/>
                                        <p:tgtEl>
                                          <p:spTgt spid="11">
                                            <p:txEl>
                                              <p:pRg st="0" end="0"/>
                                            </p:txEl>
                                          </p:spTgt>
                                        </p:tgtEl>
                                      </p:cBhvr>
                                    </p:animEffect>
                                  </p:childTnLst>
                                </p:cTn>
                              </p:par>
                            </p:childTnLst>
                          </p:cTn>
                        </p:par>
                        <p:par>
                          <p:cTn id="32" fill="hold">
                            <p:stCondLst>
                              <p:cond delay="52500"/>
                            </p:stCondLst>
                            <p:childTnLst>
                              <p:par>
                                <p:cTn id="33" presetID="22" presetClass="entr" presetSubtype="8" fill="hold" nodeType="afterEffect">
                                  <p:stCondLst>
                                    <p:cond delay="600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wipe(left)">
                                      <p:cBhvr>
                                        <p:cTn id="3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686800" cy="1143000"/>
          </a:xfrm>
        </p:spPr>
        <p:txBody>
          <a:bodyPr>
            <a:noAutofit/>
          </a:bodyPr>
          <a:lstStyle/>
          <a:p>
            <a:r>
              <a:rPr lang="ru-RU" sz="3600" dirty="0">
                <a:solidFill>
                  <a:srgbClr val="00B050"/>
                </a:solidFill>
              </a:rPr>
              <a:t>Степени сравнения прилагательных</a:t>
            </a:r>
            <a:br>
              <a:rPr lang="ru-RU" sz="3600" dirty="0">
                <a:solidFill>
                  <a:srgbClr val="00B050"/>
                </a:solidFill>
              </a:rPr>
            </a:br>
            <a:r>
              <a:rPr lang="ru-RU" sz="3600" dirty="0">
                <a:solidFill>
                  <a:srgbClr val="00B050"/>
                </a:solidFill>
              </a:rPr>
              <a:t>(</a:t>
            </a:r>
            <a:r>
              <a:rPr lang="en-US" sz="3600" dirty="0">
                <a:solidFill>
                  <a:srgbClr val="00B050"/>
                </a:solidFill>
              </a:rPr>
              <a:t>The degrees of comparison of adjectives)</a:t>
            </a:r>
            <a:endParaRPr lang="ru-RU" sz="3600"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1700809"/>
            <a:ext cx="1584176"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2" y="4675374"/>
            <a:ext cx="2232927" cy="191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514" y="3235214"/>
            <a:ext cx="1884693"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983950" y="2204864"/>
            <a:ext cx="2552302" cy="584775"/>
          </a:xfrm>
          <a:prstGeom prst="rect">
            <a:avLst/>
          </a:prstGeom>
        </p:spPr>
        <p:txBody>
          <a:bodyPr wrap="none">
            <a:spAutoFit/>
          </a:bodyPr>
          <a:lstStyle/>
          <a:p>
            <a:r>
              <a:rPr lang="en-US" sz="3200" b="1" dirty="0"/>
              <a:t>This lamp </a:t>
            </a:r>
            <a:r>
              <a:rPr lang="en-US" sz="3200" b="1" dirty="0" smtClean="0"/>
              <a:t>is</a:t>
            </a:r>
            <a:endParaRPr lang="ru-RU" sz="3200" b="1" dirty="0"/>
          </a:p>
        </p:txBody>
      </p:sp>
      <p:sp>
        <p:nvSpPr>
          <p:cNvPr id="5" name="Прямоугольник 4"/>
          <p:cNvSpPr/>
          <p:nvPr/>
        </p:nvSpPr>
        <p:spPr>
          <a:xfrm>
            <a:off x="2052207" y="3616036"/>
            <a:ext cx="2552302" cy="584775"/>
          </a:xfrm>
          <a:prstGeom prst="rect">
            <a:avLst/>
          </a:prstGeom>
        </p:spPr>
        <p:txBody>
          <a:bodyPr wrap="none">
            <a:spAutoFit/>
          </a:bodyPr>
          <a:lstStyle/>
          <a:p>
            <a:r>
              <a:rPr lang="en-US" sz="3200" b="1" dirty="0"/>
              <a:t>This lamp </a:t>
            </a:r>
            <a:r>
              <a:rPr lang="en-US" sz="3200" b="1" dirty="0" smtClean="0"/>
              <a:t>is</a:t>
            </a:r>
            <a:endParaRPr lang="ru-RU" sz="3200" b="1" dirty="0"/>
          </a:p>
        </p:txBody>
      </p:sp>
      <p:sp>
        <p:nvSpPr>
          <p:cNvPr id="6" name="Прямоугольник 5"/>
          <p:cNvSpPr/>
          <p:nvPr/>
        </p:nvSpPr>
        <p:spPr>
          <a:xfrm>
            <a:off x="2012550" y="5449047"/>
            <a:ext cx="2552302" cy="584775"/>
          </a:xfrm>
          <a:prstGeom prst="rect">
            <a:avLst/>
          </a:prstGeom>
        </p:spPr>
        <p:txBody>
          <a:bodyPr wrap="none">
            <a:spAutoFit/>
          </a:bodyPr>
          <a:lstStyle/>
          <a:p>
            <a:r>
              <a:rPr lang="en-US" sz="3200" b="1" dirty="0"/>
              <a:t>This lamp </a:t>
            </a:r>
            <a:r>
              <a:rPr lang="en-US" sz="3200" b="1" dirty="0" smtClean="0"/>
              <a:t>is</a:t>
            </a:r>
            <a:endParaRPr lang="ru-RU" sz="3200" b="1" dirty="0"/>
          </a:p>
        </p:txBody>
      </p:sp>
      <p:sp>
        <p:nvSpPr>
          <p:cNvPr id="7" name="Прямоугольник 6"/>
          <p:cNvSpPr/>
          <p:nvPr/>
        </p:nvSpPr>
        <p:spPr>
          <a:xfrm>
            <a:off x="4492168" y="2204863"/>
            <a:ext cx="2164375" cy="584775"/>
          </a:xfrm>
          <a:prstGeom prst="rect">
            <a:avLst/>
          </a:prstGeom>
        </p:spPr>
        <p:txBody>
          <a:bodyPr wrap="none">
            <a:spAutoFit/>
          </a:bodyPr>
          <a:lstStyle/>
          <a:p>
            <a:r>
              <a:rPr lang="en-US" sz="3200" b="1" dirty="0">
                <a:solidFill>
                  <a:srgbClr val="00B050"/>
                </a:solidFill>
              </a:rPr>
              <a:t>expensive</a:t>
            </a:r>
            <a:endParaRPr lang="ru-RU" sz="3200" b="1" dirty="0">
              <a:solidFill>
                <a:srgbClr val="00B050"/>
              </a:solidFill>
            </a:endParaRPr>
          </a:p>
        </p:txBody>
      </p:sp>
      <p:sp>
        <p:nvSpPr>
          <p:cNvPr id="8" name="Прямоугольник 7"/>
          <p:cNvSpPr/>
          <p:nvPr/>
        </p:nvSpPr>
        <p:spPr>
          <a:xfrm>
            <a:off x="5766130" y="3607669"/>
            <a:ext cx="2164375" cy="584775"/>
          </a:xfrm>
          <a:prstGeom prst="rect">
            <a:avLst/>
          </a:prstGeom>
        </p:spPr>
        <p:txBody>
          <a:bodyPr wrap="none">
            <a:spAutoFit/>
          </a:bodyPr>
          <a:lstStyle/>
          <a:p>
            <a:r>
              <a:rPr lang="en-US" sz="3200" b="1" dirty="0">
                <a:solidFill>
                  <a:srgbClr val="00B050"/>
                </a:solidFill>
              </a:rPr>
              <a:t>expensive</a:t>
            </a:r>
            <a:endParaRPr lang="ru-RU" sz="3200" b="1" dirty="0">
              <a:solidFill>
                <a:srgbClr val="00B050"/>
              </a:solidFill>
            </a:endParaRPr>
          </a:p>
        </p:txBody>
      </p:sp>
      <p:sp>
        <p:nvSpPr>
          <p:cNvPr id="9" name="Прямоугольник 8"/>
          <p:cNvSpPr/>
          <p:nvPr/>
        </p:nvSpPr>
        <p:spPr>
          <a:xfrm>
            <a:off x="6384033" y="5449048"/>
            <a:ext cx="2164375" cy="584775"/>
          </a:xfrm>
          <a:prstGeom prst="rect">
            <a:avLst/>
          </a:prstGeom>
        </p:spPr>
        <p:txBody>
          <a:bodyPr wrap="none">
            <a:spAutoFit/>
          </a:bodyPr>
          <a:lstStyle/>
          <a:p>
            <a:r>
              <a:rPr lang="en-US" sz="3200" b="1" dirty="0">
                <a:solidFill>
                  <a:srgbClr val="00B050"/>
                </a:solidFill>
              </a:rPr>
              <a:t>expensive</a:t>
            </a:r>
            <a:endParaRPr lang="ru-RU" sz="3200" b="1" dirty="0">
              <a:solidFill>
                <a:srgbClr val="00B050"/>
              </a:solidFill>
            </a:endParaRPr>
          </a:p>
        </p:txBody>
      </p:sp>
      <p:sp>
        <p:nvSpPr>
          <p:cNvPr id="10" name="Прямоугольник 9"/>
          <p:cNvSpPr/>
          <p:nvPr/>
        </p:nvSpPr>
        <p:spPr>
          <a:xfrm>
            <a:off x="4577984" y="3607670"/>
            <a:ext cx="1188146" cy="584775"/>
          </a:xfrm>
          <a:prstGeom prst="rect">
            <a:avLst/>
          </a:prstGeom>
        </p:spPr>
        <p:txBody>
          <a:bodyPr wrap="none">
            <a:spAutoFit/>
          </a:bodyPr>
          <a:lstStyle/>
          <a:p>
            <a:r>
              <a:rPr lang="en-US" sz="3200" b="1" dirty="0">
                <a:solidFill>
                  <a:srgbClr val="FF0000"/>
                </a:solidFill>
              </a:rPr>
              <a:t>more</a:t>
            </a:r>
            <a:endParaRPr lang="ru-RU" sz="3200" b="1" dirty="0">
              <a:solidFill>
                <a:srgbClr val="FF0000"/>
              </a:solidFill>
            </a:endParaRPr>
          </a:p>
        </p:txBody>
      </p:sp>
      <p:sp>
        <p:nvSpPr>
          <p:cNvPr id="11" name="Прямоугольник 10"/>
          <p:cNvSpPr/>
          <p:nvPr/>
        </p:nvSpPr>
        <p:spPr>
          <a:xfrm>
            <a:off x="4492168" y="5450146"/>
            <a:ext cx="1891865" cy="584775"/>
          </a:xfrm>
          <a:prstGeom prst="rect">
            <a:avLst/>
          </a:prstGeom>
        </p:spPr>
        <p:txBody>
          <a:bodyPr wrap="none">
            <a:spAutoFit/>
          </a:bodyPr>
          <a:lstStyle/>
          <a:p>
            <a:r>
              <a:rPr lang="en-US" sz="3200" b="1" dirty="0">
                <a:solidFill>
                  <a:srgbClr val="FF0000"/>
                </a:solidFill>
              </a:rPr>
              <a:t>the most</a:t>
            </a:r>
            <a:endParaRPr lang="ru-RU" sz="3200" b="1" dirty="0">
              <a:solidFill>
                <a:srgbClr val="FF0000"/>
              </a:solidFill>
            </a:endParaRPr>
          </a:p>
        </p:txBody>
      </p:sp>
    </p:spTree>
    <p:extLst>
      <p:ext uri="{BB962C8B-B14F-4D97-AF65-F5344CB8AC3E}">
        <p14:creationId xmlns:p14="http://schemas.microsoft.com/office/powerpoint/2010/main" val="275302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3000" fill="hold" grpId="0" nodeType="afterEffect">
                                  <p:stCondLst>
                                    <p:cond delay="10000"/>
                                  </p:stCondLst>
                                  <p:iterate type="wd">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p:stCondLst>
                              <p:cond delay="11500"/>
                            </p:stCondLst>
                            <p:childTnLst>
                              <p:par>
                                <p:cTn id="9" presetID="22" presetClass="entr" presetSubtype="8" repeatCount="3000" fill="hold" grpId="0" nodeType="afterEffect">
                                  <p:stCondLst>
                                    <p:cond delay="10000"/>
                                  </p:stCondLst>
                                  <p:iterate type="wd">
                                    <p:tmPct val="10000"/>
                                  </p:iterate>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dvAuto="10000"/>
      <p:bldP spid="11" grpId="0" build="p" advAuto="1000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dirty="0" smtClean="0"/>
              <a:t>Under the sea</a:t>
            </a:r>
            <a:endParaRPr lang="ru-RU" dirty="0"/>
          </a:p>
        </p:txBody>
      </p:sp>
      <p:sp>
        <p:nvSpPr>
          <p:cNvPr id="3" name="Объект 2"/>
          <p:cNvSpPr>
            <a:spLocks noGrp="1"/>
          </p:cNvSpPr>
          <p:nvPr>
            <p:ph idx="1"/>
          </p:nvPr>
        </p:nvSpPr>
        <p:spPr>
          <a:xfrm>
            <a:off x="0" y="980728"/>
            <a:ext cx="9144000" cy="6048672"/>
          </a:xfrm>
        </p:spPr>
        <p:txBody>
          <a:bodyPr>
            <a:normAutofit fontScale="92500" lnSpcReduction="10000"/>
          </a:bodyPr>
          <a:lstStyle/>
          <a:p>
            <a:pPr>
              <a:lnSpc>
                <a:spcPct val="170000"/>
              </a:lnSpc>
            </a:pPr>
            <a:r>
              <a:rPr lang="en-US" sz="2800" dirty="0" smtClean="0"/>
              <a:t>Many different plants and creatures live in the sea. </a:t>
            </a:r>
            <a:r>
              <a:rPr lang="en-US" sz="2800" b="1" i="1" dirty="0" smtClean="0">
                <a:solidFill>
                  <a:srgbClr val="FF0000"/>
                </a:solidFill>
              </a:rPr>
              <a:t>Jellyfish</a:t>
            </a:r>
            <a:r>
              <a:rPr lang="en-US" sz="2800" dirty="0" smtClean="0"/>
              <a:t> float near the surface of the sea, </a:t>
            </a:r>
            <a:r>
              <a:rPr lang="en-US" sz="2800" b="1" i="1" dirty="0" smtClean="0">
                <a:solidFill>
                  <a:srgbClr val="FF0000"/>
                </a:solidFill>
              </a:rPr>
              <a:t>whales</a:t>
            </a:r>
            <a:r>
              <a:rPr lang="en-US" sz="2800" dirty="0" smtClean="0"/>
              <a:t> and </a:t>
            </a:r>
            <a:r>
              <a:rPr lang="en-US" sz="2800" b="1" i="1" dirty="0" smtClean="0">
                <a:solidFill>
                  <a:srgbClr val="FF0000"/>
                </a:solidFill>
              </a:rPr>
              <a:t>dolphins</a:t>
            </a:r>
            <a:r>
              <a:rPr lang="en-US" sz="2800" dirty="0" smtClean="0"/>
              <a:t> must come to the surface to breath. The blue </a:t>
            </a:r>
            <a:r>
              <a:rPr lang="en-US" sz="2800" b="1" i="1" dirty="0" smtClean="0">
                <a:solidFill>
                  <a:srgbClr val="FF0000"/>
                </a:solidFill>
              </a:rPr>
              <a:t>whale</a:t>
            </a:r>
            <a:r>
              <a:rPr lang="en-US" sz="2800" dirty="0" smtClean="0"/>
              <a:t> is the largest creature on earth, and the great white</a:t>
            </a:r>
            <a:r>
              <a:rPr lang="en-US" sz="2800" b="1" i="1" dirty="0" smtClean="0">
                <a:solidFill>
                  <a:srgbClr val="FF0000"/>
                </a:solidFill>
              </a:rPr>
              <a:t> shark</a:t>
            </a:r>
            <a:r>
              <a:rPr lang="en-US" sz="2800" dirty="0" smtClean="0"/>
              <a:t> is the most dangerous </a:t>
            </a:r>
            <a:r>
              <a:rPr lang="en-US" sz="2800" b="1" i="1" dirty="0" smtClean="0">
                <a:solidFill>
                  <a:srgbClr val="FF0000"/>
                </a:solidFill>
              </a:rPr>
              <a:t>shark</a:t>
            </a:r>
            <a:r>
              <a:rPr lang="en-US" sz="2800" dirty="0" smtClean="0"/>
              <a:t>. It can swim very quickly and it has got sharp teeth. </a:t>
            </a:r>
            <a:r>
              <a:rPr lang="en-US" sz="2800" b="1" i="1" dirty="0" smtClean="0">
                <a:solidFill>
                  <a:srgbClr val="FF0000"/>
                </a:solidFill>
              </a:rPr>
              <a:t>Rays</a:t>
            </a:r>
            <a:r>
              <a:rPr lang="en-US" sz="2800" dirty="0" smtClean="0"/>
              <a:t> and </a:t>
            </a:r>
            <a:r>
              <a:rPr lang="en-US" sz="2800" b="1" i="1" dirty="0" smtClean="0">
                <a:solidFill>
                  <a:srgbClr val="FF0000"/>
                </a:solidFill>
              </a:rPr>
              <a:t>octopuses</a:t>
            </a:r>
            <a:r>
              <a:rPr lang="en-US" sz="2800" dirty="0" smtClean="0"/>
              <a:t> live on the bottom of the sea. They swim lazily along the sea bed. But </a:t>
            </a:r>
            <a:r>
              <a:rPr lang="en-US" sz="2800" b="1" i="1" dirty="0" smtClean="0">
                <a:solidFill>
                  <a:srgbClr val="FF0000"/>
                </a:solidFill>
              </a:rPr>
              <a:t>herrings</a:t>
            </a:r>
            <a:r>
              <a:rPr lang="en-US" sz="2800" dirty="0" smtClean="0"/>
              <a:t> travel together in large number. Fishermen can easily catch them.</a:t>
            </a:r>
            <a:endParaRPr lang="ru-RU" sz="2800" dirty="0"/>
          </a:p>
        </p:txBody>
      </p:sp>
    </p:spTree>
    <p:extLst>
      <p:ext uri="{BB962C8B-B14F-4D97-AF65-F5344CB8AC3E}">
        <p14:creationId xmlns:p14="http://schemas.microsoft.com/office/powerpoint/2010/main" val="2532301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dirty="0" smtClean="0"/>
              <a:t>Under the sea</a:t>
            </a:r>
            <a:endParaRPr lang="ru-RU" dirty="0"/>
          </a:p>
        </p:txBody>
      </p:sp>
      <p:sp>
        <p:nvSpPr>
          <p:cNvPr id="3" name="Объект 2"/>
          <p:cNvSpPr>
            <a:spLocks noGrp="1"/>
          </p:cNvSpPr>
          <p:nvPr>
            <p:ph idx="1"/>
          </p:nvPr>
        </p:nvSpPr>
        <p:spPr>
          <a:xfrm>
            <a:off x="0" y="980728"/>
            <a:ext cx="9144000" cy="6048672"/>
          </a:xfrm>
        </p:spPr>
        <p:txBody>
          <a:bodyPr>
            <a:normAutofit fontScale="92500" lnSpcReduction="10000"/>
          </a:bodyPr>
          <a:lstStyle/>
          <a:p>
            <a:pPr>
              <a:lnSpc>
                <a:spcPct val="170000"/>
              </a:lnSpc>
            </a:pPr>
            <a:r>
              <a:rPr lang="en-US" sz="2800" dirty="0" smtClean="0"/>
              <a:t>Many different plants and creatures live in the sea. </a:t>
            </a:r>
            <a:r>
              <a:rPr lang="en-US" sz="2800" b="1" i="1" dirty="0" smtClean="0">
                <a:solidFill>
                  <a:srgbClr val="FF0000"/>
                </a:solidFill>
              </a:rPr>
              <a:t>Jellyfish</a:t>
            </a:r>
            <a:r>
              <a:rPr lang="en-US" sz="2800" dirty="0" smtClean="0"/>
              <a:t> float near the surface of the sea, </a:t>
            </a:r>
            <a:r>
              <a:rPr lang="en-US" sz="2800" b="1" i="1" dirty="0" smtClean="0">
                <a:solidFill>
                  <a:srgbClr val="FF0000"/>
                </a:solidFill>
              </a:rPr>
              <a:t>whales</a:t>
            </a:r>
            <a:r>
              <a:rPr lang="en-US" sz="2800" dirty="0" smtClean="0"/>
              <a:t> and </a:t>
            </a:r>
            <a:r>
              <a:rPr lang="en-US" sz="2800" b="1" i="1" dirty="0" smtClean="0">
                <a:solidFill>
                  <a:srgbClr val="FF0000"/>
                </a:solidFill>
              </a:rPr>
              <a:t>dolphins</a:t>
            </a:r>
            <a:r>
              <a:rPr lang="en-US" sz="2800" dirty="0" smtClean="0"/>
              <a:t> must come to the surface to breath. The blue </a:t>
            </a:r>
            <a:r>
              <a:rPr lang="en-US" sz="2800" b="1" i="1" dirty="0" smtClean="0">
                <a:solidFill>
                  <a:srgbClr val="FF0000"/>
                </a:solidFill>
              </a:rPr>
              <a:t>whale</a:t>
            </a:r>
            <a:r>
              <a:rPr lang="en-US" sz="2800" dirty="0" smtClean="0"/>
              <a:t> is </a:t>
            </a:r>
            <a:r>
              <a:rPr lang="en-US" sz="2800" b="1" dirty="0" smtClean="0">
                <a:solidFill>
                  <a:srgbClr val="00B050"/>
                </a:solidFill>
              </a:rPr>
              <a:t>the largest </a:t>
            </a:r>
            <a:r>
              <a:rPr lang="en-US" sz="2800" dirty="0" smtClean="0"/>
              <a:t>creature on earth, and the great white</a:t>
            </a:r>
            <a:r>
              <a:rPr lang="en-US" sz="2800" b="1" i="1" dirty="0" smtClean="0">
                <a:solidFill>
                  <a:srgbClr val="FF0000"/>
                </a:solidFill>
              </a:rPr>
              <a:t> shark</a:t>
            </a:r>
            <a:r>
              <a:rPr lang="en-US" sz="2800" dirty="0" smtClean="0"/>
              <a:t> is </a:t>
            </a:r>
            <a:r>
              <a:rPr lang="en-US" sz="2800" b="1" dirty="0" smtClean="0">
                <a:solidFill>
                  <a:srgbClr val="00B050"/>
                </a:solidFill>
              </a:rPr>
              <a:t>the most dangerous </a:t>
            </a:r>
            <a:r>
              <a:rPr lang="en-US" sz="2800" b="1" i="1" dirty="0" smtClean="0">
                <a:solidFill>
                  <a:srgbClr val="FF0000"/>
                </a:solidFill>
              </a:rPr>
              <a:t>shark</a:t>
            </a:r>
            <a:r>
              <a:rPr lang="en-US" sz="2800" dirty="0" smtClean="0"/>
              <a:t>. It can swim very quickly and it has got sharp teeth. </a:t>
            </a:r>
            <a:r>
              <a:rPr lang="en-US" sz="2800" b="1" i="1" dirty="0" smtClean="0">
                <a:solidFill>
                  <a:srgbClr val="FF0000"/>
                </a:solidFill>
              </a:rPr>
              <a:t>Rays</a:t>
            </a:r>
            <a:r>
              <a:rPr lang="en-US" sz="2800" dirty="0" smtClean="0"/>
              <a:t> and </a:t>
            </a:r>
            <a:r>
              <a:rPr lang="en-US" sz="2800" b="1" i="1" dirty="0" smtClean="0">
                <a:solidFill>
                  <a:srgbClr val="FF0000"/>
                </a:solidFill>
              </a:rPr>
              <a:t>octopuses</a:t>
            </a:r>
            <a:r>
              <a:rPr lang="en-US" sz="2800" dirty="0" smtClean="0"/>
              <a:t> live on the bottom of the sea. They swim lazily along the sea bed. But </a:t>
            </a:r>
            <a:r>
              <a:rPr lang="en-US" sz="2800" b="1" i="1" dirty="0" smtClean="0">
                <a:solidFill>
                  <a:srgbClr val="FF0000"/>
                </a:solidFill>
              </a:rPr>
              <a:t>herrings</a:t>
            </a:r>
            <a:r>
              <a:rPr lang="en-US" sz="2800" dirty="0" smtClean="0"/>
              <a:t> travel together in large number. Fishermen can easily catch them.</a:t>
            </a:r>
            <a:endParaRPr lang="ru-RU" sz="2800" dirty="0"/>
          </a:p>
        </p:txBody>
      </p:sp>
    </p:spTree>
    <p:extLst>
      <p:ext uri="{BB962C8B-B14F-4D97-AF65-F5344CB8AC3E}">
        <p14:creationId xmlns:p14="http://schemas.microsoft.com/office/powerpoint/2010/main" val="2532301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625</TotalTime>
  <Words>639</Words>
  <Application>Microsoft Office PowerPoint</Application>
  <PresentationFormat>Экран (4:3)</PresentationFormat>
  <Paragraphs>83</Paragraphs>
  <Slides>13</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a shark  a dolphin  herrings  a whale  a ray  an octopus  a jellyfish</vt:lpstr>
      <vt:lpstr>Under the sea</vt:lpstr>
      <vt:lpstr>Under the sea</vt:lpstr>
      <vt:lpstr>Many different plants and creatures live in the sea.</vt:lpstr>
      <vt:lpstr>Степени сравнения прилагательных (The degrees of comparison of adjectives)</vt:lpstr>
      <vt:lpstr>Степени сравнения прилагательных (The degrees of comparison of adjectives) Правила присоединения окончаний</vt:lpstr>
      <vt:lpstr>Степени сравнения прилагательных (The degrees of comparison of adjectives)</vt:lpstr>
      <vt:lpstr>Under the sea</vt:lpstr>
      <vt:lpstr>Under the sea</vt:lpstr>
      <vt:lpstr>Образуйте сравнительную и превосходную степень от данных прилагательных </vt:lpstr>
      <vt:lpstr>Образуйте сравнительную и превосходную степень от данных прилагательных </vt:lpstr>
      <vt:lpstr>Make up sentences using the names of  sea animals and the degrees of comparison of given adjectives</vt:lpstr>
      <vt:lpstr>HOMETASK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shark  a dolphin</dc:title>
  <dc:creator>Ирина</dc:creator>
  <cp:lastModifiedBy>Ирина</cp:lastModifiedBy>
  <cp:revision>41</cp:revision>
  <dcterms:created xsi:type="dcterms:W3CDTF">2017-11-25T12:36:27Z</dcterms:created>
  <dcterms:modified xsi:type="dcterms:W3CDTF">2019-12-09T14:48:18Z</dcterms:modified>
</cp:coreProperties>
</file>