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92" r:id="rId14"/>
    <p:sldId id="278" r:id="rId15"/>
    <p:sldId id="294" r:id="rId16"/>
    <p:sldId id="284" r:id="rId17"/>
    <p:sldId id="300" r:id="rId18"/>
    <p:sldId id="313" r:id="rId19"/>
    <p:sldId id="314" r:id="rId20"/>
    <p:sldId id="315" r:id="rId21"/>
    <p:sldId id="302" r:id="rId22"/>
    <p:sldId id="281" r:id="rId23"/>
    <p:sldId id="309" r:id="rId24"/>
    <p:sldId id="26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4914-42F6-4AAC-82CF-BEBC212B728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0BCF-77D4-4639-BE5D-B26E799D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9412-E3E0-43B5-9CF6-7A226FBC8F8A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05D7-9262-459D-A5B4-702D54EBF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D23C-7A70-4BF3-B298-D4F7289F82C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2817-118E-40B4-A27E-3DB9A09D7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FD7A-763D-4592-973C-FCB9941A0DD7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6119-6470-4B6A-9EBD-8BFD86C44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23C-5DCB-40B9-8A3C-0146260CC318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800D-ECA8-43D5-A3F6-0A31F9623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BED0-117B-4059-B460-FF9215D51DA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9BC4-9F6B-424E-B85D-E2F8A17C1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5E50-A297-4B9F-BAB8-4135FEC64027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04DB-E37C-4302-B330-46D8C412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88EF-B393-47C3-A61A-E0F7E30742F8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BEB1-9EEE-458F-BCBF-878D84FB7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D08C-02E8-4AF2-BF0F-A077E9628A38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DF92-118D-4F8F-882B-3D4AA122E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EF75-7309-4059-B965-FEADE97CCB84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5744-C999-4131-BE8D-BA0B22DC1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0758-109B-4EE0-931A-38E74C1D134F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E8B2-E39F-4B4F-92DB-B09D3809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F7A58D-34E3-43C5-9662-5DDD9BB7E88C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1473B-794B-4EBF-97F4-2AF581BB5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4;&#1080;&#1085;&#1091;&#1090;&#1082;&#1072;.M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4;&#1080;&#1085;&#1091;&#1090;&#1082;&#1072;.M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7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7.gif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74214s013.edusite.ru/images/ucheniki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74205s34.edusite.ru/images/psixolognovosti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74214s013.edusite.ru/images/ucheniki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971550" y="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№3»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Ханты-Мансийского автономного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округа-Югры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2699792" y="3861048"/>
            <a:ext cx="4140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Аккулова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Наилевна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195736" y="4869160"/>
            <a:ext cx="55451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Класс: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«Г»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Тема: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антонимы?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«Школа России»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2" descr="http://mirgif.com/animacija/cherni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73651"/>
            <a:ext cx="1368152" cy="1098096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9" name="Picture 6" descr="http://vseotkritki.ru/_ph/23/2/287372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776" y="908720"/>
            <a:ext cx="1525224" cy="1080120"/>
          </a:xfrm>
          <a:prstGeom prst="rect">
            <a:avLst/>
          </a:prstGeom>
          <a:noFill/>
        </p:spPr>
      </p:pic>
      <p:pic>
        <p:nvPicPr>
          <p:cNvPr id="25601" name="Picture 1" descr="C:\Users\Марсель\Desktop\Новая папка\1572012129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00108"/>
            <a:ext cx="2500330" cy="323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195513" y="333375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Методы формирования ключевых компетенций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250" y="1484313"/>
          <a:ext cx="7272808" cy="44947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9298"/>
                <a:gridCol w="1658934"/>
                <a:gridCol w="5184576"/>
              </a:tblGrid>
              <a:tr h="561870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№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Компетенция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Методы формирования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42444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Коммуникативная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Дискуссия, диалог,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обсуждения спорного вопроса, обмен мнениями,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обобщение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информации,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обсуждение, побуждающий от проблемной ситуации диалог,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подводящий к теме диалог.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09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Информационная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Работа с учебником,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рабочей тетрадью, дидактическими  карточками,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наблюдение.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1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
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Учебно-познавательная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SzPct val="250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Метод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создания проблемной ситуации,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метод сравнения, метод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наблюдений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метод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гипотез,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метод создания ситуации успеха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2" descr="http://t2.gstatic.com/images?q=tbn:ANd9GcToi2x-z6PtjG-USxKb5tnx9Ynn2FB34n628WZI4f6-GyR346HL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7396"/>
            <a:ext cx="1086297" cy="1187217"/>
          </a:xfrm>
          <a:prstGeom prst="rect">
            <a:avLst/>
          </a:prstGeom>
          <a:noFill/>
        </p:spPr>
      </p:pic>
      <p:pic>
        <p:nvPicPr>
          <p:cNvPr id="11" name="Picture 6" descr="http://standart.edu.ru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475656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547813" y="1196975"/>
            <a:ext cx="70564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1.Этап самоопределения к деятельности (1 мин).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2.Актуализация знаний и фиксация затруднения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деятельности(10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3.Построение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выхода из затруднения (открытие нового знания)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4.Физкультминутка (2 мин.)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.Первичное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закрепление во внешней речи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(10 мин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6.Итог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Рефлексия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7.Домашнее задание.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051720" y="0"/>
            <a:ext cx="63355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урока: Урок «открытия нового знания»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5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1368152" cy="142616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2" descr="http://mirgif.com/animacija/cherni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157192"/>
            <a:ext cx="1872208" cy="1502658"/>
          </a:xfrm>
          <a:prstGeom prst="rect">
            <a:avLst/>
          </a:prstGeom>
          <a:noFill/>
        </p:spPr>
      </p:pic>
      <p:pic>
        <p:nvPicPr>
          <p:cNvPr id="11" name="Picture 6" descr="http://standart.edu.ru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1679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в учебную деятельность.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476375" y="188913"/>
            <a:ext cx="7145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 Этап самоопределения к деятельности (1 мин).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1773238"/>
            <a:ext cx="71278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деятельности: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613" y="2565400"/>
            <a:ext cx="2736850" cy="215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Приветствует учеников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Проверяет готовность класса к уроку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Мотивирует  учеников к активной учебной деятельности.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625" y="2565400"/>
            <a:ext cx="2735263" cy="2087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Приветствуют учителя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Проверяют готовность к уроку, устраняют недостатки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2275" y="4941888"/>
            <a:ext cx="6983413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внимания учащихся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6" descr="http://standart.edu.ru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7565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в учебную деятельность.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76375" y="188913"/>
            <a:ext cx="7145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 Этап самоопределения к деятельности (1 мин).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8300" y="5589240"/>
            <a:ext cx="6983413" cy="36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внимания учащихся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286512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6" descr="http://standart.edu.ru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75655" cy="764704"/>
          </a:xfrm>
          <a:prstGeom prst="rect">
            <a:avLst/>
          </a:prstGeom>
          <a:noFill/>
        </p:spPr>
      </p:pic>
      <p:pic>
        <p:nvPicPr>
          <p:cNvPr id="13313" name="Picture 1" descr="C:\Users\Марсель\Desktop\Новая папка\1572012137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3071834" cy="3571900"/>
          </a:xfrm>
          <a:prstGeom prst="rect">
            <a:avLst/>
          </a:prstGeom>
          <a:noFill/>
        </p:spPr>
      </p:pic>
      <p:pic>
        <p:nvPicPr>
          <p:cNvPr id="13314" name="Picture 2" descr="C:\Users\Марсель\Desktop\Новая папка\1572012132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300039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мышления и осознание потребности построения нового способа действий.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2339975" y="0"/>
            <a:ext cx="5145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 Актуализация знаний и фиксация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затруднения в деятельности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мин).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1589952"/>
            <a:ext cx="71278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фронтальная, коллективная.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2132857"/>
            <a:ext cx="3563937" cy="3528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1.Создает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эмоциональный настрой.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2.Организует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по развитию умения анализировать, сравнивать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.Формулирует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4.Контролирует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задания, создает ситуацию успеха, мотивируя учащихся к дальнейшей работе.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5.Проводит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параллель с ранее изученным материалом.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143116"/>
            <a:ext cx="3600400" cy="3528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Отгадывают загадки и записывают отгадки (словарные слова) в тетрадь.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2. Взаимопроверка.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Взаимооценка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3. Повторяют, закрепляют  изученную тему синонимы, находят пары – слова синонимы.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4.  Работают с оставшейся парой слов </a:t>
            </a:r>
            <a:r>
              <a:rPr lang="ru-RU" sz="1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– грусть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выясняют в чем затруднение.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Учащиеся анализируют ситуацию и делают вывод о ранее изученной  и новой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теме.У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детей возникает затруднение, т.к. данная группа слов  ранее не изучена.</a:t>
            </a:r>
          </a:p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Высказывают свое мнение, обосновывают ответы.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5661025"/>
            <a:ext cx="698500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знаний учащихся.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588125" y="6237288"/>
            <a:ext cx="720725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508625" y="6237288"/>
            <a:ext cx="719138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мышления и осознание потребности построения нового способа действий. 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339975" y="0"/>
            <a:ext cx="5145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 Актуализация знаний и фиксация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затруднения в деятельности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(10 мин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5805488"/>
            <a:ext cx="698500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знаний учащихся.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588125" y="6237288"/>
            <a:ext cx="720725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508625" y="6237288"/>
            <a:ext cx="719138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  <p:pic>
        <p:nvPicPr>
          <p:cNvPr id="11265" name="Picture 1" descr="C:\Users\Марсель\Desktop\Новая папка\1572012130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71612"/>
            <a:ext cx="2114552" cy="3143272"/>
          </a:xfrm>
          <a:prstGeom prst="rect">
            <a:avLst/>
          </a:prstGeom>
          <a:noFill/>
        </p:spPr>
      </p:pic>
      <p:pic>
        <p:nvPicPr>
          <p:cNvPr id="11266" name="Picture 2" descr="C:\Users\Марсель\Desktop\Новая папка\1572012131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643050"/>
            <a:ext cx="2400304" cy="3571900"/>
          </a:xfrm>
          <a:prstGeom prst="rect">
            <a:avLst/>
          </a:prstGeom>
          <a:noFill/>
        </p:spPr>
      </p:pic>
      <p:pic>
        <p:nvPicPr>
          <p:cNvPr id="11267" name="Picture 3" descr="C:\Users\Марсель\Desktop\Новая папка\15720121301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857364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4" y="836613"/>
            <a:ext cx="7524781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детьми нового способа действий и формирование способности к его выполнению.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979613" y="0"/>
            <a:ext cx="574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(открытие нового знания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(12 мин)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1773238"/>
            <a:ext cx="7453343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деятельности: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работа, групповая.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9148" y="2349500"/>
            <a:ext cx="3350042" cy="331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учащимися пробного учебного действия.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2.Организует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фиксирование индивидуального затруднения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3.Организует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совместного плана действий.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4.Реализует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выхода из затруднения.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2357430"/>
            <a:ext cx="4000528" cy="331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учебником: читают тему урока, пробуют сформулировать правило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Слушают стихотворение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М.Лукашиной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отвечают на вопросы, записывают пару слов-антонимов в тетрадь, ставят ударение, подчеркивают орфограммы.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Делают гимнастику для глаз.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Работают с текстом упр. 71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54, высказывают свое мнение по содержанию текста.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 Знакомятся со словарем антонимов.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5661025"/>
            <a:ext cx="698500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нового знания, определение наиболее эффективного способа достижения результата. 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516688" y="6237288"/>
            <a:ext cx="719137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580063" y="6237288"/>
            <a:ext cx="720725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4201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детьми нового способа действий и формирование способности к его выполнению. 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979613" y="0"/>
            <a:ext cx="574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(открытие нового знания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(12 мин)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7025" y="5746750"/>
            <a:ext cx="6985000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открытие нового знания, определение наиболее эффективного способа достижения результата. 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516688" y="6237288"/>
            <a:ext cx="719137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580063" y="6237288"/>
            <a:ext cx="720725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  <p:pic>
        <p:nvPicPr>
          <p:cNvPr id="6145" name="Picture 1" descr="C:\Users\Марсель\Desktop\Новая папка\1572012128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85992"/>
            <a:ext cx="2000264" cy="3214710"/>
          </a:xfrm>
          <a:prstGeom prst="rect">
            <a:avLst/>
          </a:prstGeom>
          <a:noFill/>
        </p:spPr>
      </p:pic>
      <p:pic>
        <p:nvPicPr>
          <p:cNvPr id="2" name="Picture 2" descr="C:\Users\Марсель\Desktop\Новая папка\15720121295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214554"/>
            <a:ext cx="2185990" cy="3367094"/>
          </a:xfrm>
          <a:prstGeom prst="rect">
            <a:avLst/>
          </a:prstGeom>
          <a:noFill/>
        </p:spPr>
      </p:pic>
      <p:pic>
        <p:nvPicPr>
          <p:cNvPr id="4" name="Picture 3" descr="C:\Users\Марсель\Desktop\Новая папка\15720121310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714488"/>
            <a:ext cx="2427473" cy="315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усталости, восстановление физических и духовных сил. 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339975" y="404813"/>
            <a:ext cx="4375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Физкультминутка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мин).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1484313"/>
            <a:ext cx="7127875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деятельности: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2852738"/>
            <a:ext cx="3024187" cy="165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1.Организует смену вида деятельности.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2.Повышает двигательную активность учащихся.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063" y="2852738"/>
            <a:ext cx="3168650" cy="165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1.Выполняют музыкальную физкультминутку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2.Восстанавливают физические и духовные силы.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5516563"/>
            <a:ext cx="6985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духовных и физических сил.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813" y="2133600"/>
            <a:ext cx="7200900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технология: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игровая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516688" y="6237288"/>
            <a:ext cx="719137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508625" y="6237288"/>
            <a:ext cx="719138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4471988"/>
            <a:ext cx="1038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standart.edu.ru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усталости, восстановление физических и духовных сил. 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339975" y="404813"/>
            <a:ext cx="4375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Физкультминутка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мин).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5516563"/>
            <a:ext cx="6985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духовных и физических сил.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516688" y="6237288"/>
            <a:ext cx="719137" cy="360362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508625" y="6237288"/>
            <a:ext cx="719138" cy="360362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4471988"/>
            <a:ext cx="1038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standart.edu.ru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  <p:pic>
        <p:nvPicPr>
          <p:cNvPr id="38914" name="Picture 2" descr="C:\Users\Марсель\Desktop\Новая папка\15720121276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643050"/>
            <a:ext cx="3643338" cy="373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308304" y="6237312"/>
            <a:ext cx="1835696" cy="6206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908175" y="2603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2124075" y="981075"/>
            <a:ext cx="5824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Место урока в изучаемой теме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835150" y="21336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713" y="1916112"/>
            <a:ext cx="6985000" cy="72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Слова, слова, слова… (10 часов)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786058"/>
            <a:ext cx="6911975" cy="3384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Синонимы и антонимы (3 часа)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1. Что такое синонимы?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Что такое антонимы?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6" descr="j03369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6" y="188640"/>
            <a:ext cx="1008112" cy="1296144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2" descr="http://veselajashkola.ru/wp-content/uploads/2011/10/shkolnye_kartinki_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3" y="5517232"/>
            <a:ext cx="1475657" cy="1340768"/>
          </a:xfrm>
          <a:prstGeom prst="rect">
            <a:avLst/>
          </a:prstGeom>
          <a:noFill/>
        </p:spPr>
      </p:pic>
      <p:pic>
        <p:nvPicPr>
          <p:cNvPr id="17" name="Picture 6" descr="http://standart.edu.ru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43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нового способа действий. 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908175" y="260350"/>
            <a:ext cx="5006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Первичное закрепление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(10мин).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1773238"/>
            <a:ext cx="71278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деятельности: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индивидуальная, фронтальная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812" y="2500306"/>
            <a:ext cx="2952749" cy="2143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Организует работу в парах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Организует динамическую игру.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500306"/>
            <a:ext cx="3786214" cy="221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Работают в парах.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-Находят пары слов антонимов в словаре, записывают в тетрадь.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-Самопроверка, самооценка.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Играют в динамическую игру «Цепочка», закрепляют полученные знания.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2275" y="4941888"/>
            <a:ext cx="6983413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понимание, принятие  и применение нового открытия.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292725" y="6092825"/>
            <a:ext cx="719138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6" descr="http://standart.edu.ru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нового способа действий. 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908175" y="260350"/>
            <a:ext cx="5083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Первичное закрепление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(10 мин).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5373688"/>
            <a:ext cx="6985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понимание, принятие  и применение нового открытия.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292725" y="6092825"/>
            <a:ext cx="719138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8" name="Picture 6" descr="http://standart.edu.ru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3143250" cy="857251"/>
          </a:xfrm>
          <a:prstGeom prst="rect">
            <a:avLst/>
          </a:prstGeom>
          <a:noFill/>
        </p:spPr>
      </p:pic>
      <p:pic>
        <p:nvPicPr>
          <p:cNvPr id="15" name="Picture 6" descr="http://standart.edu.ru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  <p:pic>
        <p:nvPicPr>
          <p:cNvPr id="4097" name="Picture 1" descr="C:\Users\Марсель\Desktop\Новая папка\1572012129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857364"/>
            <a:ext cx="2357454" cy="2928958"/>
          </a:xfrm>
          <a:prstGeom prst="rect">
            <a:avLst/>
          </a:prstGeom>
          <a:noFill/>
        </p:spPr>
      </p:pic>
      <p:pic>
        <p:nvPicPr>
          <p:cNvPr id="4098" name="Picture 2" descr="C:\Users\Марсель\Desktop\Новая папка\1572012128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50"/>
            <a:ext cx="228601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Самооценка результатов деятельности. Осознание метода построения, границ применения новых знаний. 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124075" y="260350"/>
            <a:ext cx="7124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Итог урока. Рефлексия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5мин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1773238"/>
            <a:ext cx="71278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организации учебной деятельности: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беседа, фронтальная работа.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2492375"/>
            <a:ext cx="3311525" cy="25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1.Акцентирует внимание на конечных результатах учебной деятельности обучающихся на уроке.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2.Подводит детей к итогу урока, осуществляет оценку их деятельности на уроке.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3.Поощряет учащихся.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163" y="2492375"/>
            <a:ext cx="3455987" cy="252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1.Совместно с учителем подводят итог урока, формулируют конечный результат своей работы на уроке.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2.Называют основные позиции нового материала и как они их усвоили.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3.Осуществляют самооценку.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5589588"/>
            <a:ext cx="6985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границ применения новых знаний.  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372225" y="63087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292725" y="6308725"/>
            <a:ext cx="719138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709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8366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Самооценка результатов деятельности. Осознание метода построения, границ применения новых знаний. 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124075" y="260350"/>
            <a:ext cx="7080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Итог урока. Рефлексия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деятельности (5 мин).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5589588"/>
            <a:ext cx="6985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границ применения новых знаний.  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372225" y="63087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5292725" y="6308725"/>
            <a:ext cx="719138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http://www.uroki.net/docobgd/docobgd36/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1485900" cy="287655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148064" y="4437112"/>
            <a:ext cx="360040" cy="1080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7"/>
            <a:ext cx="1475656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 descr="http://standart.edu.ru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5656" cy="622516"/>
          </a:xfrm>
          <a:prstGeom prst="rect">
            <a:avLst/>
          </a:prstGeom>
          <a:noFill/>
        </p:spPr>
      </p:pic>
      <p:pic>
        <p:nvPicPr>
          <p:cNvPr id="2049" name="Picture 1" descr="C:\Users\Марсель\Desktop\Новая папка\15720121266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714488"/>
            <a:ext cx="2686056" cy="3581408"/>
          </a:xfrm>
          <a:prstGeom prst="rect">
            <a:avLst/>
          </a:prstGeom>
          <a:noFill/>
        </p:spPr>
      </p:pic>
      <p:pic>
        <p:nvPicPr>
          <p:cNvPr id="2050" name="Picture 2" descr="C:\Users\Марсель\Desktop\Новая папка\15720121261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857364"/>
            <a:ext cx="2632478" cy="3509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конечная звезда 4"/>
          <p:cNvSpPr/>
          <p:nvPr/>
        </p:nvSpPr>
        <p:spPr>
          <a:xfrm>
            <a:off x="564456" y="1030424"/>
            <a:ext cx="8352928" cy="4365104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творческих побед!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372225" y="63087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292725" y="6308725"/>
            <a:ext cx="719138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54357f42e08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368152" cy="14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54357f42e08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12976"/>
            <a:ext cx="1584176" cy="13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6" descr="j03369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188640"/>
            <a:ext cx="889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308304" y="6237312"/>
            <a:ext cx="1835696" cy="6206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1625" y="1571612"/>
            <a:ext cx="712787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формированию понятия об антонимах; научить использовать антонимы в речи, определять лексическое значение слов.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" descr="http://veselajashkola.ru/wp-content/uploads/2011/10/shkolnye_kartinki_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3" y="5517232"/>
            <a:ext cx="1475657" cy="1340768"/>
          </a:xfrm>
          <a:prstGeom prst="rect">
            <a:avLst/>
          </a:prstGeom>
          <a:noFill/>
        </p:spPr>
      </p:pic>
      <p:pic>
        <p:nvPicPr>
          <p:cNvPr id="21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50" cy="85725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962" y="377791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92275" y="2708275"/>
            <a:ext cx="7200900" cy="1152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981075"/>
            <a:ext cx="7416800" cy="1008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9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412"/>
            <a:ext cx="9144000" cy="67325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3" y="1412874"/>
            <a:ext cx="725013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Образовательные: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совместно с обучающимися открыть новые знания, научиться подбирать антонимы к словам, пользоваться словарем антонимов.</a:t>
            </a: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836613"/>
            <a:ext cx="2736850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Задачи урока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2643182"/>
            <a:ext cx="7358114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2.Развивающие: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развитие познавательной мотивации детей на основе принятия и удержания учебных задач, положительной мотивации к учению; развивать речь учащихся, обогащать словарный запас детей; развивать сообразительность, мышление, внимание, память, умение работать с текстом; формировать умение работать в паре.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875" y="4643446"/>
            <a:ext cx="6264275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3.Воспитательные: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речи, любовь и внимание к слову, бережное отношение к родному языку; воспитывать толерантность, ответственность за собственные поступки.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2" descr="http://t2.gstatic.com/images?q=tbn:ANd9GcToi2x-z6PtjG-USxKb5tnx9Ynn2FB34n628WZI4f6-GyR346HL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1230313" cy="1344613"/>
          </a:xfrm>
          <a:prstGeom prst="rect">
            <a:avLst/>
          </a:prstGeom>
          <a:noFill/>
        </p:spPr>
      </p:pic>
      <p:pic>
        <p:nvPicPr>
          <p:cNvPr id="16" name="Picture 6" descr="http://standart.edu.ru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77558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547813" y="188913"/>
            <a:ext cx="7375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Планируемые  образовательные результаты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6162" y="1142985"/>
            <a:ext cx="7452118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осознанное уважительное и доброжелательное отношение к другому человеку, его мнению, мировоззрению, культуре, языку как основа мирного поведения; способность преодолевать трудности, доводить начатую работу до ее завершения.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714620"/>
            <a:ext cx="7383492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пользоваться словарями разных типов( толковые, антонимов), перерабатывать и преобразовывать информацию из одной формы в другую (изображение в словесную форму).</a:t>
            </a:r>
          </a:p>
          <a:p>
            <a:pPr eaLnBrk="0" hangingPunct="0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256"/>
            <a:ext cx="7500990" cy="1373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определение антонимов, уметь подбирать антонимы к словам и находить их в тексте; устанавливать связь антонимов с многозначностью слов; наблюдать за использованием антонимов в художественной  речи.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27088" y="1628775"/>
            <a:ext cx="4318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27088" y="2781300"/>
            <a:ext cx="4318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27088" y="4221163"/>
            <a:ext cx="431800" cy="3603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4" descr="http://74214s013.edusite.ru/images/uchenik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301208"/>
            <a:ext cx="1944216" cy="1080120"/>
          </a:xfrm>
          <a:prstGeom prst="rect">
            <a:avLst/>
          </a:prstGeom>
          <a:noFill/>
        </p:spPr>
      </p:pic>
      <p:pic>
        <p:nvPicPr>
          <p:cNvPr id="17" name="Picture 6" descr="http://standart.edu.ru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475656" cy="62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051050" y="188913"/>
            <a:ext cx="596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Универсальные учебные действия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357430"/>
            <a:ext cx="7572428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УУД: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формулирование цели деятельности на уроке;  планирование, контроль и оценивание учебных действий в соответствии с поставленной задачей и условиями ее реализации; проговаривание последовательность действий на уроке; высказывание своего предположения ( верного) на основе работы с материалом учебника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350" y="3786189"/>
            <a:ext cx="7526368" cy="1011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УУД 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  учебного сотрудничества с учителем и сверстниками, соблюдение правил речевого поведения, умение высказывать и обосновывать  свою точку зрения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350" y="4857760"/>
            <a:ext cx="7526368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определять границы собственного знания и незнания, способность к самооценке на основе критериев успешности учебной деятельности.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350" y="1000107"/>
            <a:ext cx="7526368" cy="128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 УУД: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самостоятельное выделение и формулирование познавательной цели, осознанное и произвольное построение  речевого высказывания в устной форме, выбор наиболее эффективных способов решения задач, структурирование знаний; владение приёмами анализа и систематизации материала, синтеза, сравнения.</a:t>
            </a:r>
          </a:p>
          <a:p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27088" y="1484313"/>
            <a:ext cx="431800" cy="3603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55650" y="2565400"/>
            <a:ext cx="431800" cy="358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55650" y="3860800"/>
            <a:ext cx="4318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7088" y="5229225"/>
            <a:ext cx="4318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2" descr="Photo%20071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237" y="0"/>
            <a:ext cx="893763" cy="1143000"/>
          </a:xfrm>
          <a:prstGeom prst="rect">
            <a:avLst/>
          </a:prstGeom>
          <a:noFill/>
        </p:spPr>
      </p:pic>
      <p:pic>
        <p:nvPicPr>
          <p:cNvPr id="19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3401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477963" y="260350"/>
            <a:ext cx="7666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Программно-методическое обеспечение урока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691680" y="1214422"/>
            <a:ext cx="6911975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Оборудование к уроку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Компьютер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Интерактивная доска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Учебные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принадлежности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Дидактический материал: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Презентация к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уроку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Раздаточный материал: светофоры, конверты с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заданиями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работы в парах.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6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7565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http://propowerpoint.ru/wp-content/uploads/2013/02/ShkolDoska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3568" y="188640"/>
            <a:ext cx="813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педагогические технологии </a:t>
            </a: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619250" y="1052513"/>
            <a:ext cx="6453212" cy="45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Технология </a:t>
            </a:r>
            <a:r>
              <a:rPr lang="ru-RU" sz="2400" dirty="0">
                <a:latin typeface="Times New Roman"/>
                <a:cs typeface="Times New Roman"/>
              </a:rPr>
              <a:t>деятельностного обучения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Технология проблемно- диалогического обучения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Информационно-коммуникативная </a:t>
            </a:r>
            <a:r>
              <a:rPr lang="ru-RU" sz="2400" dirty="0">
                <a:latin typeface="Times New Roman"/>
                <a:cs typeface="Times New Roman"/>
              </a:rPr>
              <a:t>технология 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Технология дифференцированного обучения 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Игровая </a:t>
            </a:r>
            <a:r>
              <a:rPr lang="ru-RU" sz="2400" dirty="0">
                <a:latin typeface="Times New Roman"/>
                <a:cs typeface="Times New Roman"/>
              </a:rPr>
              <a:t>технология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 err="1">
                <a:latin typeface="Times New Roman"/>
                <a:cs typeface="Times New Roman"/>
              </a:rPr>
              <a:t>Здоровьесберегающая</a:t>
            </a:r>
            <a:r>
              <a:rPr lang="ru-RU" sz="2400" dirty="0">
                <a:latin typeface="Times New Roman"/>
                <a:cs typeface="Times New Roman"/>
              </a:rPr>
              <a:t> технология </a:t>
            </a:r>
            <a:endParaRPr lang="ru-RU" sz="2400" dirty="0"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tabLst>
                <a:tab pos="6858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Технология оценивания </a:t>
            </a:r>
            <a:endParaRPr lang="ru-RU" sz="2400" dirty="0"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2" descr="Картинка 259 из 61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289" y="332656"/>
            <a:ext cx="1458711" cy="2592288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1" name="Picture 2" descr="http://mirgif.com/animacija/chernil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17699"/>
            <a:ext cx="1296144" cy="1040301"/>
          </a:xfrm>
          <a:prstGeom prst="rect">
            <a:avLst/>
          </a:prstGeom>
          <a:noFill/>
        </p:spPr>
      </p:pic>
      <p:pic>
        <p:nvPicPr>
          <p:cNvPr id="13" name="Picture 6" descr="http://standart.edu.ru/images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322257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260350"/>
            <a:ext cx="5976937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050" y="188913"/>
            <a:ext cx="4068763" cy="1655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 работы на уроке: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парах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6238" y="1989138"/>
            <a:ext cx="4067175" cy="2519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обучения, применяемые на уроке: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источнику знаний: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938" y="4652963"/>
            <a:ext cx="4103687" cy="1296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контроля на уроке: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Ученик-ученик (при работе в парах)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Самоконтроль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Ученик-учитель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971550" y="692150"/>
            <a:ext cx="936625" cy="6492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92275" y="2924175"/>
            <a:ext cx="935038" cy="6492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484438" y="4941888"/>
            <a:ext cx="935037" cy="647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372225" y="6092825"/>
            <a:ext cx="720725" cy="360363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219700" y="6092825"/>
            <a:ext cx="720725" cy="360363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611293" cy="1224136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4" descr="http://74214s013.edusite.ru/images/ucheniki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445224"/>
            <a:ext cx="1851098" cy="1111945"/>
          </a:xfrm>
          <a:prstGeom prst="rect">
            <a:avLst/>
          </a:prstGeom>
          <a:noFill/>
        </p:spPr>
      </p:pic>
      <p:pic>
        <p:nvPicPr>
          <p:cNvPr id="18" name="Picture 6" descr="http://standart.edu.ru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03648" cy="77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1371</Words>
  <Application>Microsoft Office PowerPoint</Application>
  <PresentationFormat>Экран (4:3)</PresentationFormat>
  <Paragraphs>217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\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Марсель</cp:lastModifiedBy>
  <cp:revision>142</cp:revision>
  <dcterms:created xsi:type="dcterms:W3CDTF">2013-11-16T03:25:55Z</dcterms:created>
  <dcterms:modified xsi:type="dcterms:W3CDTF">2019-11-12T18:46:22Z</dcterms:modified>
</cp:coreProperties>
</file>