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9" r:id="rId4"/>
    <p:sldId id="268" r:id="rId5"/>
    <p:sldId id="266" r:id="rId6"/>
    <p:sldId id="257" r:id="rId7"/>
    <p:sldId id="258" r:id="rId8"/>
    <p:sldId id="270" r:id="rId9"/>
    <p:sldId id="259" r:id="rId10"/>
    <p:sldId id="272" r:id="rId11"/>
    <p:sldId id="271" r:id="rId12"/>
    <p:sldId id="273" r:id="rId13"/>
    <p:sldId id="261" r:id="rId14"/>
    <p:sldId id="26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3EA64-F7CA-4565-BF37-D0530B4CABD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F1D9-6E38-47A5-907C-F4FDBDB76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10425E-8047-42B3-9733-5628C7FD7AE3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619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1.WAV"/><Relationship Id="rId5" Type="http://schemas.openxmlformats.org/officeDocument/2006/relationships/image" Target="../media/image7.png"/><Relationship Id="rId4" Type="http://schemas.microsoft.com/office/2007/relationships/media" Target="../media/media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" TargetMode="External"/><Relationship Id="rId7" Type="http://schemas.openxmlformats.org/officeDocument/2006/relationships/hyperlink" Target="http://tubaginya.ru/sozhmite-ruku-v-kulak-i-my-rasskazhem-1" TargetMode="External"/><Relationship Id="rId2" Type="http://schemas.openxmlformats.org/officeDocument/2006/relationships/hyperlink" Target="https://obuchonok.ru/node/56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ive2.ru/c/1846696" TargetMode="External"/><Relationship Id="rId5" Type="http://schemas.openxmlformats.org/officeDocument/2006/relationships/hyperlink" Target="https://infourok.ru/urok-russkogo" TargetMode="External"/><Relationship Id="rId4" Type="http://schemas.openxmlformats.org/officeDocument/2006/relationships/hyperlink" Target="https://tr.pinterest.com/p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ПРЕЗЕНТАЦИЯ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учителей МБОУ Вязьма – Брянской СОШ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имени Героя Российской </a:t>
            </a:r>
            <a:r>
              <a:rPr lang="ru-RU" dirty="0" err="1" smtClean="0">
                <a:solidFill>
                  <a:schemeClr val="tx1"/>
                </a:solidFill>
              </a:rPr>
              <a:t>Федераци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А. В. </a:t>
            </a:r>
            <a:r>
              <a:rPr lang="ru-RU" dirty="0" err="1" smtClean="0">
                <a:solidFill>
                  <a:schemeClr val="tx1"/>
                </a:solidFill>
              </a:rPr>
              <a:t>Пуцыкина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              Вяземского района Смоленской области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6165304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 год</a:t>
            </a:r>
            <a:endParaRPr lang="ru-RU" dirty="0"/>
          </a:p>
        </p:txBody>
      </p:sp>
      <p:sp>
        <p:nvSpPr>
          <p:cNvPr id="11266" name="AutoShape 2" descr="https://svgsilh.com/svg/1297972-03a9f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www.clipartmax.com/png/full/350-3503904_collection-of-free-chast-clipart-treasure-key-clip-art-old-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04664"/>
            <a:ext cx="74024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расходы могут быть в вашей семье?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7"/>
          <p:cNvSpPr>
            <a:spLocks noGrp="1"/>
          </p:cNvSpPr>
          <p:nvPr>
            <p:ph sz="quarter" idx="2"/>
          </p:nvPr>
        </p:nvSpPr>
        <p:spPr>
          <a:xfrm>
            <a:off x="341955" y="2536155"/>
            <a:ext cx="4372921" cy="2793856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omic Sans MS" panose="030F0702030302020204" pitchFamily="66" charset="0"/>
              </a:rPr>
              <a:t>Зарплата родителей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omic Sans MS" panose="030F0702030302020204" pitchFamily="66" charset="0"/>
              </a:rPr>
              <a:t>Стипендия детей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omic Sans MS" panose="030F0702030302020204" pitchFamily="66" charset="0"/>
              </a:rPr>
              <a:t>Пенсия бабушки или дедушки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dirty="0" smtClean="0">
                <a:latin typeface="Comic Sans MS" panose="030F0702030302020204" pitchFamily="66" charset="0"/>
              </a:rPr>
              <a:t>Пособия на детей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 smtClean="0">
              <a:latin typeface="Comic Sans MS" panose="030F0702030302020204" pitchFamily="66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dirty="0">
              <a:latin typeface="Comic Sans MS" panose="030F0702030302020204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4009" y="1873627"/>
            <a:ext cx="4429125" cy="4429126"/>
          </a:xfrm>
        </p:spPr>
        <p:txBody>
          <a:bodyPr>
            <a:normAutofit/>
          </a:bodyPr>
          <a:lstStyle/>
          <a:p>
            <a:pPr marL="266689" indent="-266689">
              <a:buFont typeface="Wingdings"/>
              <a:buChar char=""/>
              <a:defRPr/>
            </a:pPr>
            <a:endParaRPr lang="ru-RU" dirty="0" smtClean="0"/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Питание 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Одежда и обувь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Оплата жилья, транспорта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Покупка канцелярии, книг, игрушек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Обучение и лечение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Посещение театров, музеев</a:t>
            </a:r>
          </a:p>
          <a:p>
            <a:pPr marL="0" indent="0">
              <a:buNone/>
              <a:defRPr/>
            </a:pPr>
            <a:r>
              <a:rPr lang="ru-RU" dirty="0" smtClean="0">
                <a:latin typeface="Comic Sans MS" panose="030F0702030302020204" pitchFamily="66" charset="0"/>
              </a:rPr>
              <a:t>Отдых, туристические поездки</a:t>
            </a:r>
          </a:p>
          <a:p>
            <a:pPr marL="266689" indent="-266689">
              <a:buFont typeface="Wingdings"/>
              <a:buChar char=""/>
              <a:defRPr/>
            </a:pPr>
            <a:endParaRPr lang="ru-RU" dirty="0" smtClean="0"/>
          </a:p>
          <a:p>
            <a:pPr marL="266689" indent="-266689">
              <a:buFont typeface="Wingdings"/>
              <a:buChar char=""/>
              <a:defRPr/>
            </a:pPr>
            <a:endParaRPr lang="ru-RU" dirty="0" smtClean="0"/>
          </a:p>
          <a:p>
            <a:pPr marL="266689" indent="-266689">
              <a:buFont typeface="Wingdings"/>
              <a:buChar char=""/>
              <a:defRPr/>
            </a:pPr>
            <a:endParaRPr lang="ru-RU" dirty="0" smtClean="0"/>
          </a:p>
          <a:p>
            <a:pPr marL="266689" indent="-266689"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10245" name="Текст 6"/>
          <p:cNvSpPr>
            <a:spLocks noGrp="1"/>
          </p:cNvSpPr>
          <p:nvPr>
            <p:ph type="body" sz="quarter" idx="1"/>
          </p:nvPr>
        </p:nvSpPr>
        <p:spPr>
          <a:xfrm>
            <a:off x="1134259" y="837455"/>
            <a:ext cx="3238500" cy="6397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>
                <a:latin typeface="Comic Sans MS" panose="030F0702030302020204" pitchFamily="66" charset="0"/>
              </a:rPr>
              <a:t>Доходы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72759" y="838919"/>
            <a:ext cx="3476674" cy="842200"/>
          </a:xfrm>
        </p:spPr>
        <p:txBody>
          <a:bodyPr>
            <a:normAutofit fontScale="47500" lnSpcReduction="20000"/>
          </a:bodyPr>
          <a:lstStyle/>
          <a:p>
            <a:pPr algn="ctr">
              <a:defRPr/>
            </a:pPr>
            <a:endParaRPr lang="ru-RU" sz="2667" dirty="0"/>
          </a:p>
          <a:p>
            <a:pPr algn="ctr">
              <a:defRPr/>
            </a:pPr>
            <a:r>
              <a:rPr lang="ru-RU" sz="7000" dirty="0">
                <a:latin typeface="Comic Sans MS" panose="030F0702030302020204" pitchFamily="66" charset="0"/>
              </a:rPr>
              <a:t>Расходы</a:t>
            </a:r>
          </a:p>
          <a:p>
            <a:pPr algn="ctr">
              <a:defRPr/>
            </a:pPr>
            <a:endParaRPr lang="ru-RU" sz="2667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372509" y="1477218"/>
            <a:ext cx="762000" cy="714376"/>
          </a:xfrm>
          <a:prstGeom prst="upArrowCallout">
            <a:avLst/>
          </a:prstGeom>
          <a:solidFill>
            <a:schemeClr val="bg1"/>
          </a:solidFill>
          <a:ln>
            <a:solidFill>
              <a:srgbClr val="B43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>
              <a:ln>
                <a:solidFill>
                  <a:srgbClr val="B436E6"/>
                </a:solidFill>
              </a:ln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5868144" y="1477218"/>
            <a:ext cx="762000" cy="771526"/>
          </a:xfrm>
          <a:prstGeom prst="downArrowCallout">
            <a:avLst/>
          </a:prstGeom>
          <a:solidFill>
            <a:schemeClr val="bg1"/>
          </a:solidFill>
          <a:ln>
            <a:solidFill>
              <a:srgbClr val="B43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4344" y="115888"/>
            <a:ext cx="25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0FFB955F-5B26-476A-889B-B35D587F7870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224580"/>
            <a:ext cx="6624638" cy="4722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Семейный бюджет.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36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26317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243" grpId="0" build="p"/>
      <p:bldP spid="10245" grpId="0" build="p" animBg="1"/>
      <p:bldP spid="14" grpId="0" build="p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852935"/>
            <a:ext cx="4176464" cy="32732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Крошка-сын к отцу пришел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спросила кроха: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«Как спланировать бюджет,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жилось неплохо?»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39953" y="2174875"/>
            <a:ext cx="4546848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a.d-cd.net/ac1b322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5525"/>
            <a:ext cx="4355976" cy="5543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Запомните, друзья,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истины простой: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Забудешь о бюджете,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Карман будет пустой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83569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у.е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43608" y="0"/>
          <a:ext cx="8100392" cy="6898476"/>
        </p:xfrm>
        <a:graphic>
          <a:graphicData uri="http://schemas.openxmlformats.org/drawingml/2006/table">
            <a:tbl>
              <a:tblPr/>
              <a:tblGrid>
                <a:gridCol w="4595414"/>
                <a:gridCol w="2025099"/>
                <a:gridCol w="1479879"/>
              </a:tblGrid>
              <a:tr h="610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Товар или услуга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Цена, </a:t>
                      </a:r>
                      <a:r>
                        <a:rPr lang="ru-RU" sz="18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у.е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Ваш выбор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Лекарства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Продукты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Одежда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Обувь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Бытовая химия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Транспорт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Велосипед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0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Музыкальная (спортивная) школа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Книги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Компьютер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Игрушки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Платежи и налоги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Диски с мультфильмами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Посещение цирка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Посещение боулинга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Туристическая поездка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Поход в кино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Мороженное, конфеты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Фрукты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могут распределяться доходы и расходы в семье?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 могут быть равны  расходам, могут быть больше расходов или превышать расходы.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ya-webdesign.com/images/quarter-clipart-money-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67744" y="260648"/>
            <a:ext cx="2269333" cy="11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3467 0.27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13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– превышение расходов бюджета над доходами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– бережливое ведение хозяйства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Семейная экономика – это правильное ведение семейного хозяйства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Гороскоп финансов на июль 2018 г.! Близнецы, Рак! Часть 2. 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960772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260648"/>
            <a:ext cx="80727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советов по экономии семейного бюджета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40960" cy="5328591"/>
        </p:xfrm>
        <a:graphic>
          <a:graphicData uri="http://schemas.openxmlformats.org/drawingml/2006/table">
            <a:tbl>
              <a:tblPr/>
              <a:tblGrid>
                <a:gridCol w="6322897"/>
                <a:gridCol w="2318063"/>
              </a:tblGrid>
              <a:tr h="459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Ваш выбор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Планируйте семейный бюджет, исходя из доходов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Уходя из дома, выключайте свет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Просите у родителей новую игрушку к каждому празднику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Бережно относитесь к своим вещам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Чаще пользуйтесь услугами такси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 похода в магазин оставляйте сдачу себе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Пользуйтесь услугами доставки горячей пиццы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Чаще разговаривайте с друзьями по сотовому телефону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6935234" cy="6280737"/>
        </p:xfrm>
        <a:graphic>
          <a:graphicData uri="http://schemas.openxmlformats.org/drawingml/2006/table">
            <a:tbl>
              <a:tblPr/>
              <a:tblGrid>
                <a:gridCol w="2219473"/>
                <a:gridCol w="4715761"/>
              </a:tblGrid>
              <a:tr h="286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Вариант ответа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Из чего складывается семейный бюджет?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из заработной платы, пенсии, стипендии;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из доходов и расходов;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в) из денег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Деньги, которые поступают в бюджет семьи, – это…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я) расходы;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е) проценты;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доходы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Авторское вознаграждение – это…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б) зарплата;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г) налог;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д) гонорар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Деньги, которые тратятся из бюджета семьи, – это…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ш) доходы;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ж) расходы;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х) прибыль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Правильным ведением бюджета считается то, при котором доходы…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е) больше расходов;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и) равны расходам;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а) меньше расходов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Зарплата, пенсия, стипендия – это разные виды…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т) доходов;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расходов;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к) гонорара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635896" y="0"/>
            <a:ext cx="18914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avatars.mds.yandex.net/get-pdb/2147350/817cda07-0fa8-4265-8df0-d66889011866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250"/>
            <a:ext cx="9066604" cy="599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Бюджет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работаешь – лучше живешь,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живешь – больше людям даешь,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Старым и малым, и тем, кто в нужде.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будет нужно – помогут тебе.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Помни, мой друг, – в делах не зевай,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Прибыль свою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ты всегда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умножай.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Прибыль – трудам и уменью награда.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получить ее? Думать тут надо.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Сложно? Не просто! Но ты уж прости,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жизни у нас нет другого пути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clipartmax.com/png/full/350-3503904_collection-of-free-chast-clipart-treasure-key-clip-art-old-ke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14170">
            <a:off x="3122791" y="1972944"/>
            <a:ext cx="6921896" cy="4376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Нажить много денег – храбрость;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сохранить их – мудрость,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умело расходовать – искусство.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                                               Бертольд Авербах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tubaginya.ru/wp-content/uploads/2018/01/3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48671" cy="6048672"/>
          </a:xfrm>
          <a:prstGeom prst="rect">
            <a:avLst/>
          </a:prstGeom>
          <a:noFill/>
        </p:spPr>
      </p:pic>
      <p:pic>
        <p:nvPicPr>
          <p:cNvPr id="38918" name="Picture 6" descr="https://bipbap.ru/wp-content/uploads/2019/06/157620_or-640x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-35486"/>
            <a:ext cx="6384032" cy="751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924944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    </a:t>
            </a: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6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РАБОТУ </a:t>
            </a:r>
          </a:p>
          <a:p>
            <a:pPr algn="ctr">
              <a:buNone/>
            </a:pPr>
            <a:r>
              <a:rPr lang="ru-RU" sz="6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ЗАНЯТИИ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542 0.21831 0.27101 0.43686 0.1908 0.40772 C 0.11059 0.37858 -0.38056 -0.07008 -0.4816 -0.17415 C -0.58264 -0.27822 -0.47569 -0.21439 -0.41545 -0.2174 C -0.35521 -0.2204 -0.17361 -0.18687 -0.11997 -0.19265 C -0.06632 -0.19843 -0.08003 -0.22526 -0.09375 -0.25209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542 0.21831 0.27101 0.43686 0.1908 0.40772 C 0.11059 0.37858 -0.38056 -0.07008 -0.4816 -0.17415 C -0.58264 -0.27822 -0.47569 -0.21439 -0.41545 -0.2174 C -0.35521 -0.2204 -0.17361 -0.18687 -0.11997 -0.19265 C -0.06632 -0.19843 -0.08003 -0.22526 -0.09375 -0.25209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542 0.21831 0.27101 0.43686 0.1908 0.40772 C 0.11059 0.37858 -0.38056 -0.07008 -0.4816 -0.17415 C -0.58264 -0.27822 -0.47569 -0.21439 -0.41545 -0.2174 C -0.35521 -0.2204 -0.17361 -0.18687 -0.11997 -0.19265 C -0.06632 -0.19843 -0.08003 -0.22526 -0.09375 -0.25209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https://obuchonok.ru/node/5648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http://yandex.ru/clck/jsredir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https://tr.pinterest.com/pin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https://infourok.ru/urok-russkogo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https://www.drive2.ru/c/1846696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http://tubaginya.ru/sozhmite-ruku-v-kulak-i-my-rasskazhem-1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Блицопрос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Что такое государственный бюджет?</a:t>
            </a:r>
          </a:p>
          <a:p>
            <a:pPr lvl="0">
              <a:buNone/>
            </a:pPr>
            <a:r>
              <a:rPr lang="ru-RU" dirty="0" smtClean="0"/>
              <a:t> (План доходов и расходов государства).</a:t>
            </a:r>
          </a:p>
          <a:p>
            <a:pPr lvl="0"/>
            <a:r>
              <a:rPr lang="ru-RU" dirty="0" smtClean="0"/>
              <a:t>Что обозначает выражение «денежная сумка»?</a:t>
            </a:r>
          </a:p>
          <a:p>
            <a:pPr lvl="0">
              <a:buNone/>
            </a:pPr>
            <a:r>
              <a:rPr lang="ru-RU" dirty="0" smtClean="0"/>
              <a:t>( Бюджет страны).</a:t>
            </a:r>
          </a:p>
          <a:p>
            <a:pPr lvl="0"/>
            <a:r>
              <a:rPr lang="ru-RU" dirty="0" smtClean="0"/>
              <a:t>Как называются деньги, которые в неё кладут? </a:t>
            </a:r>
          </a:p>
          <a:p>
            <a:pPr lvl="0">
              <a:buNone/>
            </a:pPr>
            <a:r>
              <a:rPr lang="ru-RU" dirty="0" smtClean="0"/>
              <a:t>(Доходы).</a:t>
            </a:r>
          </a:p>
          <a:p>
            <a:pPr lvl="0"/>
            <a:r>
              <a:rPr lang="ru-RU" dirty="0" smtClean="0"/>
              <a:t>Как называются деньги, уходящие из государственного бюджета? </a:t>
            </a:r>
          </a:p>
          <a:p>
            <a:pPr lvl="0">
              <a:buNone/>
            </a:pPr>
            <a:r>
              <a:rPr lang="ru-RU" dirty="0" smtClean="0"/>
              <a:t>(Расходы).</a:t>
            </a:r>
          </a:p>
          <a:p>
            <a:r>
              <a:rPr lang="ru-RU" dirty="0" smtClean="0"/>
              <a:t>Что составляет доход государства? </a:t>
            </a:r>
          </a:p>
          <a:p>
            <a:pPr>
              <a:buNone/>
            </a:pPr>
            <a:r>
              <a:rPr lang="ru-RU" dirty="0" smtClean="0"/>
              <a:t>(Налоги граждан и организаций).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БЮДЖЕТ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https://ds04.infourok.ru/uploads/ex/0482/000ac669-e03c3a8b/hello_html_65b59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151953" cy="4816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Семейный бюджет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семейный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23711" cy="487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понятием «семейный бюджет»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01608" cy="58052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познакомить учащихся с экономической жизнью семьи, правилами ведения домашнего хозяйства, семейным бюджетом;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представление о структуре семейного бюджета;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повторить изученные экономические понятия.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	Развивающие: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целостность взглядов на семью, её роль в обществе, её экономические, социальные устои, традиции;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познавательный интерес, речь детей;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развивать умение делать оптимальный выбор.</a:t>
            </a: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	Воспитательные: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формировать умение работать в группе;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воспитывать организованность, бережливость, самоуважение.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i.ya-webdesign.com/images/quarter-clipart-money-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68716" y="3083362"/>
            <a:ext cx="2269333" cy="11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ya-webdesign.com/images/quarter-clipart-money-9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2201" y="1093813"/>
            <a:ext cx="2269333" cy="11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3857940"/>
            <a:ext cx="2659056" cy="1877437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800" dirty="0" smtClean="0">
                <a:latin typeface="Comic Sans MS" pitchFamily="66" charset="0"/>
              </a:rPr>
              <a:t>Деньги, которые кладут- это </a:t>
            </a: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доходы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0FFB955F-5B26-476A-889B-B35D587F7870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224580"/>
            <a:ext cx="6624638" cy="4722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Бюджет</a:t>
            </a:r>
          </a:p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ДОХОДЫ         РАСХОДЫ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023779" y="2032040"/>
            <a:ext cx="3096344" cy="2743577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xmlns="" id="{8616B7FE-9FC8-4578-9919-CC0ED3B3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546" y="3834610"/>
            <a:ext cx="2659056" cy="1877437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Comic Sans MS" pitchFamily="66" charset="0"/>
              </a:rPr>
              <a:t>  </a:t>
            </a:r>
            <a:r>
              <a:rPr lang="ru-RU" sz="2800" dirty="0" smtClean="0">
                <a:latin typeface="Comic Sans MS" pitchFamily="66" charset="0"/>
              </a:rPr>
              <a:t>Деньги, которые тратят- это </a:t>
            </a:r>
            <a:r>
              <a:rPr lang="ru-RU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расходы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8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3467 0.27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13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5034 -0.346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-1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доходы могут быть в вашей семье?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6044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633</Words>
  <Application>Microsoft Office PowerPoint</Application>
  <PresentationFormat>Экран (4:3)</PresentationFormat>
  <Paragraphs>211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Блицопрос</vt:lpstr>
      <vt:lpstr>БЮДЖЕТ</vt:lpstr>
      <vt:lpstr>Семейный бюджет</vt:lpstr>
      <vt:lpstr>Цель занятия:</vt:lpstr>
      <vt:lpstr>Задачи: </vt:lpstr>
      <vt:lpstr>Слайд 8</vt:lpstr>
      <vt:lpstr>   Какие доходы могут быть в вашей семье?   </vt:lpstr>
      <vt:lpstr>Какие расходы могут быть в вашей семье? </vt:lpstr>
      <vt:lpstr>Слайд 11</vt:lpstr>
      <vt:lpstr>Слайд 12</vt:lpstr>
      <vt:lpstr>Слайд 13</vt:lpstr>
      <vt:lpstr>200 у.е</vt:lpstr>
      <vt:lpstr>Слайд 15</vt:lpstr>
      <vt:lpstr>Слайд 16</vt:lpstr>
      <vt:lpstr>  Семейная экономика – это правильное ведение семейного хозяйства</vt:lpstr>
      <vt:lpstr>Слайд 18</vt:lpstr>
      <vt:lpstr>Слайд 19</vt:lpstr>
      <vt:lpstr>Бюджет 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Василий</dc:creator>
  <cp:lastModifiedBy>Василий</cp:lastModifiedBy>
  <cp:revision>35</cp:revision>
  <dcterms:created xsi:type="dcterms:W3CDTF">2019-11-28T02:52:05Z</dcterms:created>
  <dcterms:modified xsi:type="dcterms:W3CDTF">2019-11-28T23:17:11Z</dcterms:modified>
</cp:coreProperties>
</file>