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91" r:id="rId3"/>
    <p:sldId id="292" r:id="rId4"/>
    <p:sldId id="257" r:id="rId5"/>
    <p:sldId id="258" r:id="rId6"/>
    <p:sldId id="30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1" r:id="rId22"/>
    <p:sldId id="300" r:id="rId23"/>
    <p:sldId id="274" r:id="rId24"/>
    <p:sldId id="279" r:id="rId25"/>
    <p:sldId id="282" r:id="rId26"/>
    <p:sldId id="275" r:id="rId27"/>
    <p:sldId id="277" r:id="rId28"/>
    <p:sldId id="278" r:id="rId29"/>
    <p:sldId id="285" r:id="rId30"/>
    <p:sldId id="302" r:id="rId31"/>
    <p:sldId id="303" r:id="rId32"/>
    <p:sldId id="305" r:id="rId33"/>
    <p:sldId id="304" r:id="rId34"/>
    <p:sldId id="290" r:id="rId35"/>
  </p:sldIdLst>
  <p:sldSz cx="9144000" cy="5143500" type="screen16x9"/>
  <p:notesSz cx="6858000" cy="9144000"/>
  <p:embeddedFontLst>
    <p:embeddedFont>
      <p:font typeface="Caveat" charset="-52"/>
      <p:regular r:id="rId37"/>
      <p:bold r:id="rId38"/>
    </p:embeddedFont>
    <p:embeddedFont>
      <p:font typeface="Montserrat" charset="-52"/>
      <p:regular r:id="rId39"/>
      <p:bold r:id="rId40"/>
      <p:italic r:id="rId41"/>
      <p:boldItalic r:id="rId42"/>
    </p:embeddedFont>
    <p:embeddedFont>
      <p:font typeface="Lato" charset="0"/>
      <p:regular r:id="rId43"/>
      <p:bold r:id="rId44"/>
      <p:italic r:id="rId45"/>
      <p:boldItalic r:id="rId46"/>
    </p:embeddedFont>
    <p:embeddedFont>
      <p:font typeface="Segoe UI Light" pitchFamily="3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FD37DF6-BB8D-4FD2-87C1-8D23A7F80F6E}">
  <a:tblStyle styleId="{3FD37DF6-BB8D-4FD2-87C1-8D23A7F80F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7117-6AA7-4637-B844-820D08E5C0A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 snapToGrid="0">
      <p:cViewPr varScale="1">
        <p:scale>
          <a:sx n="92" d="100"/>
          <a:sy n="92" d="100"/>
        </p:scale>
        <p:origin x="-75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178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ff93c59b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ff93c59b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ff93c59b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ff93c59b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dfec90c65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dfec90c65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dfec90c6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dfec90c65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de8474ee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de8474ee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dfec90c6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dfec90c6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dfec90c6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dfec90c6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ff93c59b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ff93c59b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ff93c59b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ff93c59be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f93c59b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f93c59b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f93c59b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ff93c59b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ff93c59b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ff93c59b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ff93c59b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ff93c59b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f93c59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f93c59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f93c5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ff93c5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f93c59b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ff93c59b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ff93c59b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ff93c59b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arova.inf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gu-pisat.ru/webinar/raspisanie/" TargetMode="External"/><Relationship Id="rId5" Type="http://schemas.openxmlformats.org/officeDocument/2006/relationships/hyperlink" Target="http://po-ushi.ru/2019/02/15/ege-sochinenie-po-tekstu-v-a-kaverina-sbornik-i-p-tsybulko-variant-1/" TargetMode="External"/><Relationship Id="rId4" Type="http://schemas.openxmlformats.org/officeDocument/2006/relationships/hyperlink" Target="https://mogu-pisat.ru/webinar/sko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slw075FzH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HwroDtHR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1565425" y="0"/>
            <a:ext cx="7765200" cy="27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800" dirty="0">
                <a:latin typeface="Caveat"/>
                <a:ea typeface="Caveat"/>
                <a:cs typeface="Caveat"/>
                <a:sym typeface="Caveat"/>
              </a:rPr>
              <a:t>Обучение комментарию к сформулированной проблеме исходного текста в формате ЕГЭ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2795752" y="2921125"/>
            <a:ext cx="6211698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Урок русского языка в </a:t>
            </a:r>
            <a:r>
              <a:rPr lang="ru" sz="2400" dirty="0" smtClean="0">
                <a:latin typeface="Arial"/>
                <a:ea typeface="Arial"/>
                <a:cs typeface="Arial"/>
                <a:sym typeface="Arial"/>
              </a:rPr>
              <a:t>11 «г» </a:t>
            </a: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классе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2617076" y="3699850"/>
            <a:ext cx="5856099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lt1"/>
                </a:solidFill>
              </a:rPr>
              <a:t>Учитель русского языка и литературы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lt1"/>
                </a:solidFill>
              </a:rPr>
              <a:t>высшей квалификационной категории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lt1"/>
                </a:solidFill>
              </a:rPr>
              <a:t>Гамзатова Раисат Шарапудиновна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8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9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24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125" y="3056275"/>
            <a:ext cx="3343275" cy="20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-74500" y="3349700"/>
            <a:ext cx="2857500" cy="1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</a:rPr>
              <a:t>Пример -  </a:t>
            </a:r>
            <a:r>
              <a:rPr lang="ru" sz="3000">
                <a:solidFill>
                  <a:schemeClr val="lt1"/>
                </a:solidFill>
              </a:rPr>
              <a:t>иллюстрация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2907200" y="3349700"/>
            <a:ext cx="3056400" cy="17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lt1"/>
                </a:solidFill>
              </a:rPr>
              <a:t>это связанная с поставленной проблемой информация текста, которая сопровождается 	пояснениями, интерпретациями учащегося.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/>
        </p:nvSpPr>
        <p:spPr>
          <a:xfrm>
            <a:off x="220775" y="3736150"/>
            <a:ext cx="39039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lt1"/>
                </a:solidFill>
              </a:rPr>
              <a:t>Пояснение -</a:t>
            </a:r>
            <a:r>
              <a:rPr lang="ru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311100" y="3736150"/>
            <a:ext cx="4746000" cy="1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chemeClr val="lt1"/>
                </a:solidFill>
              </a:rPr>
              <a:t>вывод из суждения и иллюстрации </a:t>
            </a:r>
            <a:r>
              <a:rPr lang="ru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225"/>
            <a:ext cx="8904701" cy="380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/>
        </p:nvSpPr>
        <p:spPr>
          <a:xfrm>
            <a:off x="111825" y="3610600"/>
            <a:ext cx="35409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lt1"/>
                </a:solidFill>
              </a:rPr>
              <a:t>Смысловая связь - </a:t>
            </a:r>
            <a:r>
              <a:rPr lang="ru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3130975" y="3744150"/>
            <a:ext cx="60627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это логические отношения между теми двумя примерами-иллюстрациями, </a:t>
            </a: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использует ученик в комментарии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57100" cy="3744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22"/>
          <p:cNvGraphicFramePr/>
          <p:nvPr/>
        </p:nvGraphicFramePr>
        <p:xfrm>
          <a:off x="55925" y="50700"/>
          <a:ext cx="9019700" cy="5004900"/>
        </p:xfrm>
        <a:graphic>
          <a:graphicData uri="http://schemas.openxmlformats.org/drawingml/2006/table">
            <a:tbl>
              <a:tblPr>
                <a:noFill/>
                <a:tableStyleId>{3FD37DF6-BB8D-4FD2-87C1-8D23A7F80F6E}</a:tableStyleId>
              </a:tblPr>
              <a:tblGrid>
                <a:gridCol w="368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6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6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3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85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6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59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09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3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85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83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6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Баллы</a:t>
                      </a:r>
                      <a:endParaRPr sz="36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>
                          <a:solidFill>
                            <a:schemeClr val="lt1"/>
                          </a:solidFill>
                        </a:rPr>
                        <a:t>5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>
                          <a:solidFill>
                            <a:schemeClr val="lt1"/>
                          </a:solidFill>
                        </a:rPr>
                        <a:t>4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>
                          <a:solidFill>
                            <a:schemeClr val="lt1"/>
                          </a:solidFill>
                        </a:rPr>
                        <a:t>3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>
                          <a:solidFill>
                            <a:schemeClr val="lt1"/>
                          </a:solidFill>
                        </a:rPr>
                        <a:t>2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>
                          <a:solidFill>
                            <a:schemeClr val="lt1"/>
                          </a:solidFill>
                        </a:rPr>
                        <a:t>1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6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Пример 1</a:t>
                      </a:r>
                      <a:endParaRPr sz="36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6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Пояснение 1</a:t>
                      </a:r>
                      <a:endParaRPr sz="36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6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Смысловая связь</a:t>
                      </a:r>
                      <a:endParaRPr sz="36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6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Пример 2</a:t>
                      </a:r>
                      <a:endParaRPr sz="36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6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Пояснение 2</a:t>
                      </a:r>
                      <a:endParaRPr sz="36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3000" b="1"/>
                        <a:t>+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000" b="1"/>
                        <a:t>-</a:t>
                      </a:r>
                      <a:endParaRPr sz="3000" b="1"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Caveat" charset="-52"/>
              </a:rPr>
              <a:t>Способы отсылки к тексту</a:t>
            </a:r>
            <a:r>
              <a:rPr lang="ru-RU" sz="3600" dirty="0" smtClean="0">
                <a:latin typeface="Caveat" charset="-52"/>
              </a:rPr>
              <a:t/>
            </a:r>
            <a:br>
              <a:rPr lang="ru-RU" sz="3600" dirty="0" smtClean="0">
                <a:latin typeface="Caveat" charset="-52"/>
              </a:rPr>
            </a:br>
            <a:endParaRPr lang="ru-RU" sz="3600" dirty="0">
              <a:latin typeface="Caveat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+mn-lt"/>
              </a:rPr>
              <a:t>  </a:t>
            </a:r>
            <a: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Ссылка на номера предложений</a:t>
            </a:r>
            <a:endParaRPr lang="ru-RU" sz="2400" i="1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ru-RU" sz="2400" dirty="0" smtClean="0">
                <a:latin typeface="+mn-lt"/>
              </a:rPr>
              <a:t>       Автор стремится достучаться до читателей, </a:t>
            </a:r>
            <a:r>
              <a:rPr lang="ru-RU" sz="2400" u="sng" dirty="0" smtClean="0">
                <a:latin typeface="+mn-lt"/>
              </a:rPr>
              <a:t>трижды повторяя слово «одумайтесь» (предложения 11-13)</a:t>
            </a:r>
            <a:r>
              <a:rPr lang="ru-RU" sz="2400" dirty="0" smtClean="0">
                <a:latin typeface="+mn-lt"/>
              </a:rPr>
              <a:t>. Этот призыв должен заставить каждого из нас изменить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Caveat" charset="-52"/>
              </a:rPr>
              <a:t>Способы отсылки к тексту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7500" y="1345324"/>
            <a:ext cx="7038900" cy="347892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Прямое цитирование</a:t>
            </a:r>
          </a:p>
          <a:p>
            <a:pPr>
              <a:buNone/>
            </a:pPr>
            <a:r>
              <a:rPr lang="ru-RU" sz="2400" b="1" u="sng" dirty="0" smtClean="0">
                <a:latin typeface="+mn-lt"/>
              </a:rPr>
              <a:t>  </a:t>
            </a:r>
            <a:r>
              <a:rPr lang="ru-RU" sz="2400" u="sng" dirty="0" smtClean="0">
                <a:latin typeface="+mn-lt"/>
              </a:rPr>
              <a:t>«Духовная жизнь мне представляется в тысячу раз богаче, чем жизнь внешняя, проявленная»,</a:t>
            </a:r>
            <a:r>
              <a:rPr lang="ru-RU" sz="2400" dirty="0" smtClean="0">
                <a:latin typeface="+mn-lt"/>
              </a:rPr>
              <a:t> - пишет Ш.А. </a:t>
            </a:r>
            <a:r>
              <a:rPr lang="ru-RU" sz="2400" dirty="0" err="1" smtClean="0">
                <a:latin typeface="+mn-lt"/>
              </a:rPr>
              <a:t>Амонашвили</a:t>
            </a:r>
            <a:r>
              <a:rPr lang="ru-RU" sz="2400" dirty="0" smtClean="0">
                <a:latin typeface="+mn-lt"/>
              </a:rPr>
              <a:t>. Действительно, внутри себя мы порой проживаем десятки и сотни жизней, принимаем решения, которые определяют наши поступки.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Caveat" charset="-52"/>
              </a:rPr>
              <a:t>Способы отсылки к тексту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7500" y="1303283"/>
            <a:ext cx="7038900" cy="346841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Косвенное цитирование</a:t>
            </a:r>
          </a:p>
          <a:p>
            <a:pPr>
              <a:buNone/>
            </a:pPr>
            <a:r>
              <a:rPr lang="ru-RU" sz="2400" u="sng" dirty="0" smtClean="0">
                <a:latin typeface="+mj-lt"/>
              </a:rPr>
              <a:t>    Автор подчеркивает, что, поддаваясь своим низменным потребностям, человек способствует саморазрушению.</a:t>
            </a:r>
            <a:r>
              <a:rPr lang="ru-RU" sz="2400" dirty="0" smtClean="0">
                <a:latin typeface="+mj-lt"/>
              </a:rPr>
              <a:t> Конечно же, очень важно найти тот внутренний стержень, который позволит противостоять злу и направить всю свою деятельность на совершенствование себя и мира вокруг нас.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Caveat" charset="-52"/>
              </a:rPr>
              <a:t>Способы отсылки к тексту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7500" y="1282262"/>
            <a:ext cx="7038900" cy="346841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Размышление над фактами, событиями, описываемыми в тексте</a:t>
            </a:r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r>
              <a:rPr lang="ru-RU" sz="2400" u="sng" dirty="0" smtClean="0">
                <a:latin typeface="+mn-lt"/>
              </a:rPr>
              <a:t>Виктор Астафьев изображает мальчишек, которые спасают гусей, попавших в ледяной плен.</a:t>
            </a:r>
            <a:r>
              <a:rPr lang="ru-RU" sz="2400" dirty="0" smtClean="0">
                <a:latin typeface="+mn-lt"/>
              </a:rPr>
              <a:t> В этом поступке не на словах, а на деле проявляется забота о наших братьях меньших. Действительно, далеко не каждый способен рисковать собой ради животных.</a:t>
            </a:r>
          </a:p>
          <a:p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3780" y="0"/>
            <a:ext cx="8450318" cy="5143500"/>
          </a:xfrm>
        </p:spPr>
        <p:txBody>
          <a:bodyPr/>
          <a:lstStyle/>
          <a:p>
            <a:r>
              <a:rPr lang="ru-RU" sz="1400" dirty="0" smtClean="0">
                <a:latin typeface="+mn-lt"/>
              </a:rPr>
              <a:t>           </a:t>
            </a:r>
          </a:p>
          <a:p>
            <a:r>
              <a:rPr lang="ru-RU" sz="1600" dirty="0" smtClean="0">
                <a:latin typeface="+mn-lt"/>
              </a:rPr>
              <a:t>         (1)</a:t>
            </a:r>
            <a:r>
              <a:rPr lang="ru-RU" sz="1600" dirty="0" err="1" smtClean="0">
                <a:latin typeface="+mn-lt"/>
              </a:rPr>
              <a:t>Прокопия</a:t>
            </a:r>
            <a:r>
              <a:rPr lang="ru-RU" sz="1600" dirty="0" smtClean="0">
                <a:latin typeface="+mn-lt"/>
              </a:rPr>
              <a:t> Ивановича привезли в больницу глубокой ночью. (2)Его провожала жена. (3)Ввалившиеся глаза больного взывали к участию.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(4)Сухие с синевой губы еле могли шевелиться.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(5)</a:t>
            </a:r>
            <a:r>
              <a:rPr lang="ru-RU" sz="1600" dirty="0" err="1" smtClean="0">
                <a:latin typeface="+mn-lt"/>
              </a:rPr>
              <a:t>Прасковьюшка</a:t>
            </a:r>
            <a:r>
              <a:rPr lang="ru-RU" sz="1600" dirty="0" smtClean="0">
                <a:latin typeface="+mn-lt"/>
              </a:rPr>
              <a:t>, умру я, наверное. (6)Чего не так– прости...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(7)Маленькая седовласая женщина с лицом, </a:t>
            </a:r>
            <a:r>
              <a:rPr lang="ru-RU" sz="1600" b="1" u="sng" dirty="0" smtClean="0">
                <a:solidFill>
                  <a:schemeClr val="bg1"/>
                </a:solidFill>
                <a:latin typeface="+mn-lt"/>
              </a:rPr>
              <a:t>испещрённым</a:t>
            </a:r>
            <a:r>
              <a:rPr lang="ru-RU" sz="1600" dirty="0" smtClean="0">
                <a:latin typeface="+mn-lt"/>
              </a:rPr>
              <a:t> морщинками, коснулась рукой его лица.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(8)Что ты, </a:t>
            </a:r>
            <a:r>
              <a:rPr lang="ru-RU" sz="1600" dirty="0" err="1" smtClean="0">
                <a:latin typeface="+mn-lt"/>
              </a:rPr>
              <a:t>Пронюшка</a:t>
            </a:r>
            <a:r>
              <a:rPr lang="ru-RU" sz="1600" dirty="0" smtClean="0">
                <a:latin typeface="+mn-lt"/>
              </a:rPr>
              <a:t>,– заплакала женщина.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(9)Потом, когда затих шум лифта, увозящего </a:t>
            </a:r>
            <a:r>
              <a:rPr lang="ru-RU" sz="1600" dirty="0" err="1" smtClean="0">
                <a:latin typeface="+mn-lt"/>
              </a:rPr>
              <a:t>Прокопия</a:t>
            </a:r>
            <a:r>
              <a:rPr lang="ru-RU" sz="1600" dirty="0" smtClean="0">
                <a:latin typeface="+mn-lt"/>
              </a:rPr>
              <a:t> Ивановича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 палату, она вытерла глаза и ушла из больницы, тихо закрыв за собой дверь, будто боясь разбудить тех, с кем теперь её муж. (10)Хирург, осмотрев больного, нашёл его состояние безнадёжным.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(11)Катастрофа в животе. (12)Лёгочно-сердечная недостаточность. (13)Вряд ли старик доживёт до утра,– сказал он сестре.– (14)Поставьте капельницу с глюкозой, сердечными, витаминами. (15)Дайте кислород. (16)До утра больной дожил, и хирург принял решение оперировать </a:t>
            </a:r>
            <a:r>
              <a:rPr lang="ru-RU" sz="1600" dirty="0" err="1" smtClean="0">
                <a:latin typeface="+mn-lt"/>
              </a:rPr>
              <a:t>Прокопия</a:t>
            </a:r>
            <a:r>
              <a:rPr lang="ru-RU" sz="1600" dirty="0" smtClean="0">
                <a:latin typeface="+mn-lt"/>
              </a:rPr>
              <a:t> Ивановича, хотя отчётливо понимал, какому огромному риску подвергал его жизнь. (17)Но другого выхода не было.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(18)Операция шла долго. (19)Хирургу не раз вытирали потный лоб. (20)Больной лежал в забытьи под действием наркоза. (21)В вену его руки медленно, капля за каплей, вливалась живительная жидкость.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4289" y="0"/>
            <a:ext cx="8397765" cy="5143500"/>
          </a:xfrm>
        </p:spPr>
        <p:txBody>
          <a:bodyPr/>
          <a:lstStyle/>
          <a:p>
            <a:endParaRPr lang="ru-RU" dirty="0" smtClean="0"/>
          </a:p>
          <a:p>
            <a:endParaRPr lang="ru-RU" sz="14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r>
              <a:rPr lang="ru-RU" sz="1600" dirty="0" smtClean="0"/>
              <a:t>(22)А Прасковья Андреевна, измученная бессонной ночью и плохими мыслями, уже сидела в вестибюле больницы.</a:t>
            </a:r>
            <a:br>
              <a:rPr lang="ru-RU" sz="1600" dirty="0" smtClean="0"/>
            </a:br>
            <a:r>
              <a:rPr lang="ru-RU" sz="1600" dirty="0" smtClean="0"/>
              <a:t>(23)После окончания операции хирург огорчил её:</a:t>
            </a:r>
            <a:endParaRPr lang="ru-RU" sz="1600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– Не стану скрывать: положение серьёзное, хотя сделано всё, что в наших силах.(24)Прошу Вас, если можете, помогите нам, поухаживайте за ним,– добавил он.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(25)Ладно...– только и промолвила Прасковья Андреевна.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(26)В палате </a:t>
            </a:r>
            <a:r>
              <a:rPr lang="ru-RU" sz="1600" dirty="0" err="1" smtClean="0">
                <a:latin typeface="+mn-lt"/>
              </a:rPr>
              <a:t>Прокопий</a:t>
            </a:r>
            <a:r>
              <a:rPr lang="ru-RU" sz="1600" dirty="0" smtClean="0">
                <a:latin typeface="+mn-lt"/>
              </a:rPr>
              <a:t>  Иванович лежал неподвижно, с закрытыми глазами, ни на что не реагировал. (27)Лицо его было бледным, дыхание еле заметным. – (28) </a:t>
            </a:r>
            <a:r>
              <a:rPr lang="ru-RU" sz="1600" dirty="0" err="1" smtClean="0">
                <a:latin typeface="+mn-lt"/>
              </a:rPr>
              <a:t>Пронюшка</a:t>
            </a:r>
            <a:r>
              <a:rPr lang="ru-RU" sz="1600" dirty="0" smtClean="0">
                <a:latin typeface="+mn-lt"/>
              </a:rPr>
              <a:t> , как ты?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(29)Это ты, </a:t>
            </a:r>
            <a:r>
              <a:rPr lang="ru-RU" sz="1600" dirty="0" err="1" smtClean="0">
                <a:latin typeface="+mn-lt"/>
              </a:rPr>
              <a:t>Прасковьюшка</a:t>
            </a:r>
            <a:r>
              <a:rPr lang="ru-RU" sz="1600" dirty="0" smtClean="0">
                <a:latin typeface="+mn-lt"/>
              </a:rPr>
              <a:t> ?– и опять сделался ко всему </a:t>
            </a:r>
            <a:r>
              <a:rPr lang="ru-RU" sz="1600" b="1" u="sng" dirty="0" smtClean="0">
                <a:solidFill>
                  <a:schemeClr val="bg1"/>
                </a:solidFill>
                <a:latin typeface="+mn-lt"/>
              </a:rPr>
              <a:t>безучастным</a:t>
            </a:r>
            <a:r>
              <a:rPr lang="ru-RU" sz="16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</a:rPr>
              <a:t>.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(30)Несколько дней подряд, с утра и до позднего вечера, была она с ним. (31)Ложечку водички даст, чтобы во рту не сохло, чёлочку причешет, чтобы на глаза не спускалась, умоет, подушку другой, холодной стороной повернёт.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(32)Вот так... (33)Хорошо-то как будет!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(34)Потом сядет возле него, руку его в свою возьмёт. (35)В одну руку </a:t>
            </a:r>
            <a:r>
              <a:rPr lang="ru-RU" sz="1600" dirty="0" err="1" smtClean="0">
                <a:latin typeface="+mn-lt"/>
              </a:rPr>
              <a:t>Прокопия</a:t>
            </a:r>
            <a:r>
              <a:rPr lang="ru-RU" sz="1600" dirty="0" smtClean="0">
                <a:latin typeface="+mn-lt"/>
              </a:rPr>
              <a:t> Ивановича беспрестанно поступали лекарства, по другой текла любовь Прасковьи Андреевны. (36)Больному становилось лучше. (37)На пятый день хирург осматривал </a:t>
            </a:r>
            <a:r>
              <a:rPr lang="ru-RU" sz="1600" dirty="0" err="1" smtClean="0">
                <a:latin typeface="+mn-lt"/>
              </a:rPr>
              <a:t>Прокопия</a:t>
            </a:r>
            <a:r>
              <a:rPr lang="ru-RU" sz="1600" dirty="0" smtClean="0">
                <a:latin typeface="+mn-lt"/>
              </a:rPr>
              <a:t> Ивановича раньше, чем пришла Прасковья Андреевна. (38)На теле его он увидел старые рубцы и теперь решил спросить: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atin typeface="Caveat" charset="-52"/>
              </a:rPr>
              <a:t>На каком уровне готовности к написанию комментария находитесь вы на данный момент?</a:t>
            </a:r>
            <a:endParaRPr lang="ru-RU" sz="3600" dirty="0">
              <a:latin typeface="Caveat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7500" y="1881352"/>
            <a:ext cx="7038900" cy="259739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1 уровень</a:t>
            </a:r>
            <a:r>
              <a:rPr lang="ru-RU" sz="2400" b="1" dirty="0" smtClean="0">
                <a:latin typeface="+mn-lt"/>
              </a:rPr>
              <a:t>: </a:t>
            </a:r>
            <a:r>
              <a:rPr lang="ru-RU" sz="2400" dirty="0" smtClean="0">
                <a:latin typeface="+mn-lt"/>
              </a:rPr>
              <a:t>самостоятельно написать пока не смогу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 уровень</a:t>
            </a:r>
            <a:r>
              <a:rPr lang="ru-RU" sz="2400" b="1" dirty="0" smtClean="0">
                <a:latin typeface="+mn-lt"/>
              </a:rPr>
              <a:t>: </a:t>
            </a:r>
            <a:r>
              <a:rPr lang="ru-RU" sz="2400" dirty="0" smtClean="0">
                <a:latin typeface="+mn-lt"/>
              </a:rPr>
              <a:t>напишу, но присутствуют затруднения, требуется дополнительная практическая тренировка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3 уровень</a:t>
            </a:r>
            <a:r>
              <a:rPr lang="ru-RU" sz="2400" b="1" dirty="0" smtClean="0">
                <a:latin typeface="+mn-lt"/>
              </a:rPr>
              <a:t>: </a:t>
            </a:r>
            <a:r>
              <a:rPr lang="ru-RU" sz="2400" dirty="0" smtClean="0">
                <a:latin typeface="+mn-lt"/>
              </a:rPr>
              <a:t>думаю, что справлюсь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9900" y="5461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veat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1944" y="136634"/>
            <a:ext cx="8208579" cy="4845269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– Что это у Вас?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(39)Немец...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(40)Наверное, награды есть?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(41)А как же: от воротника до пояса!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(42)А что-то сегодня жены не видно. (43)Не придёт?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(44)Придёт... (45)</a:t>
            </a:r>
            <a:r>
              <a:rPr lang="ru-RU" sz="1600" dirty="0" err="1" smtClean="0">
                <a:latin typeface="+mn-lt"/>
              </a:rPr>
              <a:t>Пусть-ка</a:t>
            </a:r>
            <a:r>
              <a:rPr lang="ru-RU" sz="1600" dirty="0" smtClean="0">
                <a:latin typeface="+mn-lt"/>
              </a:rPr>
              <a:t> не придёт!– и стукнул кулаком по краю кровати.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(46)Радость охватила хирурга от этих слов и жеста больного. (47)Он увидел в них знамение выздоровления </a:t>
            </a:r>
            <a:r>
              <a:rPr lang="ru-RU" sz="1600" dirty="0" err="1" smtClean="0">
                <a:latin typeface="+mn-lt"/>
              </a:rPr>
              <a:t>Прокопия</a:t>
            </a:r>
            <a:r>
              <a:rPr lang="ru-RU" sz="1600" dirty="0" smtClean="0">
                <a:latin typeface="+mn-lt"/>
              </a:rPr>
              <a:t>  Ивановича: мужчина, только чувствуя силу, может показать другому, какую власть он имеет над своей женой.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(48)Вечером хирург снова зашёл в палату. (49)</a:t>
            </a:r>
            <a:r>
              <a:rPr lang="ru-RU" sz="1600" dirty="0" err="1" smtClean="0">
                <a:latin typeface="+mn-lt"/>
              </a:rPr>
              <a:t>Прокопий</a:t>
            </a:r>
            <a:r>
              <a:rPr lang="ru-RU" sz="1600" dirty="0" smtClean="0">
                <a:latin typeface="+mn-lt"/>
              </a:rPr>
              <a:t> Иванович улыбался. (50)Его рука опять покоилась в руке Прасковьи Андреевны. (51)Старый врач знал о великом целительном свойстве любви: как цветок наливается соком от солнца, так больной человек оживает от любви. (52)Недаром для борьбы за жизнь </a:t>
            </a:r>
            <a:r>
              <a:rPr lang="ru-RU" sz="1600" dirty="0" err="1" smtClean="0">
                <a:latin typeface="+mn-lt"/>
              </a:rPr>
              <a:t>Прокопия</a:t>
            </a:r>
            <a:r>
              <a:rPr lang="ru-RU" sz="1600" dirty="0" smtClean="0">
                <a:latin typeface="+mn-lt"/>
              </a:rPr>
              <a:t> Ивановича он взял себе в союзницы маленькую седовласую женщину. (53)Любовь её он заметил ещё в ту ночь, когда принимал больного, показавшегося ему безнадёжным.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(По Н.И. </a:t>
            </a:r>
            <a:r>
              <a:rPr lang="ru-RU" sz="1600" dirty="0" err="1" smtClean="0">
                <a:latin typeface="+mn-lt"/>
              </a:rPr>
              <a:t>Батыгиной</a:t>
            </a:r>
            <a:r>
              <a:rPr lang="ru-RU" sz="1600" dirty="0" smtClean="0">
                <a:latin typeface="+mn-lt"/>
              </a:rPr>
              <a:t>*)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* Надежда Ивановна </a:t>
            </a:r>
            <a:r>
              <a:rPr lang="ru-RU" sz="1600" dirty="0" err="1" smtClean="0">
                <a:latin typeface="+mn-lt"/>
              </a:rPr>
              <a:t>Батыгина</a:t>
            </a:r>
            <a:r>
              <a:rPr lang="ru-RU" sz="1600" dirty="0" smtClean="0">
                <a:latin typeface="+mn-lt"/>
              </a:rPr>
              <a:t> (1919 - 1990)– хирург, кандидат медицинских наук, писатель.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4800" dirty="0" smtClean="0">
                <a:latin typeface="Caveat"/>
                <a:ea typeface="Caveat"/>
                <a:cs typeface="Caveat"/>
                <a:sym typeface="Caveat"/>
              </a:rPr>
              <a:t>Проблема текста </a:t>
            </a:r>
            <a:r>
              <a:rPr lang="ru-RU" sz="4800" dirty="0" smtClean="0"/>
              <a:t>– </a:t>
            </a:r>
            <a:r>
              <a:rPr lang="ru-RU" dirty="0" smtClean="0">
                <a:latin typeface="+mn-lt"/>
              </a:rPr>
              <a:t>это вопрос, над которым размышляет автор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2055" y="1567550"/>
            <a:ext cx="7264345" cy="2911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" sz="4400" dirty="0" smtClean="0">
              <a:latin typeface="Caveat"/>
              <a:ea typeface="Caveat"/>
              <a:cs typeface="Caveat"/>
              <a:sym typeface="Caveat"/>
            </a:endParaRPr>
          </a:p>
          <a:p>
            <a:pPr>
              <a:buNone/>
            </a:pPr>
            <a:r>
              <a:rPr lang="ru" sz="4400" dirty="0" smtClean="0">
                <a:latin typeface="Caveat"/>
                <a:ea typeface="Caveat"/>
                <a:cs typeface="Caveat"/>
                <a:sym typeface="Caveat"/>
              </a:rPr>
              <a:t>Позиция автора </a:t>
            </a:r>
            <a:r>
              <a:rPr lang="ru" sz="2400" dirty="0" smtClean="0">
                <a:latin typeface="+mn-lt"/>
                <a:ea typeface="Caveat"/>
                <a:cs typeface="Caveat"/>
                <a:sym typeface="Caveat"/>
              </a:rPr>
              <a:t>–  ответ на этот вопрос</a:t>
            </a:r>
            <a:endParaRPr lang="ru-RU" sz="2400" dirty="0" smtClean="0">
              <a:latin typeface="+mn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4800" dirty="0" smtClean="0">
                <a:latin typeface="Caveat"/>
                <a:ea typeface="Caveat"/>
                <a:cs typeface="Caveat"/>
                <a:sym typeface="Caveat"/>
              </a:rPr>
              <a:t>Как выявить проблему текста?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От позиции автора к проблеме</a:t>
            </a:r>
            <a:endParaRPr lang="ru-RU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r>
              <a:rPr lang="ru-RU" sz="2000" dirty="0" smtClean="0">
                <a:latin typeface="+mn-lt"/>
              </a:rPr>
              <a:t>1. Выявите основную мысль текста</a:t>
            </a:r>
          </a:p>
          <a:p>
            <a:r>
              <a:rPr lang="ru-RU" sz="2000" dirty="0" smtClean="0">
                <a:latin typeface="+mn-lt"/>
              </a:rPr>
              <a:t>2. Запишите её в виде законченного предложения</a:t>
            </a:r>
          </a:p>
          <a:p>
            <a:r>
              <a:rPr lang="ru-RU" sz="2000" dirty="0" smtClean="0">
                <a:latin typeface="+mn-lt"/>
              </a:rPr>
              <a:t>3. Определите, на какой вопрос отвечает это предложение</a:t>
            </a:r>
          </a:p>
          <a:p>
            <a:r>
              <a:rPr lang="ru-RU" sz="2000" dirty="0" smtClean="0">
                <a:latin typeface="+mn-lt"/>
              </a:rPr>
              <a:t>4. Запишите этот вопрос, который и является проблемой текста</a:t>
            </a: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-136600" y="65450"/>
            <a:ext cx="9144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Определите смысловую связь в тексте между эпизодами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757875" y="2044699"/>
            <a:ext cx="7156200" cy="2926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Сравнение</a:t>
            </a:r>
            <a:endParaRPr sz="4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dirty="0" smtClean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Дополнение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dirty="0" smtClean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Следствие</a:t>
            </a:r>
            <a:endParaRPr sz="4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dirty="0" smtClean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Противопоставление и др.</a:t>
            </a:r>
            <a:endParaRPr sz="4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1251975" y="1358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/>
              <a:t>Смысловая связь между двумя примерами-иллюстрациями</a:t>
            </a:r>
            <a:endParaRPr sz="3000" b="1"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166800" y="1655725"/>
            <a:ext cx="8977200" cy="3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800">
                <a:latin typeface="Caveat"/>
                <a:ea typeface="Caveat"/>
                <a:cs typeface="Caveat"/>
                <a:sym typeface="Caveat"/>
              </a:rPr>
              <a:t>Прежде чем писать смысловую связь в сочинении, ее надо определить в тексте при чтении.</a:t>
            </a:r>
            <a:endParaRPr sz="4800" u="sng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1052550" y="-141900"/>
            <a:ext cx="70389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Смысловая связь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1"/>
          </p:nvPr>
        </p:nvSpPr>
        <p:spPr>
          <a:xfrm>
            <a:off x="178600" y="976250"/>
            <a:ext cx="8786700" cy="3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Противопоставляя эти примеры (этих героев), автор показывает…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- Далее он (автор) объясняет, почему в таких ситуациях…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– Сравнивая эти примеры (точки зрения, героев), мы можем увидеть…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– Что стало причиной этих событий? Об этом автор пишет далее.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– Это рассуждение приводит автора к выводу о том, что…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– Несмотря на то что все убеждены в правильности…, герой (автор) думает иначе.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534225" y="248450"/>
            <a:ext cx="8547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Клише для сочинения ЕГЭ 2019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186350" y="1567550"/>
            <a:ext cx="8783700" cy="3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3600" dirty="0">
                <a:latin typeface="Montserrat"/>
                <a:ea typeface="Montserrat"/>
                <a:cs typeface="Montserrat"/>
                <a:sym typeface="Montserrat"/>
              </a:rPr>
              <a:t>Клише в сочинении - типовые фразы и словесные конструкции, которые могут существенно упростить написание сочинения на ЕГЭ</a:t>
            </a:r>
            <a:endParaRPr sz="3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1299075" y="-4099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Комментарий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310600" y="782725"/>
            <a:ext cx="85353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 u="sng">
                <a:latin typeface="Montserrat"/>
                <a:ea typeface="Montserrat"/>
                <a:cs typeface="Montserrat"/>
                <a:sym typeface="Montserrat"/>
              </a:rPr>
              <a:t>Примеры-иллюстрации</a:t>
            </a:r>
            <a:endParaRPr sz="18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Автор обращается к собственному опыту и вспоминает….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Писатель не случайно приводит слова (кого): «Цитата»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Автор разделяет мнение (кого)…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Публицист спорит (с кем)….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Думаю, нужно обратить внимание на мысль о том, что…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Особого внимания заслуживает мнение автора 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В центре внимания автора случай…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Писатель изображает (кого/что)…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Герой говорит: «Цитата»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Стоит обратить внимание на мысли (слова, поступки) героя…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Особого внимания заслуживает такая художественная деталь, как…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Симпатии автора на стороне героя, который…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1372050" y="-4014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Комментарий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323025" y="852000"/>
            <a:ext cx="8920500" cy="4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 u="sng">
                <a:latin typeface="Montserrat"/>
                <a:ea typeface="Montserrat"/>
                <a:cs typeface="Montserrat"/>
                <a:sym typeface="Montserrat"/>
              </a:rPr>
              <a:t>Пояснение к примерам</a:t>
            </a:r>
            <a:endParaRPr sz="18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Писатель хочет сказать, что…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Этот пример показывает, что…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Смысл этого высказывания в том, что…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Эти слова убедительно доказывают, что…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Я думаю, этим примером автор хотел показать…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Приведенные слова содержат глубокий смысл…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Автор не случайно обращает наше внимание на…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Поступок героя показывает, что…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Слова (мысли) героя позволяют понять…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Я думаю, описанная ситуация заслуживает особого внимания, потому что…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– Эти события автор описывает, чтобы…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1052550" y="-194925"/>
            <a:ext cx="70389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Практическая работа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8" name="Google Shape;318;p42"/>
          <p:cNvSpPr txBox="1">
            <a:spLocks noGrp="1"/>
          </p:cNvSpPr>
          <p:nvPr>
            <p:ph type="body" idx="1"/>
          </p:nvPr>
        </p:nvSpPr>
        <p:spPr>
          <a:xfrm>
            <a:off x="1231800" y="88237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Montserrat"/>
                <a:ea typeface="Montserrat"/>
                <a:cs typeface="Montserrat"/>
                <a:sym typeface="Montserrat"/>
              </a:rPr>
              <a:t>1)  	</a:t>
            </a:r>
            <a:r>
              <a:rPr lang="ru-RU" sz="2400" dirty="0" smtClean="0"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 sz="2400" dirty="0" smtClean="0">
                <a:latin typeface="Montserrat"/>
                <a:ea typeface="Montserrat"/>
                <a:cs typeface="Montserrat"/>
                <a:sym typeface="Montserrat"/>
              </a:rPr>
              <a:t>ценить комментарий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Montserrat"/>
                <a:ea typeface="Montserrat"/>
                <a:cs typeface="Montserrat"/>
                <a:sym typeface="Montserrat"/>
              </a:rPr>
              <a:t>2)  	</a:t>
            </a:r>
            <a:r>
              <a:rPr lang="ru" sz="2400" dirty="0" smtClean="0">
                <a:latin typeface="Montserrat"/>
                <a:ea typeface="Montserrat"/>
                <a:cs typeface="Montserrat"/>
                <a:sym typeface="Montserrat"/>
              </a:rPr>
              <a:t>Дописать пояснение к комментарию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Montserrat"/>
                <a:ea typeface="Montserrat"/>
                <a:cs typeface="Montserrat"/>
                <a:sym typeface="Montserrat"/>
              </a:rPr>
              <a:t>3)  	</a:t>
            </a:r>
            <a:r>
              <a:rPr lang="ru" sz="2400" dirty="0" smtClean="0">
                <a:latin typeface="Montserrat"/>
                <a:ea typeface="Montserrat"/>
                <a:cs typeface="Montserrat"/>
                <a:sym typeface="Montserrat"/>
              </a:rPr>
              <a:t>Написать второй пример-иллюстрацию, пояснить его, указать связь между примерами.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Caveat" charset="-52"/>
              </a:rPr>
              <a:t>     Композиция сочинения</a:t>
            </a:r>
            <a:endParaRPr lang="ru-RU" sz="4800" dirty="0">
              <a:latin typeface="Caveat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</a:rPr>
              <a:t>1. Проблема</a:t>
            </a:r>
          </a:p>
          <a:p>
            <a:r>
              <a:rPr lang="ru-RU" sz="2400" dirty="0" smtClean="0">
                <a:latin typeface="+mn-lt"/>
              </a:rPr>
              <a:t>2.  Комментарий</a:t>
            </a:r>
          </a:p>
          <a:p>
            <a:r>
              <a:rPr lang="ru-RU" sz="2400" dirty="0" smtClean="0">
                <a:latin typeface="+mn-lt"/>
              </a:rPr>
              <a:t>3. Позиция автора</a:t>
            </a:r>
          </a:p>
          <a:p>
            <a:r>
              <a:rPr lang="ru-RU" sz="2400" dirty="0" smtClean="0">
                <a:latin typeface="+mn-lt"/>
              </a:rPr>
              <a:t>4. Отношение к позиции автора + обоснование</a:t>
            </a:r>
          </a:p>
          <a:p>
            <a:r>
              <a:rPr lang="ru-RU" sz="2400" dirty="0" smtClean="0">
                <a:latin typeface="+mn-lt"/>
              </a:rPr>
              <a:t>5. Вывод.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40328" y="249382"/>
            <a:ext cx="7938654" cy="4579793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       В тексте говорится о том, что </a:t>
            </a:r>
            <a:r>
              <a:rPr lang="ru-RU" sz="2800" dirty="0" err="1" smtClean="0">
                <a:latin typeface="+mn-lt"/>
              </a:rPr>
              <a:t>Прокопия</a:t>
            </a:r>
            <a:r>
              <a:rPr lang="ru-RU" sz="2800" dirty="0" smtClean="0">
                <a:latin typeface="+mn-lt"/>
              </a:rPr>
              <a:t> Ивановича привезли в больницу в тяжёлом состоянии. Несколько дней , с утра до вечера , рядом с ним была его жена Прасковья Андреевна, которая ухаживала за ним. И через какое-то время больной пошёл на поправку.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6028" y="197428"/>
            <a:ext cx="8333508" cy="4631748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      Раскрывает проблему автор на примере из жизни </a:t>
            </a:r>
            <a:r>
              <a:rPr lang="ru-RU" sz="2800" dirty="0" err="1" smtClean="0">
                <a:latin typeface="+mn-lt"/>
              </a:rPr>
              <a:t>Прокопия</a:t>
            </a:r>
            <a:r>
              <a:rPr lang="ru-RU" sz="2800" dirty="0" smtClean="0">
                <a:latin typeface="+mn-lt"/>
              </a:rPr>
              <a:t> Ивановича и его кроткой, любящей жены. </a:t>
            </a:r>
            <a:r>
              <a:rPr lang="ru-RU" sz="2800" dirty="0" err="1" smtClean="0">
                <a:latin typeface="+mn-lt"/>
              </a:rPr>
              <a:t>Батыгина</a:t>
            </a:r>
            <a:r>
              <a:rPr lang="ru-RU" sz="2800" dirty="0" smtClean="0">
                <a:latin typeface="+mn-lt"/>
              </a:rPr>
              <a:t> показывает преданность Прасковьи Андреевны, которая с утра до вечера находилась рядом с больным мужем,  ухаживала за ним: «…ложечку водички подаст, чёлочку причешет…, умоет, подушечку другой, холодной стороной повернёт»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Caveat" charset="-52"/>
              </a:rPr>
              <a:t>        Домашнее задание</a:t>
            </a:r>
            <a:endParaRPr lang="ru-RU" sz="4800" dirty="0">
              <a:latin typeface="Caveat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>
                <a:latin typeface="+mn-lt"/>
              </a:rPr>
              <a:t>Написать сочинение по тексту Н.И. </a:t>
            </a:r>
            <a:r>
              <a:rPr lang="ru-RU" sz="3600" dirty="0" err="1" smtClean="0">
                <a:latin typeface="+mn-lt"/>
              </a:rPr>
              <a:t>Батыгиной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00" y="166255"/>
            <a:ext cx="7038900" cy="1672936"/>
          </a:xfrm>
        </p:spPr>
        <p:txBody>
          <a:bodyPr/>
          <a:lstStyle/>
          <a:p>
            <a:r>
              <a:rPr lang="ru-RU" sz="3600" b="1" i="1" dirty="0" smtClean="0">
                <a:latin typeface="Caveat" charset="-52"/>
              </a:rPr>
              <a:t>На каком уровне готовности к написанию комментария находитесь вы на данный момент?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27" y="2026226"/>
            <a:ext cx="8697191" cy="31172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1 уровень</a:t>
            </a:r>
            <a:r>
              <a:rPr lang="ru-RU" sz="2800" b="1" dirty="0" smtClean="0">
                <a:latin typeface="+mn-lt"/>
              </a:rPr>
              <a:t>: </a:t>
            </a:r>
            <a:r>
              <a:rPr lang="ru-RU" sz="2800" dirty="0" smtClean="0">
                <a:latin typeface="+mn-lt"/>
              </a:rPr>
              <a:t>самостоятельно написать пока не смогу</a:t>
            </a: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 уровень</a:t>
            </a:r>
            <a:r>
              <a:rPr lang="ru-RU" sz="2800" b="1" dirty="0" smtClean="0">
                <a:latin typeface="+mn-lt"/>
              </a:rPr>
              <a:t>: </a:t>
            </a:r>
            <a:r>
              <a:rPr lang="ru-RU" sz="2800" dirty="0" smtClean="0">
                <a:latin typeface="+mn-lt"/>
              </a:rPr>
              <a:t>напишу, но присутствуют затруднения, требуется дополнительная практическая тренировка</a:t>
            </a: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3 уровень</a:t>
            </a:r>
            <a:r>
              <a:rPr lang="ru-RU" sz="2800" b="1" dirty="0" smtClean="0">
                <a:latin typeface="+mn-lt"/>
              </a:rPr>
              <a:t>: </a:t>
            </a:r>
            <a:r>
              <a:rPr lang="ru-RU" sz="2800" dirty="0" smtClean="0">
                <a:latin typeface="+mn-lt"/>
              </a:rPr>
              <a:t>думаю, что справлюсь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781075" y="-116350"/>
            <a:ext cx="7893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Полезные советы от учителя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6" name="Google Shape;346;p47"/>
          <p:cNvSpPr txBox="1">
            <a:spLocks noGrp="1"/>
          </p:cNvSpPr>
          <p:nvPr>
            <p:ph type="body" idx="1"/>
          </p:nvPr>
        </p:nvSpPr>
        <p:spPr>
          <a:xfrm>
            <a:off x="226725" y="906300"/>
            <a:ext cx="88323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/>
              </a:rPr>
              <a:t>https://www.zharova.info/</a:t>
            </a:r>
            <a:endParaRPr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https://mogu-pisat.ru/webinar/skol/</a:t>
            </a:r>
            <a:r>
              <a:rPr lang="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solidFill>
                <a:schemeClr val="accent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Вебинар "Как писать сочинение" 25.02.2019</a:t>
            </a:r>
            <a:endParaRPr sz="1800" b="1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http://po-ushi.ru/2019/02/15/ege-sochinenie-po-tekstu-v-a-kaverina-sbornik-i-p-tsybulko-variant-1/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Сочинение по тексту В.А. Каверина из сборника И.П. Цыбулько    (вариант 1)</a:t>
            </a:r>
            <a:r>
              <a:rPr lang="ru" sz="1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https://mogu-pisat.ru/webinar/raspisanie/</a:t>
            </a:r>
            <a:r>
              <a:rPr lang="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Вебинар "Как писать сочинение" </a:t>
            </a:r>
            <a:r>
              <a:rPr lang="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04.02.2019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Вебинар «Опыт учителя. Новый взгляд на комментарий в сочинении ЕГЭ по русскому языку в 2019 году" 12.12.2019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ru" sz="1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ru" sz="1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rgbClr val="2722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9075" y="-4099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6000" dirty="0">
                <a:latin typeface="Caveat"/>
                <a:ea typeface="Caveat"/>
                <a:cs typeface="Caveat"/>
                <a:sym typeface="Caveat"/>
              </a:rPr>
              <a:t>Комментарий -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105725" y="782725"/>
            <a:ext cx="77403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– это пояснительные замечания, рассуждения по поводу сформулированной проблемы текста,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– это последовательный, логичный анализ текста с обязательным указанием на конкретные ситуации из текста или на конкретные размышления автора,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– это оценка прочитанного путём соотнесения содержания текста с личной точкой зрения читателя, его знаниями, собственным жизненным опытом;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– преобразование «текста в себе» в «текст для себя».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372700" y="-165325"/>
            <a:ext cx="8609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Чем отличается комментарий от пересказа?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80150" y="1778775"/>
            <a:ext cx="89640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Ответ Цыбулько И.П.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Если "</a:t>
            </a:r>
            <a:r>
              <a:rPr lang="ru" sz="2400" i="1" dirty="0">
                <a:latin typeface="Arial"/>
                <a:ea typeface="Arial"/>
                <a:cs typeface="Arial"/>
                <a:sym typeface="Arial"/>
              </a:rPr>
              <a:t>автор показал, </a:t>
            </a:r>
            <a:r>
              <a:rPr lang="ru" sz="2400" b="1" i="1" u="sng" dirty="0"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ru" sz="2400" i="1" dirty="0">
                <a:latin typeface="Arial"/>
                <a:ea typeface="Arial"/>
                <a:cs typeface="Arial"/>
                <a:sym typeface="Arial"/>
              </a:rPr>
              <a:t> Селиван привёз шкатулку</a:t>
            </a: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" - это иллюстрация.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А если "</a:t>
            </a:r>
            <a:r>
              <a:rPr lang="ru" sz="2400" b="1" i="1" u="sng" dirty="0">
                <a:latin typeface="Arial"/>
                <a:ea typeface="Arial"/>
                <a:cs typeface="Arial"/>
                <a:sym typeface="Arial"/>
              </a:rPr>
              <a:t>однажды</a:t>
            </a:r>
            <a:r>
              <a:rPr lang="ru" sz="2400" i="1" dirty="0">
                <a:latin typeface="Arial"/>
                <a:ea typeface="Arial"/>
                <a:cs typeface="Arial"/>
                <a:sym typeface="Arial"/>
              </a:rPr>
              <a:t> Селиван привёз шкатулку</a:t>
            </a: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" - это пересказ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https://www.youtube.com/watch?time_continue=2&amp;v=slw075FzHRs</a:t>
            </a:r>
            <a:r>
              <a:rPr lang="r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«Актуальные вопросы содержания КИМ ЕГЭ 2019 года по русскому языку» (Вебинар И.П.Цыбулько)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Caveat" charset="-52"/>
              </a:rPr>
              <a:t>Типы информации в тексте </a:t>
            </a:r>
            <a:endParaRPr lang="ru-RU" sz="4800" dirty="0">
              <a:latin typeface="Caveat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927" y="1278081"/>
            <a:ext cx="7567473" cy="357447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Фактуальная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информация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это сообщение о фактах, событиях, процессах, упомянутых в тексте.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Концептуальная информация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это субъективное авторское понимание отношений между фактами, событиями, их авторская оценка, </a:t>
            </a:r>
            <a:r>
              <a:rPr lang="ru-RU" sz="2400" dirty="0" smtClean="0">
                <a:latin typeface="+mn-lt"/>
                <a:cs typeface="Segoe UI Light" pitchFamily="34" charset="0"/>
              </a:rPr>
              <a:t>понимание</a:t>
            </a:r>
            <a:r>
              <a:rPr lang="ru-RU" sz="2400" dirty="0" smtClean="0">
                <a:latin typeface="+mn-lt"/>
              </a:rPr>
              <a:t> причинно-следственных связей между событиями.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309925" y="1080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800" b="1" dirty="0">
                <a:latin typeface="Caveat"/>
                <a:ea typeface="Caveat"/>
                <a:cs typeface="Caveat"/>
                <a:sym typeface="Caveat"/>
              </a:rPr>
              <a:t>Совет от А.Г.Нарушевича</a:t>
            </a:r>
            <a:r>
              <a:rPr lang="ru" sz="4800" dirty="0">
                <a:latin typeface="Caveat"/>
                <a:ea typeface="Caveat"/>
                <a:cs typeface="Caveat"/>
                <a:sym typeface="Caveat"/>
              </a:rPr>
              <a:t>:</a:t>
            </a:r>
            <a:endParaRPr sz="48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422425" y="1022100"/>
            <a:ext cx="86223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3000" dirty="0">
                <a:latin typeface="Times New Roman"/>
                <a:ea typeface="Times New Roman"/>
                <a:cs typeface="Times New Roman"/>
                <a:sym typeface="Times New Roman"/>
              </a:rPr>
              <a:t>проверьте себя, правильно ли написан комментарий: «</a:t>
            </a:r>
            <a:r>
              <a:rPr lang="ru" sz="3000" i="1" dirty="0">
                <a:latin typeface="Times New Roman"/>
                <a:ea typeface="Times New Roman"/>
                <a:cs typeface="Times New Roman"/>
                <a:sym typeface="Times New Roman"/>
              </a:rPr>
              <a:t>комментарий плох, если вы в комментарии начнёте подчеркивать материал, взятый из текста, и увидите, что весь абзац подчёркнут, значит, своих мыслей нет, значит, нет пояснения к примерам, значит, именно здесь и будут потеряны баллы</a:t>
            </a:r>
            <a:r>
              <a:rPr lang="ru" sz="3000" dirty="0"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ru" sz="24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ru" sz="2400" u="sng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https://www.youtube.com/watch?v=LkHwroDtHRk</a:t>
            </a: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  А.Г.Нарушевич. Русский язык-2019.Готовимся к сочинению в новом формате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1155425" y="-75575"/>
            <a:ext cx="7635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800" b="1">
                <a:latin typeface="Caveat"/>
                <a:ea typeface="Caveat"/>
                <a:cs typeface="Caveat"/>
                <a:sym typeface="Caveat"/>
              </a:rPr>
              <a:t>Какова композиция комментария?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1155425" y="760350"/>
            <a:ext cx="7156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chemeClr val="lt1"/>
                </a:solidFill>
              </a:rPr>
              <a:t>Комментарий состоит из 5 элементов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61500" y="1435925"/>
            <a:ext cx="7156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lt1"/>
                </a:solidFill>
              </a:rPr>
              <a:t>1. Пример-иллюстрация (исходный текст)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161550" y="2023725"/>
            <a:ext cx="88209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lt1"/>
                </a:solidFill>
              </a:rPr>
              <a:t>2. Пояснение (мысли самого ученика по поводу примера-иллюстрации)</a:t>
            </a:r>
            <a:endParaRPr sz="2000" dirty="0"/>
          </a:p>
        </p:txBody>
      </p:sp>
      <p:sp>
        <p:nvSpPr>
          <p:cNvPr id="163" name="Google Shape;163;p17"/>
          <p:cNvSpPr txBox="1"/>
          <p:nvPr/>
        </p:nvSpPr>
        <p:spPr>
          <a:xfrm>
            <a:off x="260850" y="2611513"/>
            <a:ext cx="8721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lt1"/>
                </a:solidFill>
              </a:rPr>
              <a:t> 3. Смысловая связь между примерами-иллюстрациями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260850" y="3208925"/>
            <a:ext cx="87216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lt1"/>
                </a:solidFill>
              </a:rPr>
              <a:t>4. Второй пример-иллюстрация (исходный текст)</a:t>
            </a:r>
            <a:endParaRPr sz="2000" dirty="0"/>
          </a:p>
        </p:txBody>
      </p:sp>
      <p:sp>
        <p:nvSpPr>
          <p:cNvPr id="165" name="Google Shape;165;p17"/>
          <p:cNvSpPr txBox="1"/>
          <p:nvPr/>
        </p:nvSpPr>
        <p:spPr>
          <a:xfrm>
            <a:off x="161550" y="3709625"/>
            <a:ext cx="88209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dirty="0">
                <a:solidFill>
                  <a:schemeClr val="lt1"/>
                </a:solidFill>
              </a:rPr>
              <a:t>5. Пояснение (мысли самого ученика по поводу примера-иллюстрации)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49700" y="4394125"/>
            <a:ext cx="90075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Место смысловой связки по отношению к примерам?</a:t>
            </a:r>
            <a:endParaRPr sz="3000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949625" y="72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9600" b="1">
                <a:latin typeface="Caveat"/>
                <a:ea typeface="Caveat"/>
                <a:cs typeface="Caveat"/>
                <a:sym typeface="Caveat"/>
              </a:rPr>
              <a:t>Критерии оценивания комментария</a:t>
            </a:r>
            <a:endParaRPr sz="9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1282</Words>
  <Application>Microsoft Office PowerPoint</Application>
  <PresentationFormat>Экран (16:9)</PresentationFormat>
  <Paragraphs>218</Paragraphs>
  <Slides>34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Caveat</vt:lpstr>
      <vt:lpstr>Montserrat</vt:lpstr>
      <vt:lpstr>Lato</vt:lpstr>
      <vt:lpstr>Times New Roman</vt:lpstr>
      <vt:lpstr>Segoe UI Light</vt:lpstr>
      <vt:lpstr>Wingdings</vt:lpstr>
      <vt:lpstr>Focus</vt:lpstr>
      <vt:lpstr>Обучение комментарию к сформулированной проблеме исходного текста в формате ЕГЭ </vt:lpstr>
      <vt:lpstr>На каком уровне готовности к написанию комментария находитесь вы на данный момент?</vt:lpstr>
      <vt:lpstr>     Композиция сочинения</vt:lpstr>
      <vt:lpstr>Комментарий - </vt:lpstr>
      <vt:lpstr>Чем отличается комментарий от пересказа?</vt:lpstr>
      <vt:lpstr>Типы информации в тексте </vt:lpstr>
      <vt:lpstr>Совет от А.Г.Нарушевича:</vt:lpstr>
      <vt:lpstr>Какова композиция комментария? </vt:lpstr>
      <vt:lpstr>Слайд 9</vt:lpstr>
      <vt:lpstr>Слайд 10</vt:lpstr>
      <vt:lpstr>Слайд 11</vt:lpstr>
      <vt:lpstr>Слайд 12</vt:lpstr>
      <vt:lpstr>Слайд 13</vt:lpstr>
      <vt:lpstr>Способы отсылки к тексту </vt:lpstr>
      <vt:lpstr>Способы отсылки к тексту</vt:lpstr>
      <vt:lpstr>Способы отсылки к тексту</vt:lpstr>
      <vt:lpstr>Способы отсылки к тексту</vt:lpstr>
      <vt:lpstr>Слайд 18</vt:lpstr>
      <vt:lpstr>Слайд 19</vt:lpstr>
      <vt:lpstr>Слайд 20</vt:lpstr>
      <vt:lpstr>Проблема текста – это вопрос, над которым размышляет автор</vt:lpstr>
      <vt:lpstr>Как выявить проблему текста?</vt:lpstr>
      <vt:lpstr>Слайд 23</vt:lpstr>
      <vt:lpstr>Смысловая связь между двумя примерами-иллюстрациями</vt:lpstr>
      <vt:lpstr>Смысловая связь</vt:lpstr>
      <vt:lpstr>Клише для сочинения ЕГЭ 2019</vt:lpstr>
      <vt:lpstr>Комментарий </vt:lpstr>
      <vt:lpstr>Комментарий </vt:lpstr>
      <vt:lpstr>Практическая работа </vt:lpstr>
      <vt:lpstr>Слайд 30</vt:lpstr>
      <vt:lpstr>Слайд 31</vt:lpstr>
      <vt:lpstr>        Домашнее задание</vt:lpstr>
      <vt:lpstr>На каком уровне готовности к написанию комментария находитесь вы на данный момент?</vt:lpstr>
      <vt:lpstr>Полезные советы от учителя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комментарию к сформулированной проблеме исходного текста в формате ЕГЭ </dc:title>
  <cp:lastModifiedBy>Учитель</cp:lastModifiedBy>
  <cp:revision>37</cp:revision>
  <dcterms:modified xsi:type="dcterms:W3CDTF">2019-11-27T19:52:36Z</dcterms:modified>
</cp:coreProperties>
</file>