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80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94660"/>
  </p:normalViewPr>
  <p:slideViewPr>
    <p:cSldViewPr>
      <p:cViewPr varScale="1">
        <p:scale>
          <a:sx n="65" d="100"/>
          <a:sy n="65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ozhegov.info/slovar/?ex=Y&amp;q=%D0%A1%D0%92%D0%95%D0%A2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tionary.org/w/index.php?title=%D0%B1%D0%B5%D0%BB%D1%8B%D0%B9_%D1%81%D0%B2%D0%B5%D1%82&amp;action=edit&amp;redlink=1" TargetMode="External"/><Relationship Id="rId13" Type="http://schemas.openxmlformats.org/officeDocument/2006/relationships/hyperlink" Target="https://ru.wiktionary.org/w/index.php?title=%D0%B2%D1%8B%D1%81%D1%88%D0%B8%D0%B9_%D1%81%D0%B2%D0%B5%D1%82&amp;action=edit&amp;redlink=1" TargetMode="External"/><Relationship Id="rId18" Type="http://schemas.openxmlformats.org/officeDocument/2006/relationships/hyperlink" Target="https://ru.wiktionary.org/w/index.php?title=%D0%BF%D0%BE_%D0%B1%D0%B5%D0%BB%D1%83_%D1%81%D0%B2%D0%B5%D1%82%D1%83&amp;action=edit&amp;redlink=1" TargetMode="External"/><Relationship Id="rId26" Type="http://schemas.openxmlformats.org/officeDocument/2006/relationships/hyperlink" Target="https://ru.wiktionary.org/wiki/%D0%BD%D0%B0_%D1%87%D1%91%D0%BC_%D1%81%D0%B2%D0%B5%D1%82_%D1%81%D1%82%D0%BE%D0%B8%D1%82" TargetMode="External"/><Relationship Id="rId3" Type="http://schemas.openxmlformats.org/officeDocument/2006/relationships/hyperlink" Target="https://ru.wiktionary.org/wiki/%D0%B7%D0%B5%D0%BB%D1%91%D0%BD%D1%8B%D0%B9_%D1%81%D0%B2%D0%B5%D1%82" TargetMode="External"/><Relationship Id="rId21" Type="http://schemas.openxmlformats.org/officeDocument/2006/relationships/hyperlink" Target="https://ru.wiktionary.org/wiki/%D1%8D%D1%82%D0%BE%D1%82_%D1%81%D0%B2%D0%B5%D1%82" TargetMode="External"/><Relationship Id="rId7" Type="http://schemas.openxmlformats.org/officeDocument/2006/relationships/hyperlink" Target="https://ru.wiktionary.org/wiki/%D1%81%D0%B2%D0%B5%D1%82_%D0%B2_%D0%BA%D0%BE%D0%BD%D1%86%D0%B5_%D1%82%D1%83%D0%BD%D0%BD%D0%B5%D0%BB%D1%8F" TargetMode="External"/><Relationship Id="rId12" Type="http://schemas.openxmlformats.org/officeDocument/2006/relationships/hyperlink" Target="https://ru.wiktionary.org/w/index.php?title=%D0%B2%D1%8B%D0%B5%D0%B7%D0%B6%D0%B0%D1%82%D1%8C_%D0%B2_%D1%81%D0%B2%D0%B5%D1%82&amp;action=edit&amp;redlink=1" TargetMode="External"/><Relationship Id="rId17" Type="http://schemas.openxmlformats.org/officeDocument/2006/relationships/hyperlink" Target="https://ru.wiktionary.org/w/index.php?title=%D0%A1%D1%82%D0%B0%D1%80%D1%8B%D0%B9_%D0%A1%D0%B2%D0%B5%D1%82&amp;action=edit&amp;redlink=1" TargetMode="External"/><Relationship Id="rId25" Type="http://schemas.openxmlformats.org/officeDocument/2006/relationships/hyperlink" Target="https://ru.wiktionary.org/w/index.php?title=%D0%BF%D1%80%D0%BE%D0%B8%D0%B7%D0%B2%D0%B5%D1%81%D1%82%D0%B8_%D0%BD%D0%B0_%D1%81%D0%B2%D0%B5%D1%82&amp;action=edit&amp;redlink=1" TargetMode="External"/><Relationship Id="rId2" Type="http://schemas.openxmlformats.org/officeDocument/2006/relationships/hyperlink" Target="https://ru.wiktionary.org/wiki/%D0%B2_%D1%81%D0%B2%D0%B5%D1%82%D0%B5" TargetMode="External"/><Relationship Id="rId16" Type="http://schemas.openxmlformats.org/officeDocument/2006/relationships/hyperlink" Target="https://ru.wiktionary.org/w/index.php?title=%D0%9D%D0%BE%D0%B2%D1%8B%D0%B9_%D0%A1%D0%B2%D0%B5%D1%82&amp;action=edit&amp;redlink=1" TargetMode="External"/><Relationship Id="rId20" Type="http://schemas.openxmlformats.org/officeDocument/2006/relationships/hyperlink" Target="https://ru.wiktionary.org/wiki/%D1%87%D0%B0%D1%81%D1%82%D1%8C_%D1%81%D0%B2%D0%B5%D1%82%D0%B0" TargetMode="External"/><Relationship Id="rId29" Type="http://schemas.openxmlformats.org/officeDocument/2006/relationships/hyperlink" Target="https://ru.wiktionary.org/w/index.php?title=%D0%BF%D0%BE%D1%8F%D0%B2%D0%B8%D1%82%D1%8C%D1%81%D1%8F_%D0%BD%D0%B0_%D1%81%D0%B2%D0%B5%D1%82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tionary.org/w/index.php?title=%D0%BF%D1%80%D0%BE%D0%BB%D0%B8%D1%82%D1%8C_%D1%81%D0%B2%D0%B5%D1%82&amp;action=edit&amp;redlink=1" TargetMode="External"/><Relationship Id="rId11" Type="http://schemas.openxmlformats.org/officeDocument/2006/relationships/hyperlink" Target="https://ru.wiktionary.org/w/index.php?title=%D0%B2%D0%BE%D0%BA%D1%80%D1%83%D0%B3_%D1%81%D0%B2%D0%B5%D1%82%D0%B0&amp;action=edit&amp;redlink=1" TargetMode="External"/><Relationship Id="rId24" Type="http://schemas.openxmlformats.org/officeDocument/2006/relationships/hyperlink" Target="https://ru.wiktionary.org/wiki/%D0%BF%D1%80%D0%BE%D0%B8%D0%B7%D0%B2%D0%BE%D0%B4%D0%B8%D1%82%D1%8C_%D0%BD%D0%B0_%D1%81%D0%B2%D0%B5%D1%82" TargetMode="External"/><Relationship Id="rId5" Type="http://schemas.openxmlformats.org/officeDocument/2006/relationships/hyperlink" Target="https://ru.wiktionary.org/wiki/%D0%BD%D0%B8_%D1%81%D0%B2%D0%B5%D1%82_%D0%BD%D0%B8_%D0%B7%D0%B0%D1%80%D1%8F" TargetMode="External"/><Relationship Id="rId15" Type="http://schemas.openxmlformats.org/officeDocument/2006/relationships/hyperlink" Target="https://ru.wiktionary.org/w/index.php?title=%D0%BD%D0%B0_%D1%81%D0%B2%D0%B5%D1%82%D0%B5&amp;action=edit&amp;redlink=1" TargetMode="External"/><Relationship Id="rId23" Type="http://schemas.openxmlformats.org/officeDocument/2006/relationships/hyperlink" Target="https://ru.wiktionary.org/w/index.php?title=%D1%81%D0%B6%D0%B8%D1%82%D1%8C_%D1%81%D0%BE_%D1%81%D0%B2%D0%B5%D1%82%D1%83&amp;action=edit&amp;redlink=1" TargetMode="External"/><Relationship Id="rId28" Type="http://schemas.openxmlformats.org/officeDocument/2006/relationships/hyperlink" Target="https://ru.wiktionary.org/w/index.php?title=%D1%8F%D0%B2%D0%B8%D1%82%D1%8C%D1%81%D1%8F_%D0%BD%D0%B0_%D1%81%D0%B2%D0%B5%D1%82&amp;action=edit&amp;redlink=1" TargetMode="External"/><Relationship Id="rId10" Type="http://schemas.openxmlformats.org/officeDocument/2006/relationships/hyperlink" Target="https://ru.wiktionary.org/wiki/%D0%B1%D0%BE%D0%BB%D1%8C%D1%88%D0%BE%D0%B9_%D1%81%D0%B2%D0%B5%D1%82" TargetMode="External"/><Relationship Id="rId19" Type="http://schemas.openxmlformats.org/officeDocument/2006/relationships/hyperlink" Target="https://ru.wiktionary.org/wiki/%D1%82%D0%BE%D1%82_%D1%81%D0%B2%D0%B5%D1%82" TargetMode="External"/><Relationship Id="rId31" Type="http://schemas.openxmlformats.org/officeDocument/2006/relationships/hyperlink" Target="https://ru.wiktionary.org/wiki/%D1%81%D0%B2%D0%B5%D1%82_%D0%BA%D0%BB%D0%B8%D0%BD%D0%BE%D0%BC_%D1%81%D0%BE%D1%88%D1%91%D0%BB%D1%81%D1%8F" TargetMode="External"/><Relationship Id="rId4" Type="http://schemas.openxmlformats.org/officeDocument/2006/relationships/hyperlink" Target="https://ru.wiktionary.org/w/index.php?title=%D0%BD%D0%B5%D0%B2%D0%B7%D0%B2%D0%B8%D0%B4%D0%B5%D1%82%D1%8C_%D1%81%D0%B2%D0%B5%D1%82%D0%B0&amp;action=edit&amp;redlink=1" TargetMode="External"/><Relationship Id="rId9" Type="http://schemas.openxmlformats.org/officeDocument/2006/relationships/hyperlink" Target="https://ru.wiktionary.org/w/index.php?title=%D0%B1%D0%BE%D0%B6%D0%B8%D0%B9_%D1%81%D0%B2%D0%B5%D1%82&amp;action=edit&amp;redlink=1" TargetMode="External"/><Relationship Id="rId14" Type="http://schemas.openxmlformats.org/officeDocument/2006/relationships/hyperlink" Target="https://ru.wiktionary.org/wiki/%D0%BA%D0%BE%D0%BD%D0%B5%D1%86_%D1%81%D0%B2%D0%B5%D1%82%D0%B0" TargetMode="External"/><Relationship Id="rId22" Type="http://schemas.openxmlformats.org/officeDocument/2006/relationships/hyperlink" Target="https://ru.wiktionary.org/w/index.php?title=%D0%BD%D0%B0_%D0%BA%D1%80%D0%B0%D0%B9_%D1%81%D0%B2%D0%B5%D1%82%D0%B0&amp;action=edit&amp;redlink=1" TargetMode="External"/><Relationship Id="rId27" Type="http://schemas.openxmlformats.org/officeDocument/2006/relationships/hyperlink" Target="https://ru.wiktionary.org/w/index.php?title=%D1%83%D0%B2%D0%B8%D0%B4%D0%B5%D1%82%D1%8C_%D1%81%D0%B2%D0%B5%D1%82&amp;action=edit&amp;redlink=1" TargetMode="External"/><Relationship Id="rId30" Type="http://schemas.openxmlformats.org/officeDocument/2006/relationships/hyperlink" Target="https://ru.wiktionary.org/w/index.php?title=%D1%81%D0%B2%D0%B5%D1%82_%D0%BD%D0%B5_%D0%B2%D0%B8%D0%B4%D0%B5%D0%BB&amp;action=edit&amp;redlink=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7845496" cy="324036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b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6000" b="0" dirty="0" smtClean="0"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sz="6000" b="0" dirty="0" smtClean="0"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Лингво-культурологический</a:t>
            </a:r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портрет </a:t>
            </a:r>
            <a:b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лексемы свет</a:t>
            </a:r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»</a:t>
            </a:r>
            <a:endParaRPr lang="ru-RU" sz="6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23528" y="911767"/>
            <a:ext cx="8064896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План работы со словом: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Значение слова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Изобразительно-выразительные возможности слова.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Слово в других языках.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Слово в контексте культуры.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457217"/>
            <a:ext cx="6876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первую очередь мы обратились к самому объемному словарю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Толковому словарю живого великорусского языка В.Даля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надеясь найти полный портрет слова.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23529" y="1628800"/>
            <a:ext cx="8820471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муж. состоянье, противное тьме, темноте, мраку, потемкам, что дает способ видеть;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1*| Освещенье, что дает свет или светит. У вас какой свет? Лучина, или жирник, свеча и пр.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2*| Просвет, простор для света, светла. Прорубить свет, окно.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3*| Видение, зрение, свет очей, способность различать глазами, видеть. У него свет отнялся, свету нет, он темный,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невидущий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невишной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слепой, ослеп.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4*| Истина или правое ученье, наука, просвещенье.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Ученье свет,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неученье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тьма.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5*| Свет, светик мой, свет очей моих, ласк. милый, любезный, ненаглядный, сердечный, болезный, желанный.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6*| Вселенная, мир, земля наша, шар земной. Птичьего молока по всему свету не найдешь. Пожили мы на свете, посрамили добрых людей!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7*| Род людской, мир, община, общество, люди вообще;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8*| отборное, высшее общество, суетное в обычаях или условиях жизни;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9*| суетность,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мирщина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все земное, житейское, насущное, противоп. духовное, нравственное, Божеское. На весь свет не угодишь.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10*| Свет, в знач. мир, привет мирянину от монаха или духовного лица; светский, суетный человек. А ты, свет, удаляйся греха. Светы вы мои! бабье восклицанье изумления, просьбы и пр.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Толковый словарь Даля - (Даль В.И. Толковый словарь живого великорусского языка.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30303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Спб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., 1863-1909.)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обнаружили, что у данного слова выделено 10 значений.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684" name="Picture 4" descr="http://media.karelia.pro/44/c1f00204538026432b28a5fb593c8b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885" y="0"/>
            <a:ext cx="1736115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539552" y="1127067"/>
            <a:ext cx="831641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Словарь Д.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Ушакова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света, 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только ед. Лучистая энергия, воспринимаемая глазом и делающая окружающий мир доступным зрению, видимым.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Преломление света.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только ед. место, откуда исходит освещение, направление светового луча.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2707" name="Picture 3" descr="https://img-gorod.ru/upload/iblock/859/859cb0250e86715d0788f48b2e7824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2845614" cy="3984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39604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</a:t>
            </a:r>
            <a:r>
              <a:rPr lang="ru-RU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(-у), 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Лучистая энергия, делающая окружающий мир видимым; электромагнитные волны в интервале частот, воспринимаемых глазом. </a:t>
            </a:r>
            <a:r>
              <a:rPr lang="ru-RU" i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Солнечный с.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Тот или иной источник освещения. </a:t>
            </a:r>
            <a:r>
              <a:rPr lang="ru-RU" i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Зажечь с.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Освещённость, состояние, когда светло. </a:t>
            </a:r>
            <a:r>
              <a:rPr lang="ru-RU" i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свету (при свете, при освещении).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 </a:t>
            </a:r>
            <a:r>
              <a:rPr lang="ru-RU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нек-рых</a:t>
            </a: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выражениях: рассвет, восход солнца (разг.).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Употр. как ласкательное обращение (устар. и в народной словесности). </a:t>
            </a:r>
            <a:r>
              <a:rPr lang="ru-RU" i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ты мои ясный!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2222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84249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толковому словарю русского языка С. И. Ожегова, Н.Ю. Шведовой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6802" name="AutoShape 2" descr="https://wallbox.ru/wallpapers/main/201508/28478f60dd71a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6804" name="Picture 4" descr="http://wallpapers.clipartmania.ru/uploads/gallery/main/29/blinding-light-osaka-ja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68760"/>
            <a:ext cx="3120281" cy="2340211"/>
          </a:xfrm>
          <a:prstGeom prst="rect">
            <a:avLst/>
          </a:prstGeom>
          <a:noFill/>
        </p:spPr>
      </p:pic>
      <p:pic>
        <p:nvPicPr>
          <p:cNvPr id="76806" name="Picture 6" descr="https://counseline.files.wordpress.com/2010/09/counseline-l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3035830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04664"/>
            <a:ext cx="33843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СВЕТ</a:t>
            </a:r>
            <a:r>
              <a:rPr lang="ru-RU" sz="2800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2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 (-у), м.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Земля, Вселенная, а также люди, ее населяющие. 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Путешествие вокруг света.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 дворянском обществе: избранный круг, высшее общество. 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Выезжать в с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Picture 2" descr="http://thegoldenlightchannel.com/wp-content/uploads/2013/03/new-earth-l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384376" cy="2792110"/>
          </a:xfrm>
          <a:prstGeom prst="rect">
            <a:avLst/>
          </a:prstGeom>
          <a:noFill/>
        </p:spPr>
      </p:pic>
      <p:pic>
        <p:nvPicPr>
          <p:cNvPr id="74756" name="Picture 4" descr="http://data12.i.gallery.ru/albums/gallery/361294-435fc-71169836-m750x740-u0e8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3395697" cy="2804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179512" y="692696"/>
            <a:ext cx="846043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Обработав три толковых словаря ( С.И. Ожегова, Д. И. Ушакова и В.В. Даля), можно заметить, что в словаре С.И. Ожегова зафиксировано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лексемы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которые являются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омонимами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Свет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является многозначным словом, включающим в себя 6 значений. Свет 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только 2 значения.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словаре Ушакова  представлено только два значения, а в словаре В.И. Даля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собрано 10 значений, омонимы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разграничены.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словаре В. И. Даля мы видим 10 значений слова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Стоит отметить, что те значения, которые С. И. Ожегов отмечает, как омонимичные, В.И. Даль включает в одну словарную статью.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Стоит обратить внимание на то, что словарь В.И. Даля  был издан в начале 20 века, не все значения,  представленные в нем, являются актуальными в настоящее время.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Словарь под редакцией С.И. Ожегова и Н.Ю. Шведовой является более современным, позволившим нам понять разницу между омонимами и многозначными словами.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3861048"/>
          <a:ext cx="7776864" cy="264459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888059"/>
                <a:gridCol w="3888805"/>
              </a:tblGrid>
              <a:tr h="528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Свет</a:t>
                      </a:r>
                      <a:r>
                        <a:rPr lang="ru-RU" sz="2000" b="1" baseline="30000" dirty="0"/>
                        <a:t> 1</a:t>
                      </a:r>
                      <a:r>
                        <a:rPr lang="ru-RU" sz="2000" b="1" dirty="0"/>
                        <a:t> (источник энергии)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Свет </a:t>
                      </a:r>
                      <a:r>
                        <a:rPr lang="ru-RU" sz="2000" b="1" baseline="30000" dirty="0"/>
                        <a:t>2</a:t>
                      </a:r>
                      <a:r>
                        <a:rPr lang="ru-RU" sz="2000" b="1" dirty="0"/>
                        <a:t> (мир, общество)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/>
                </a:tc>
              </a:tr>
              <a:tr h="2115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огонь, сияние, солнце, свечение, светик, большой свет, пламя, мерцание, свеча, излучение, проблеск, рассвет, пламень, заря, блеск, восход, лампа, источник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мир, вселенная, планета, земля; аристократия, знать, божий мир, наша планета, божий свет,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высшее общество, бомонд, цвет, земной шар, сливки общества, белый свет, общество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словарях синонимов и антонимов предлагаются перечни слов к интересующим нас словам, и выбор необходимого синонима или антонима полностью зависит от того значения слова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 которому мы его подбираем.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Например, в словаре антонимов под ред….</a:t>
            </a:r>
            <a:endParaRPr lang="ru-RU" sz="2000" dirty="0" smtClean="0"/>
          </a:p>
          <a:p>
            <a:r>
              <a:rPr lang="ru-RU" sz="2000" i="1" dirty="0" smtClean="0"/>
              <a:t>тьма, мрак, темнота, тень, затемнение</a:t>
            </a:r>
          </a:p>
          <a:p>
            <a:endParaRPr lang="ru-RU" sz="2000" dirty="0" smtClean="0"/>
          </a:p>
          <a:p>
            <a:r>
              <a:rPr lang="ru-RU" sz="2000" dirty="0" smtClean="0"/>
              <a:t>Мы видим, что данный перечень слов </a:t>
            </a:r>
            <a:r>
              <a:rPr lang="ru-RU" sz="2000" dirty="0" err="1" smtClean="0"/>
              <a:t>антонимичен</a:t>
            </a:r>
            <a:r>
              <a:rPr lang="ru-RU" sz="2000" dirty="0" smtClean="0"/>
              <a:t> только </a:t>
            </a:r>
            <a:r>
              <a:rPr lang="ru-RU" sz="2000" i="1" dirty="0" smtClean="0"/>
              <a:t>свету</a:t>
            </a:r>
            <a:r>
              <a:rPr lang="ru-RU" sz="2000" baseline="30000" dirty="0" smtClean="0"/>
              <a:t>1</a:t>
            </a:r>
            <a:r>
              <a:rPr lang="ru-RU" sz="2000" dirty="0" smtClean="0"/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словаре синонимов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разделения по омонимам. И мы решили сами разграничить два понятия.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1772816"/>
          <a:ext cx="8208912" cy="448665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136359"/>
                <a:gridCol w="4072553"/>
              </a:tblGrid>
              <a:tr h="193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Свет</a:t>
                      </a:r>
                      <a:r>
                        <a:rPr lang="ru-RU" sz="1600" b="1" baseline="30000" dirty="0"/>
                        <a:t>1 </a:t>
                      </a:r>
                      <a:r>
                        <a:rPr lang="ru-RU" sz="1600" b="1" dirty="0"/>
                        <a:t>(энергия)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Свет</a:t>
                      </a:r>
                      <a:r>
                        <a:rPr lang="ru-RU" sz="1600" b="1" baseline="30000" dirty="0"/>
                        <a:t>2</a:t>
                      </a:r>
                      <a:r>
                        <a:rPr lang="ru-RU" sz="1600" b="1" dirty="0"/>
                        <a:t> (мир, общество)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/>
                </a:tc>
              </a:tr>
              <a:tr h="2712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Ученье — свет, а </a:t>
                      </a:r>
                      <a:r>
                        <a:rPr lang="ru-RU" sz="1600" dirty="0" err="1"/>
                        <a:t>неученье</a:t>
                      </a:r>
                      <a:r>
                        <a:rPr lang="ru-RU" sz="1600" dirty="0"/>
                        <a:t> — тьма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Свет плоти — солнце, свет духа — истина.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Свет ста звёзд не сравнится со светом луны.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Тьма свету не любит - злой доброго не терпит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В доме, где свежий воздух и солнечный свет, врач не надобен.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На свете всё найдешь, кроме родной матери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Сытых глаз на свете нет.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Неправдой свет пройдешь, да назад не воротишься.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На свете не без добрых людей.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На свете всё меняется, а правда остаётся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Что больше живешь на свете, то больше увидишь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На то человек на свет родится, чтоб жить своим умом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Все на свете творится </a:t>
                      </a:r>
                      <a:r>
                        <a:rPr lang="ru-RU" sz="1600" dirty="0" err="1"/>
                        <a:t>благостию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божиею</a:t>
                      </a:r>
                      <a:r>
                        <a:rPr lang="ru-RU" sz="1600" dirty="0"/>
                        <a:t> да </a:t>
                      </a:r>
                      <a:r>
                        <a:rPr lang="ru-RU" sz="1600" dirty="0" err="1"/>
                        <a:t>глупостию</a:t>
                      </a:r>
                      <a:r>
                        <a:rPr lang="ru-RU" sz="1600" dirty="0"/>
                        <a:t> человеческою.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Кабы снова на свет народиться, знал бы, как состариться.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/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-2211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2. Изобразительно-выразительные возможности слова.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Пословицы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1412776"/>
          <a:ext cx="7992888" cy="488352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996061"/>
                <a:gridCol w="3996827"/>
              </a:tblGrid>
              <a:tr h="331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</a:rPr>
                        <a:t>Свет</a:t>
                      </a:r>
                      <a:r>
                        <a:rPr lang="ru-RU" sz="1800" b="1" baseline="30000" dirty="0">
                          <a:solidFill>
                            <a:srgbClr val="FFFF00"/>
                          </a:solidFill>
                        </a:rPr>
                        <a:t> 1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00"/>
                          </a:solidFill>
                        </a:rPr>
                        <a:t>Свет </a:t>
                      </a:r>
                      <a:r>
                        <a:rPr lang="ru-RU" sz="1800" b="1" baseline="3000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ru-RU"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solidFill>
                      <a:schemeClr val="tx1"/>
                    </a:solidFill>
                  </a:tcPr>
                </a:tc>
              </a:tr>
              <a:tr h="4552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2" tooltip="в свете"/>
                        </a:rPr>
                        <a:t>в свете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</a:rPr>
                        <a:t> (невыгодном, выгодном, хорошем и т. д.)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3" tooltip="зелёный свет"/>
                        </a:rPr>
                        <a:t>зелёный свет</a:t>
                      </a:r>
                      <a:endParaRPr lang="ru-RU" sz="1800" b="1" u="none" dirty="0">
                        <a:solidFill>
                          <a:srgbClr val="FFFF00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4" tooltip="невзвидеть света (страница не существует)"/>
                        </a:rPr>
                        <a:t>невзвидеть света</a:t>
                      </a:r>
                      <a:endParaRPr lang="ru-RU" sz="1800" b="1" u="none" dirty="0">
                        <a:solidFill>
                          <a:srgbClr val="FFFF00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5" tooltip="ни свет ни заря"/>
                        </a:rPr>
                        <a:t>ни свет ни заря</a:t>
                      </a:r>
                      <a:endParaRPr lang="ru-RU" sz="1800" b="1" u="none" dirty="0">
                        <a:solidFill>
                          <a:srgbClr val="FFFF00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6" tooltip="пролить свет (страница не существует)"/>
                        </a:rPr>
                        <a:t>пролить свет</a:t>
                      </a:r>
                      <a:endParaRPr lang="ru-RU" sz="1800" b="1" u="none" dirty="0">
                        <a:solidFill>
                          <a:srgbClr val="FFFF00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7" tooltip="свет в конце туннеля"/>
                        </a:rPr>
                        <a:t>свет в конце туннеля</a:t>
                      </a:r>
                      <a:endParaRPr lang="ru-RU" sz="1800" b="1" u="none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8" tooltip="белый свет (страница не существует)"/>
                        </a:rPr>
                        <a:t>белый свет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</a:rPr>
                        <a:t>, 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9" tooltip="божий свет (страница не существует)"/>
                        </a:rPr>
                        <a:t>божий свет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10" tooltip="большой свет"/>
                        </a:rPr>
                        <a:t>большой свет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11" tooltip="вокруг света (страница не существует)"/>
                        </a:rPr>
                        <a:t>вокруг света</a:t>
                      </a:r>
                      <a:endParaRPr lang="ru-RU" sz="1800" b="1" u="none" dirty="0">
                        <a:solidFill>
                          <a:srgbClr val="FFFF00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12" tooltip="выезжать в свет (страница не существует)"/>
                        </a:rPr>
                        <a:t>выезжать в свет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13" tooltip="высший свет (страница не существует)"/>
                        </a:rPr>
                        <a:t>высший свет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14" tooltip="конец света"/>
                        </a:rPr>
                        <a:t>конец света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15" tooltip="на свете (страница не существует)"/>
                        </a:rPr>
                        <a:t>на свете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16" tooltip="Новый Свет (страница не существует)"/>
                        </a:rPr>
                        <a:t>Новый Свет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</a:rPr>
                        <a:t>, 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17" tooltip="Старый Свет (страница не существует)"/>
                        </a:rPr>
                        <a:t>Старый Свет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18" tooltip="по белу свету (страница не существует)"/>
                        </a:rPr>
                        <a:t>по белу свету</a:t>
                      </a:r>
                      <a:endParaRPr lang="ru-RU" sz="1800" b="1" u="none" dirty="0">
                        <a:solidFill>
                          <a:srgbClr val="FFFF00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19" tooltip="тот свет"/>
                        </a:rPr>
                        <a:t>тот свет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20" tooltip="часть света"/>
                        </a:rPr>
                        <a:t>часть света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21" tooltip="этот свет"/>
                        </a:rPr>
                        <a:t>этот свет</a:t>
                      </a:r>
                      <a:endParaRPr lang="ru-RU" sz="1800" b="1" u="none" dirty="0">
                        <a:solidFill>
                          <a:srgbClr val="FFFF00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22" tooltip="на край света (страница не существует)"/>
                        </a:rPr>
                        <a:t>на край света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23" tooltip="сжить со свету (страница не существует)"/>
                        </a:rPr>
                        <a:t>сжить со́ свету</a:t>
                      </a:r>
                      <a:endParaRPr lang="ru-RU" sz="1800" b="1" u="none" dirty="0">
                        <a:solidFill>
                          <a:srgbClr val="FFFF00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24" tooltip="производить на свет"/>
                        </a:rPr>
                        <a:t>производить на свет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</a:rPr>
                        <a:t> / 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25" tooltip="произвести на свет (страница не существует)"/>
                        </a:rPr>
                        <a:t>произвести на свет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</a:rPr>
                        <a:t>, ругать 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26" tooltip="на чём свет стоит"/>
                        </a:rPr>
                        <a:t>на чём свет стоит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27" tooltip="увидеть свет (страница не существует)"/>
                        </a:rPr>
                        <a:t>увидеть свет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</a:rPr>
                        <a:t>, 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28" tooltip="явиться на свет (страница не существует)"/>
                        </a:rPr>
                        <a:t>явиться на свет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</a:rPr>
                        <a:t>, 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29" tooltip="появиться на свет (страница не существует)"/>
                        </a:rPr>
                        <a:t>появиться на свет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30" tooltip="свет не видел (страница не существует)"/>
                        </a:rPr>
                        <a:t>свет не видел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  <a:hlinkClick r:id="rId31" tooltip="свет клином сошёлся"/>
                        </a:rPr>
                        <a:t>свет клином </a:t>
                      </a:r>
                      <a:r>
                        <a:rPr lang="ru-RU" sz="1800" b="1" u="none" dirty="0" smtClean="0">
                          <a:solidFill>
                            <a:srgbClr val="FFFF00"/>
                          </a:solidFill>
                          <a:hlinkClick r:id="rId31" tooltip="свет клином сошёлся"/>
                        </a:rPr>
                        <a:t>сошёлся</a:t>
                      </a:r>
                      <a:r>
                        <a:rPr lang="ru-RU" sz="1800" b="1" u="none" dirty="0" smtClean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ru-RU" sz="1800" b="1" u="none" dirty="0">
                          <a:solidFill>
                            <a:srgbClr val="FFFF00"/>
                          </a:solidFill>
                        </a:rPr>
                        <a:t>света преставленье</a:t>
                      </a:r>
                      <a:endParaRPr lang="ru-RU" sz="1800" b="1" u="none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979712" y="692696"/>
            <a:ext cx="49301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Фразеологизмы и устойчивые сочетания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643822"/>
            <a:ext cx="9144000" cy="63526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539580" rIns="539580" bIns="5395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</a:rPr>
              <a:t>3. Слово в других языках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Этимология: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Этимологический словарь русского языка. М.: Русский язык от А до Я. Издательство &lt;ЮНВЕС&gt; Москва 2003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Индоевропейское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kuei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(свет).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Общеславянское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svetь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(свет).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Древнерусское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(ять)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Школьный этимологический словарь русского языка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Свет- СВЕТ.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Общеслав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Из *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světъ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после падения редуцированного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ъ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перехода "ять" в 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Просмотрев два этимологических словаря, мы выяснили, слово свет имеет индоевропейское происхождение, приблизившись к древнерусскому, звучало как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662499"/>
            <a:ext cx="838842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выявить различия между омонимами и многозначными словами на примере анализируемой лексемы;  собрать  и проанализировать сведения из  разных типов словарей, чтобы дать наиболее актуальную комплексную характеристику слову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1047219"/>
            <a:ext cx="8172400" cy="48013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обратились 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Русско-английскому большому базовому словарю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где увидели, что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звучит по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разному, что да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ё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 основание полагать, что и в английском языке есть омонимия.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свет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light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- 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rgbClr val="2831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light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|la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Calibri" pitchFamily="34" charset="0"/>
                <a:cs typeface="MS Mincho" pitchFamily="49" charset="-128"/>
              </a:rPr>
              <a:t>ɪ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t| 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свет, светило, освещение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освещенность, огонь источник света, просвет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свет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фар 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head lamp light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яркий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свет 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clear light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свет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погас 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the light failed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2)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world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- 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rgbClr val="2831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world</a:t>
            </a:r>
            <a:r>
              <a:rPr lang="ru-RU" dirty="0" smtClean="0">
                <a:solidFill>
                  <a:srgbClr val="1A1A1A"/>
                </a:solidFill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|w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Calibri" pitchFamily="34" charset="0"/>
                <a:cs typeface="MS Mincho" pitchFamily="49" charset="-128"/>
              </a:rPr>
              <a:t>ɜ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Calibri" pitchFamily="34" charset="0"/>
                <a:cs typeface="Georgia" pitchFamily="18" charset="0"/>
              </a:rPr>
              <a:t>ːrld|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мир, свет, вселенная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общество, царство, кругозор, деятельность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Новый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Свет 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the New World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Старый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Свет 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the Old World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выйти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свет 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go out into the world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548680"/>
            <a:ext cx="5779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Helvetica" pitchFamily="34" charset="0"/>
                <a:cs typeface="Helvetica" pitchFamily="34" charset="0"/>
              </a:rPr>
              <a:t>4. Слово в контексте культуры.</a:t>
            </a:r>
            <a:endParaRPr lang="ru-RU" sz="2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28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1. Влезет в окно, </a:t>
            </a:r>
          </a:p>
          <a:p>
            <a:pPr algn="ctr"/>
            <a:r>
              <a:rPr lang="ru-RU" dirty="0" smtClean="0"/>
              <a:t>Растянется как сукно, </a:t>
            </a:r>
          </a:p>
          <a:p>
            <a:pPr algn="ctr"/>
            <a:r>
              <a:rPr lang="ru-RU" dirty="0" smtClean="0"/>
              <a:t>Не прогонишь ни палкой, </a:t>
            </a:r>
          </a:p>
          <a:p>
            <a:pPr algn="ctr"/>
            <a:r>
              <a:rPr lang="ru-RU" dirty="0" smtClean="0"/>
              <a:t>Ни плетью, ни шестом. </a:t>
            </a:r>
          </a:p>
          <a:p>
            <a:pPr algn="ctr"/>
            <a:r>
              <a:rPr lang="ru-RU" dirty="0" smtClean="0"/>
              <a:t>Пора придет — </a:t>
            </a:r>
          </a:p>
          <a:p>
            <a:pPr algn="ctr"/>
            <a:r>
              <a:rPr lang="ru-RU" dirty="0" smtClean="0"/>
              <a:t>Сам уйдет.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268760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2. Ежегодно по утрам </a:t>
            </a:r>
          </a:p>
          <a:p>
            <a:pPr algn="ctr"/>
            <a:r>
              <a:rPr lang="ru-RU" dirty="0" smtClean="0"/>
              <a:t>Он в окошко входит к нам. </a:t>
            </a:r>
          </a:p>
          <a:p>
            <a:pPr algn="ctr"/>
            <a:r>
              <a:rPr lang="ru-RU" dirty="0" smtClean="0"/>
              <a:t>Если он уже вошел, </a:t>
            </a:r>
          </a:p>
          <a:p>
            <a:pPr algn="ctr"/>
            <a:r>
              <a:rPr lang="ru-RU" dirty="0" smtClean="0"/>
              <a:t>Значит, день пришел.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46531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4. «Свет мой, зеркальце! скажи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Да всю правду доложи: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Я ль на свете всех милее,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Всех румяней и белее?»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005064"/>
            <a:ext cx="394768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7030A0"/>
                </a:solidFill>
              </a:rPr>
              <a:t>3. Ученье — свет, а </a:t>
            </a:r>
            <a:r>
              <a:rPr lang="ru-RU" dirty="0" err="1" smtClean="0">
                <a:solidFill>
                  <a:srgbClr val="7030A0"/>
                </a:solidFill>
              </a:rPr>
              <a:t>неученье</a:t>
            </a:r>
            <a:r>
              <a:rPr lang="ru-RU" dirty="0" smtClean="0">
                <a:solidFill>
                  <a:srgbClr val="7030A0"/>
                </a:solidFill>
              </a:rPr>
              <a:t> — тьма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077072"/>
            <a:ext cx="2929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5. свет клином сошёлся,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67544" y="332656"/>
            <a:ext cx="62281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песнях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Был час пик, бежали все куда-то.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Вдруг застыл, задумался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зеленый свет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зеленый свет...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Час прошел, но все горит зеленый,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никто не понял, что случилось с ним,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случилось с ним.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795" name="Picture 3" descr="http://www.bilietai.lt/imageGenerator/f1aa881d4027c99bfadd63b0edf319e2/eventDeta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6672"/>
            <a:ext cx="1474512" cy="2135839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563888" y="2996952"/>
            <a:ext cx="52200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Припев: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твоей любви мне прольется золотым дождем,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Звездами сиять будет долго в небесах.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Нам не суждено было счастье разделить вдвоем,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Свет твоей любви навсегда в моих слезах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33798" name="Picture 6" descr="http://mnogotrendov.ru/wp-content/uploads/2017/03/newspic1102-696x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852936"/>
            <a:ext cx="2664296" cy="1825962"/>
          </a:xfrm>
          <a:prstGeom prst="rect">
            <a:avLst/>
          </a:prstGeom>
          <a:noFill/>
        </p:spPr>
      </p:pic>
      <p:pic>
        <p:nvPicPr>
          <p:cNvPr id="33800" name="Picture 8" descr="http://top.celz.ru/150906/86812_alsou_a_segodnya_ru_tv_150906_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697759"/>
            <a:ext cx="2160240" cy="2160241"/>
          </a:xfrm>
          <a:prstGeom prst="rect">
            <a:avLst/>
          </a:prstGeom>
          <a:noFill/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79512" y="5075893"/>
            <a:ext cx="61926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Припев: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 твоем окне - как он нужен мне, свет в твоем окне - как море кораблю.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 твоем окне - солнца луч на снег, свет в твоем окне, как я тебя люблю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-52501"/>
            <a:ext cx="9144000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Заключение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результате проведённого исследования, мы  пришли к выводу,  что свет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свет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представляют собой пару омонимов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Имеют несколько лексических значений.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свет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славянского происхождения.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Имеют синонимы и ряд антонимов.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Употребляется во фразеологизмах.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Широко используется в фольклоре, в основном в загадках, пословицах.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Употребляется в массовой культуре.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 В результате проведённого исследования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где было заявлено  получить 1 портрет, у нас получилось 2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лингво-культурологических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портрета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слова «свет», таким образом, цель проектной работы достигнута.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Но наше дело не окончено, мы планируем привлечь наших одноклассников и создать сборник омонимов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539552" y="676434"/>
            <a:ext cx="78123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   Просмотреть имеющийся материал в Интернете.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статьи из словарей, относящиеся к лексеме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устный опрос среди учащихся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свет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 итогам выявить самое популярное значение данного слова.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Понаблюдать за употреблением в речи данной лексемы.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876768" y="836712"/>
            <a:ext cx="4956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работы над проектом: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D:\Ирина\ПРОЕКТЫ\НР СВЕТ\Фотки\oPU7bbJJ0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3275856" cy="2456892"/>
          </a:xfrm>
          <a:prstGeom prst="rect">
            <a:avLst/>
          </a:prstGeom>
          <a:noFill/>
        </p:spPr>
      </p:pic>
      <p:pic>
        <p:nvPicPr>
          <p:cNvPr id="1027" name="Picture 3" descr="D:\Ирина\ПРОЕКТЫ\НР СВЕТ\Фотки\5XYg-S6UC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3275856" cy="2456892"/>
          </a:xfrm>
          <a:prstGeom prst="rect">
            <a:avLst/>
          </a:prstGeom>
          <a:noFill/>
        </p:spPr>
      </p:pic>
      <p:pic>
        <p:nvPicPr>
          <p:cNvPr id="1028" name="Picture 4" descr="D:\Ирина\ПРОЕКТЫ\НР СВЕТ\Фотки\frluazeNW1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060848"/>
            <a:ext cx="3275856" cy="2456892"/>
          </a:xfrm>
          <a:prstGeom prst="rect">
            <a:avLst/>
          </a:prstGeom>
          <a:noFill/>
        </p:spPr>
      </p:pic>
      <p:pic>
        <p:nvPicPr>
          <p:cNvPr id="1029" name="Picture 5" descr="D:\Ирина\ПРОЕКТЫ\НР СВЕТ\Фотки\lu135wEx4K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060848"/>
            <a:ext cx="3528392" cy="2646294"/>
          </a:xfrm>
          <a:prstGeom prst="rect">
            <a:avLst/>
          </a:prstGeom>
          <a:noFill/>
        </p:spPr>
      </p:pic>
      <p:pic>
        <p:nvPicPr>
          <p:cNvPr id="1030" name="Picture 6" descr="D:\Ирина\ПРОЕКТЫ\НР СВЕТ\Фотки\frluazeNW1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060848"/>
            <a:ext cx="3611893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0"/>
            <a:ext cx="3848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портрет</a:t>
            </a:r>
            <a:r>
              <a:rPr lang="ru-RU" sz="3200" dirty="0" smtClean="0"/>
              <a:t>? </a:t>
            </a:r>
            <a:endParaRPr lang="ru-RU" sz="3200" dirty="0"/>
          </a:p>
        </p:txBody>
      </p:sp>
      <p:pic>
        <p:nvPicPr>
          <p:cNvPr id="65538" name="Picture 2" descr="https://im0-tub-ru.yandex.net/i?id=c5c6b69db5089032f9b1ec14a46a0648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2625768" cy="1538536"/>
          </a:xfrm>
          <a:prstGeom prst="rect">
            <a:avLst/>
          </a:prstGeom>
          <a:noFill/>
        </p:spPr>
      </p:pic>
      <p:pic>
        <p:nvPicPr>
          <p:cNvPr id="65540" name="Picture 4" descr="https://ds01.infourok.ru/uploads/ex/11e0/00002567-a64c4d2d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84984"/>
            <a:ext cx="3671393" cy="2753545"/>
          </a:xfrm>
          <a:prstGeom prst="rect">
            <a:avLst/>
          </a:prstGeom>
          <a:noFill/>
        </p:spPr>
      </p:pic>
      <p:pic>
        <p:nvPicPr>
          <p:cNvPr id="65542" name="Picture 6" descr="https://ds04.infourok.ru/uploads/ex/0b2b/0007fa6a-75d11514/im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789040"/>
            <a:ext cx="3707905" cy="2780929"/>
          </a:xfrm>
          <a:prstGeom prst="rect">
            <a:avLst/>
          </a:prstGeom>
          <a:noFill/>
        </p:spPr>
      </p:pic>
      <p:pic>
        <p:nvPicPr>
          <p:cNvPr id="65544" name="Picture 8" descr="http://err404.ru/images/2012/Zoologicheskaja-kniga-zhivotnye-v-chelovecheskih-odezhdah-Yago-Partal-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20688"/>
            <a:ext cx="3113855" cy="31939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56792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А можно ли описать единицу русского языка – </a:t>
            </a:r>
            <a:r>
              <a:rPr lang="ru-RU" sz="6000" b="1" i="1" dirty="0" smtClean="0"/>
              <a:t>слово</a:t>
            </a:r>
            <a:r>
              <a:rPr lang="ru-RU" sz="6000" dirty="0" smtClean="0"/>
              <a:t>?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58924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русской лексикографии  (науке о словарях) существует большое количество словарей: толковые, орфографические, орфоэпические, словари синонимов, антонимов, фразеологизмов и др. </a:t>
            </a:r>
            <a:endParaRPr lang="ru-RU" dirty="0"/>
          </a:p>
        </p:txBody>
      </p:sp>
      <p:pic>
        <p:nvPicPr>
          <p:cNvPr id="66562" name="Picture 2" descr="http://gorabbit.ru/upload/iblock/f8a/f8ac119066e1cc43a3af3d7252c3d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4062656" cy="2808312"/>
          </a:xfrm>
          <a:prstGeom prst="rect">
            <a:avLst/>
          </a:prstGeom>
          <a:noFill/>
        </p:spPr>
      </p:pic>
      <p:pic>
        <p:nvPicPr>
          <p:cNvPr id="66566" name="Picture 6" descr="https://im0-tub-ru.yandex.net/i?id=9b06828045b96f01734836c822c09d11-sr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2736304" cy="2245173"/>
          </a:xfrm>
          <a:prstGeom prst="rect">
            <a:avLst/>
          </a:prstGeom>
          <a:noFill/>
        </p:spPr>
      </p:pic>
      <p:pic>
        <p:nvPicPr>
          <p:cNvPr id="66568" name="Picture 8" descr="https://cs6.pikabu.ru/post_img/2015/02/20/10/1424448100_1809098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212976"/>
            <a:ext cx="2114600" cy="2114600"/>
          </a:xfrm>
          <a:prstGeom prst="rect">
            <a:avLst/>
          </a:prstGeom>
          <a:noFill/>
        </p:spPr>
      </p:pic>
      <p:pic>
        <p:nvPicPr>
          <p:cNvPr id="66570" name="Picture 10" descr="http://www.booksiti.net.ru/books/62446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0"/>
            <a:ext cx="2019300" cy="2619375"/>
          </a:xfrm>
          <a:prstGeom prst="rect">
            <a:avLst/>
          </a:prstGeom>
          <a:noFill/>
        </p:spPr>
      </p:pic>
      <p:pic>
        <p:nvPicPr>
          <p:cNvPr id="66564" name="Picture 4" descr="http://fb.ru/misc/i/gallery/39254/11456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420888"/>
            <a:ext cx="3238922" cy="3238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412776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Было выбрано абстрактное  имя существительное </a:t>
            </a:r>
            <a:r>
              <a:rPr lang="ru-RU" sz="4000" i="1" dirty="0" smtClean="0"/>
              <a:t>свет</a:t>
            </a:r>
            <a:r>
              <a:rPr lang="ru-RU" sz="4000" dirty="0" smtClean="0"/>
              <a:t>, которое, как выяснилось в ходе работы,  имеет как несколько лексических значений, так и омонимы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pp.userapi.com/c840139/v840139432/69659/DBOMfy0JZOE.jpg"/>
          <p:cNvPicPr>
            <a:picLocks noChangeAspect="1" noChangeArrowheads="1"/>
          </p:cNvPicPr>
          <p:nvPr/>
        </p:nvPicPr>
        <p:blipFill>
          <a:blip r:embed="rId2" cstate="print"/>
          <a:srcRect l="17439" t="17853"/>
          <a:stretch>
            <a:fillRect/>
          </a:stretch>
        </p:blipFill>
        <p:spPr bwMode="auto">
          <a:xfrm>
            <a:off x="4788024" y="1052736"/>
            <a:ext cx="3995936" cy="5301208"/>
          </a:xfrm>
          <a:prstGeom prst="rect">
            <a:avLst/>
          </a:prstGeom>
          <a:noFill/>
        </p:spPr>
      </p:pic>
      <p:pic>
        <p:nvPicPr>
          <p:cNvPr id="70660" name="Picture 4" descr="https://pp.userapi.com/c840735/v840735432/3ee3e/gprClvN_u4g.jpg"/>
          <p:cNvPicPr>
            <a:picLocks noChangeAspect="1" noChangeArrowheads="1"/>
          </p:cNvPicPr>
          <p:nvPr/>
        </p:nvPicPr>
        <p:blipFill>
          <a:blip r:embed="rId3" cstate="print"/>
          <a:srcRect l="25277" t="35102" r="20514"/>
          <a:stretch>
            <a:fillRect/>
          </a:stretch>
        </p:blipFill>
        <p:spPr bwMode="auto">
          <a:xfrm>
            <a:off x="395536" y="980728"/>
            <a:ext cx="3744416" cy="5517232"/>
          </a:xfrm>
          <a:prstGeom prst="rect">
            <a:avLst/>
          </a:prstGeom>
          <a:noFill/>
        </p:spPr>
      </p:pic>
      <p:sp>
        <p:nvSpPr>
          <p:cNvPr id="4" name="Молния 3"/>
          <p:cNvSpPr/>
          <p:nvPr/>
        </p:nvSpPr>
        <p:spPr>
          <a:xfrm>
            <a:off x="179512" y="548680"/>
            <a:ext cx="576064" cy="64807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Молния 4"/>
          <p:cNvSpPr/>
          <p:nvPr/>
        </p:nvSpPr>
        <p:spPr>
          <a:xfrm>
            <a:off x="4499992" y="548680"/>
            <a:ext cx="576064" cy="64807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1327</Words>
  <Application>Microsoft Office PowerPoint</Application>
  <PresentationFormat>Экран (4:3)</PresentationFormat>
  <Paragraphs>177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Проект   «Лингво-культурологический портрет  лексемы свет»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###</cp:lastModifiedBy>
  <cp:revision>32</cp:revision>
  <dcterms:modified xsi:type="dcterms:W3CDTF">2019-08-25T08:31:51Z</dcterms:modified>
</cp:coreProperties>
</file>