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  <p:sldMasterId id="2147483683" r:id="rId3"/>
    <p:sldMasterId id="2147483687" r:id="rId4"/>
    <p:sldMasterId id="2147483691" r:id="rId5"/>
    <p:sldMasterId id="2147483695" r:id="rId6"/>
    <p:sldMasterId id="2147483699" r:id="rId7"/>
    <p:sldMasterId id="2147483752" r:id="rId8"/>
  </p:sldMasterIdLst>
  <p:notesMasterIdLst>
    <p:notesMasterId r:id="rId23"/>
  </p:notesMasterIdLst>
  <p:sldIdLst>
    <p:sldId id="258" r:id="rId9"/>
    <p:sldId id="299" r:id="rId10"/>
    <p:sldId id="290" r:id="rId11"/>
    <p:sldId id="262" r:id="rId12"/>
    <p:sldId id="292" r:id="rId13"/>
    <p:sldId id="301" r:id="rId14"/>
    <p:sldId id="276" r:id="rId15"/>
    <p:sldId id="273" r:id="rId16"/>
    <p:sldId id="278" r:id="rId17"/>
    <p:sldId id="279" r:id="rId18"/>
    <p:sldId id="284" r:id="rId19"/>
    <p:sldId id="298" r:id="rId20"/>
    <p:sldId id="264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5" d="100"/>
          <a:sy n="65" d="100"/>
        </p:scale>
        <p:origin x="6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0F1A-3E27-4347-B6E2-503EF8E15FC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E79F-0331-472D-BB4D-C1410046A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8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0396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47404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16361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59734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0052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10395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88375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12253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61302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46533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FCC2A-0209-407F-B3D9-0840C384EB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0044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FC7028A-FE11-4B9A-90BC-63A7D21670F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0266B320-BD89-4617-A7F0-3C9105D07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704" r:id="rId4"/>
    <p:sldLayoutId id="2147483705" r:id="rId5"/>
    <p:sldLayoutId id="214748370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701" r:id="rId4"/>
    <p:sldLayoutId id="2147483702" r:id="rId5"/>
    <p:sldLayoutId id="214748370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07" r:id="rId4"/>
    <p:sldLayoutId id="2147483708" r:id="rId5"/>
    <p:sldLayoutId id="2147483709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10" r:id="rId4"/>
    <p:sldLayoutId id="2147483711" r:id="rId5"/>
    <p:sldLayoutId id="214748371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889848-5621-4836-956F-D29A1B81CDE1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661965-44AD-4760-B105-97C246C2A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625" y="2143125"/>
            <a:ext cx="8486775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b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славянской азбуки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275856" y="4941168"/>
            <a:ext cx="4500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Коваленко Ирина Владимировна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ГБОУ Школа 2000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C:\Users\user\Pictures\d3250fbf3d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3375"/>
            <a:ext cx="15779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714875" y="1143000"/>
            <a:ext cx="38576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  <a:cs typeface="Arial" charset="0"/>
              </a:rPr>
              <a:t>На Руси первый печатный станок сделал тоже Иван. В историю он вошёл как первопечатник Иван Фёдоров, хотя в некоторых напечатанных им книгах подписывался как Иван Фёдорович Москвитин.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3314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14375" y="5857875"/>
            <a:ext cx="3643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latin typeface="Arial" charset="0"/>
                <a:cs typeface="Arial" charset="0"/>
              </a:rPr>
              <a:t>Образцовый стан </a:t>
            </a:r>
            <a:r>
              <a:rPr lang="ru-RU" altLang="ru-RU" sz="1400">
                <a:latin typeface="Arial" charset="0"/>
                <a:cs typeface="Arial" charset="0"/>
              </a:rPr>
              <a:t/>
            </a:r>
            <a:br>
              <a:rPr lang="ru-RU" altLang="ru-RU" sz="1400">
                <a:latin typeface="Arial" charset="0"/>
                <a:cs typeface="Arial" charset="0"/>
              </a:rPr>
            </a:br>
            <a:r>
              <a:rPr lang="ru-RU" altLang="ru-RU" sz="1400">
                <a:latin typeface="Arial" charset="0"/>
                <a:cs typeface="Arial" charset="0"/>
              </a:rPr>
              <a:t>Московского печатного двора XVII в.</a:t>
            </a:r>
            <a:br>
              <a:rPr lang="ru-RU" altLang="ru-RU" sz="1400">
                <a:latin typeface="Arial" charset="0"/>
                <a:cs typeface="Arial" charset="0"/>
              </a:rPr>
            </a:br>
            <a:r>
              <a:rPr lang="ru-RU" altLang="ru-RU" sz="1400">
                <a:latin typeface="Arial" charset="0"/>
                <a:cs typeface="Arial" charset="0"/>
              </a:rPr>
              <a:t>Государственный Исторический музей.</a:t>
            </a:r>
            <a:r>
              <a:rPr lang="ru-RU" altLang="ru-RU" sz="14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7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714875" y="785813"/>
            <a:ext cx="40005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Arial" charset="0"/>
                <a:cs typeface="Arial" charset="0"/>
              </a:rPr>
              <a:t>В 1574 году Иван </a:t>
            </a:r>
            <a:r>
              <a:rPr lang="ru-RU" altLang="ru-RU" sz="2800" dirty="0">
                <a:latin typeface="Arial" charset="0"/>
                <a:cs typeface="Arial" charset="0"/>
              </a:rPr>
              <a:t>Фёдоров </a:t>
            </a:r>
            <a:r>
              <a:rPr lang="ru-RU" altLang="ru-RU" sz="2800" dirty="0" smtClean="0">
                <a:latin typeface="Arial" charset="0"/>
                <a:cs typeface="Arial" charset="0"/>
              </a:rPr>
              <a:t>издал «Азбуку», - первый печатный русский учебник. </a:t>
            </a:r>
            <a:r>
              <a:rPr lang="ru-RU" altLang="ru-RU" sz="2800" dirty="0">
                <a:latin typeface="Arial" charset="0"/>
                <a:cs typeface="Arial" charset="0"/>
              </a:rPr>
              <a:t>П</a:t>
            </a:r>
            <a:r>
              <a:rPr lang="ru-RU" altLang="ru-RU" sz="2800" dirty="0" smtClean="0">
                <a:latin typeface="Arial" charset="0"/>
                <a:cs typeface="Arial" charset="0"/>
              </a:rPr>
              <a:t>о </a:t>
            </a:r>
            <a:r>
              <a:rPr lang="ru-RU" altLang="ru-RU" sz="2800" dirty="0">
                <a:latin typeface="Arial" charset="0"/>
                <a:cs typeface="Arial" charset="0"/>
              </a:rPr>
              <a:t>ней </a:t>
            </a:r>
            <a:r>
              <a:rPr lang="ru-RU" altLang="ru-RU" sz="2800" dirty="0" smtClean="0">
                <a:latin typeface="Arial" charset="0"/>
                <a:cs typeface="Arial" charset="0"/>
              </a:rPr>
              <a:t>стали учить </a:t>
            </a:r>
            <a:r>
              <a:rPr lang="ru-RU" altLang="ru-RU" sz="2800" dirty="0">
                <a:latin typeface="Arial" charset="0"/>
                <a:cs typeface="Arial" charset="0"/>
              </a:rPr>
              <a:t>детей не только из богатых семей, но и из бедных. </a:t>
            </a:r>
            <a:r>
              <a:rPr lang="ru-RU" altLang="ru-RU" sz="2800" dirty="0" smtClean="0">
                <a:latin typeface="Arial" charset="0"/>
                <a:cs typeface="Arial" charset="0"/>
              </a:rPr>
              <a:t>Иван </a:t>
            </a:r>
            <a:r>
              <a:rPr lang="ru-RU" altLang="ru-RU" sz="2800" dirty="0">
                <a:latin typeface="Arial" charset="0"/>
                <a:cs typeface="Arial" charset="0"/>
              </a:rPr>
              <a:t>Фёдоров </a:t>
            </a:r>
            <a:r>
              <a:rPr lang="ru-RU" altLang="ru-RU" sz="2800" dirty="0" smtClean="0">
                <a:latin typeface="Arial" charset="0"/>
                <a:cs typeface="Arial" charset="0"/>
              </a:rPr>
              <a:t>сам придумывал рисунки шрифтов, сам рисовал заглавные буквы. 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286125"/>
            <a:ext cx="1905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785813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17954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285750" y="5715000"/>
            <a:ext cx="192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  <a:cs typeface="Arial" charset="0"/>
              </a:rPr>
              <a:t>Страница из первого печатного букваря Ивана Фёдорова 1574 года</a:t>
            </a:r>
            <a:endParaRPr lang="ru-RU" altLang="ru-RU" sz="1400">
              <a:latin typeface="Arial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285750" y="2428875"/>
            <a:ext cx="1214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Arial" charset="0"/>
              </a:rPr>
              <a:t>Металлические литеры</a:t>
            </a:r>
          </a:p>
        </p:txBody>
      </p:sp>
    </p:spTree>
    <p:extLst>
      <p:ext uri="{BB962C8B-B14F-4D97-AF65-F5344CB8AC3E}">
        <p14:creationId xmlns:p14="http://schemas.microsoft.com/office/powerpoint/2010/main" val="2233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&amp;Maria NewMan`s\Pictures\Кирилица и глаголица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5370"/>
            <a:ext cx="6336704" cy="29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sz="3600" dirty="0" smtClean="0"/>
              <a:t>Существовали 2 славянские азбуки: Кириллица и Глаголица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440160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</a:rPr>
              <a:t>Предполагается, что именно глаголицу создал славянский просветитель Кирилл. </a:t>
            </a:r>
            <a:endParaRPr lang="ru-RU" sz="1800" dirty="0" smtClean="0"/>
          </a:p>
          <a:p>
            <a:r>
              <a:rPr lang="ru-RU" sz="2000" dirty="0" smtClean="0"/>
              <a:t>Глаголица совпадает с кириллицей по алфавитному составу, а отличается написанием знаков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88191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s62545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84784"/>
            <a:ext cx="37703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57188" y="5857875"/>
            <a:ext cx="8358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Если сравнить </a:t>
            </a:r>
            <a:r>
              <a:rPr lang="ru-RU" altLang="ru-RU" sz="2000" b="1" dirty="0">
                <a:latin typeface="Arial" charset="0"/>
              </a:rPr>
              <a:t>буквы современного и древнерусского </a:t>
            </a:r>
            <a:r>
              <a:rPr lang="ru-RU" altLang="ru-RU" sz="2000" b="1" dirty="0" smtClean="0">
                <a:latin typeface="Arial" charset="0"/>
              </a:rPr>
              <a:t>алфавитов, мы увидим несколько отличий. Каких?</a:t>
            </a:r>
            <a:endParaRPr lang="ru-RU" altLang="ru-RU" sz="2000" b="1" dirty="0">
              <a:latin typeface="Arial" charset="0"/>
            </a:endParaRPr>
          </a:p>
        </p:txBody>
      </p:sp>
      <p:pic>
        <p:nvPicPr>
          <p:cNvPr id="18436" name="Picture 5" descr="http://school.xvatit.com/images/thumb/e/ef/24d4cce354ad.jpg/468px-24d4cce354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84784"/>
            <a:ext cx="36433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113" y="83671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Буквы кириллицы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021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Современный алфавит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4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925884"/>
            <a:ext cx="771525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Результатом нашей работы над этим проектом, стала коллекция букв, сделанных из разных материалов.</a:t>
            </a:r>
          </a:p>
          <a:p>
            <a:pPr algn="ctr">
              <a:defRPr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5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/>
              <a:t>Об этой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Узнать, кто первый создал Славянскую Азбуку.</a:t>
            </a:r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 Получить информацию о происхождении Азбуки.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 Сравнить буквы древнерусской и современной Азбуки.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 Дополнительно: сделать буквы русской азбуки из различных материалов.</a:t>
            </a:r>
          </a:p>
          <a:p>
            <a:pPr marL="0" indent="0">
              <a:buNone/>
            </a:pPr>
            <a:r>
              <a:rPr lang="ru-RU" dirty="0" smtClean="0"/>
              <a:t>Методы исследования: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 Детская энциклопедия от А до Я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 Интернет (Википедия)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 Энциклопедический словарь Ф.А. Брокгауза и И.А. </a:t>
            </a:r>
            <a:r>
              <a:rPr lang="ru-RU" sz="2000" dirty="0" err="1" smtClean="0"/>
              <a:t>Ефрона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0075910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>
          <a:xfrm>
            <a:off x="4140200" y="404813"/>
            <a:ext cx="4003675" cy="2303462"/>
          </a:xfrm>
          <a:noFill/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folHlink"/>
                </a:solidFill>
              </a:rPr>
              <a:t>В далёкие времена, более тысячи лет назад, у русского народа не было своей письменности.</a:t>
            </a:r>
            <a:br>
              <a:rPr lang="ru-RU" altLang="ru-RU" sz="2400" b="1" dirty="0" smtClean="0">
                <a:solidFill>
                  <a:schemeClr val="folHlink"/>
                </a:solidFill>
              </a:rPr>
            </a:br>
            <a:endParaRPr lang="ru-RU" altLang="ru-RU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3500438"/>
            <a:ext cx="5580062" cy="33575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В 9-ом веке два учёных монаха родом из Греции, братья Кирилл и Мефодий, стали работать над созданием славянской письменности, взяв за основу греческий алфавит.</a:t>
            </a:r>
          </a:p>
        </p:txBody>
      </p:sp>
      <p:pic>
        <p:nvPicPr>
          <p:cNvPr id="7171" name="Picture 4" descr="Кирилл и Ме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69093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63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Файл:Kyrill&amp;Met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376078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2938" y="928688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Равноапостольные Кирилл и Мефодий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2000250"/>
            <a:ext cx="40005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Славянские просветители, создатели славянской азбуки, проповедники христианства, первые переводчики богослужебных книг с греческого на славянский язык.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24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1771429" cy="1971950"/>
          </a:xfrm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516688" y="2636838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1520" y="1340768"/>
            <a:ext cx="590550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24 мая 863 года</a:t>
            </a:r>
          </a:p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Кирилл и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Мефодий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славянские просветители, </a:t>
            </a:r>
          </a:p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составили первую </a:t>
            </a:r>
          </a:p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славянскую азбуку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1520" y="4032955"/>
            <a:ext cx="4714875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10000"/>
                  </a:schemeClr>
                </a:solidFill>
              </a:rPr>
              <a:t>К нам письменность пришла 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10000"/>
                  </a:schemeClr>
                </a:solidFill>
              </a:rPr>
              <a:t>В 10 веке после крещения Руси Князем Владимиром 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10000"/>
                  </a:schemeClr>
                </a:solidFill>
              </a:rPr>
              <a:t>в 988 году.</a:t>
            </a:r>
            <a:r>
              <a:rPr lang="ru-RU" sz="2400" b="1" dirty="0">
                <a:solidFill>
                  <a:srgbClr val="CC66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0272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42875" y="785813"/>
            <a:ext cx="878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В честь Св. Мефодия и Кирилла построено множество храмов, церквей и соборов как в нашей стране, так и за рубежом. </a:t>
            </a:r>
          </a:p>
        </p:txBody>
      </p:sp>
      <p:pic>
        <p:nvPicPr>
          <p:cNvPr id="10243" name="Picture 6" descr="Картинка 14 из 9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14500"/>
            <a:ext cx="330041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белорусия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180">
            <a:off x="347663" y="1657350"/>
            <a:ext cx="2257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9" descr="польш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2">
            <a:off x="6267450" y="1573213"/>
            <a:ext cx="2381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1" descr="чехия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7563"/>
            <a:ext cx="18097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3" descr="украин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19018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5" descr="4n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143500"/>
            <a:ext cx="108426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6" descr="08591_20071211_11394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072063"/>
            <a:ext cx="10588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8001000" y="6072188"/>
            <a:ext cx="571500" cy="500062"/>
          </a:xfrm>
          <a:prstGeom prst="actionButtonHome">
            <a:avLst/>
          </a:prstGeom>
          <a:solidFill>
            <a:srgbClr val="CC99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8" y="785813"/>
            <a:ext cx="8429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 многих городах (Москве, Киеве, Одессе, Севастополе, Самаре, Ханты-Мансийске, Мурманске) Кириллу и 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Мефодию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поставлены памятники. </a:t>
            </a:r>
            <a:endParaRPr lang="ru-RU" dirty="0"/>
          </a:p>
        </p:txBody>
      </p:sp>
      <p:pic>
        <p:nvPicPr>
          <p:cNvPr id="9219" name="Picture 6" descr="Ohrid_%20St%20Cyril%20and%20his%20brother%20St%20Methodius%20-%20Apostles%20to%20the%20Sla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5" y="1772816"/>
            <a:ext cx="21145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1213605822_imgp7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t="-1892" r="16951" b="101"/>
          <a:stretch>
            <a:fillRect/>
          </a:stretch>
        </p:blipFill>
        <p:spPr bwMode="auto">
          <a:xfrm>
            <a:off x="3415373" y="1772816"/>
            <a:ext cx="21732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am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30886"/>
            <a:ext cx="18478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mukachev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77072"/>
            <a:ext cx="24939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8_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70" y="4077072"/>
            <a:ext cx="2571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4869160"/>
            <a:ext cx="8642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Ежегодно в весенние дни по всей стране отмечаются дни славянской письменности и культуры, чтобы люди не забывали – Кирилл и Мефодий помогли через буквы и письменность сохранить язык и культуру славян.</a:t>
            </a:r>
            <a:endParaRPr lang="ru-RU" dirty="0"/>
          </a:p>
          <a:p>
            <a:pPr algn="just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праздник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славянской письменности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 мая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1992 года в Москве на Славянской площади состоялось торжественное открытие памятника святым Кириллу и 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Мефодию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5" name="Picture 5" descr="Файл:Cyril-and-Method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11" y="858346"/>
            <a:ext cx="3009503" cy="401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4500563" y="857250"/>
            <a:ext cx="421481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  <a:cs typeface="Arial" charset="0"/>
              </a:rPr>
              <a:t>19 апреля 1563 года </a:t>
            </a:r>
            <a:r>
              <a:rPr lang="ru-RU" altLang="ru-RU" sz="2800" i="1">
                <a:latin typeface="Arial" charset="0"/>
                <a:cs typeface="Arial" charset="0"/>
              </a:rPr>
              <a:t>Иван Фёдоров </a:t>
            </a:r>
            <a:r>
              <a:rPr lang="ru-RU" altLang="ru-RU" sz="2800">
                <a:latin typeface="Arial" charset="0"/>
                <a:cs typeface="Arial" charset="0"/>
              </a:rPr>
              <a:t>открыл в Москве первую на Руси "печатню", то есть типографию. Открыл он её по царскому веленью. Печатный станок тогда был делом государственной важности, и без указания царя никто книгопечатанием заняться не смел.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9068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500063" y="614362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Моравов А. В. </a:t>
            </a:r>
            <a:r>
              <a:rPr lang="ru-RU" altLang="ru-RU" sz="1400" b="1" i="1">
                <a:latin typeface="Arial" charset="0"/>
              </a:rPr>
              <a:t>Иван Фёдоров ("Первопечатник")</a:t>
            </a:r>
          </a:p>
        </p:txBody>
      </p:sp>
    </p:spTree>
    <p:extLst>
      <p:ext uri="{BB962C8B-B14F-4D97-AF65-F5344CB8AC3E}">
        <p14:creationId xmlns:p14="http://schemas.microsoft.com/office/powerpoint/2010/main" val="36215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261</TotalTime>
  <Words>467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Тема1</vt:lpstr>
      <vt:lpstr>История славянской азбуки</vt:lpstr>
      <vt:lpstr>Об этой презентации</vt:lpstr>
      <vt:lpstr>В далёкие времена, более тысячи лет назад, у русского народа не было своей письменности.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Существовали 2 славянские азбуки: Кириллица и Глаголица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славянской азбуки</dc:title>
  <dc:creator>Alex&amp;Maria NewMan`s</dc:creator>
  <cp:lastModifiedBy>Коваленко Ирина Владимировна</cp:lastModifiedBy>
  <cp:revision>27</cp:revision>
  <dcterms:created xsi:type="dcterms:W3CDTF">2016-12-19T19:50:51Z</dcterms:created>
  <dcterms:modified xsi:type="dcterms:W3CDTF">2019-11-26T07:51:58Z</dcterms:modified>
</cp:coreProperties>
</file>