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67" r:id="rId5"/>
    <p:sldId id="263" r:id="rId6"/>
    <p:sldId id="266" r:id="rId7"/>
    <p:sldId id="262" r:id="rId8"/>
    <p:sldId id="260" r:id="rId9"/>
    <p:sldId id="257" r:id="rId10"/>
    <p:sldId id="261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9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85" y="-56316"/>
            <a:ext cx="9089815" cy="691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Admin\Desktop\indijskie_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85860"/>
            <a:ext cx="706816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103440" y="5380672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Абирова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Калжан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Миргазиевна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учитель русского языка и литературы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общей образовательной средней школы №</a:t>
            </a:r>
            <a:r>
              <a:rPr lang="ru-RU" b="1" dirty="0" smtClean="0">
                <a:solidFill>
                  <a:srgbClr val="002060"/>
                </a:solidFill>
              </a:rPr>
              <a:t>72</a:t>
            </a:r>
            <a:r>
              <a:rPr lang="kk-KZ" b="1" dirty="0" smtClean="0">
                <a:solidFill>
                  <a:srgbClr val="002060"/>
                </a:solidFill>
              </a:rPr>
              <a:t>, город  Шымкент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79037" y="298572"/>
            <a:ext cx="6440109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ФОРМИРОВАНИЕ НАВЫКОВ </a:t>
            </a:r>
            <a:endParaRPr lang="ru-RU" sz="2400" dirty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ВЫРАЖАТЬ </a:t>
            </a:r>
            <a:r>
              <a:rPr lang="ru-RU" sz="2400" b="1" dirty="0">
                <a:solidFill>
                  <a:srgbClr val="FFFF00"/>
                </a:solidFill>
              </a:rPr>
              <a:t>МЫСЛИ В РАБОТЕ </a:t>
            </a:r>
            <a:r>
              <a:rPr lang="ru-RU" sz="2400" b="1" dirty="0" smtClean="0">
                <a:solidFill>
                  <a:srgbClr val="FFFF00"/>
                </a:solidFill>
              </a:rPr>
              <a:t>С </a:t>
            </a:r>
            <a:r>
              <a:rPr lang="ru-RU" sz="2400" b="1" dirty="0">
                <a:solidFill>
                  <a:srgbClr val="FFFF00"/>
                </a:solidFill>
              </a:rPr>
              <a:t>ТЕКСТОМ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1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85728"/>
          <a:ext cx="8143932" cy="6396736"/>
        </p:xfrm>
        <a:graphic>
          <a:graphicData uri="http://schemas.openxmlformats.org/drawingml/2006/table">
            <a:tbl>
              <a:tblPr/>
              <a:tblGrid>
                <a:gridCol w="1143008"/>
                <a:gridCol w="2786082"/>
                <a:gridCol w="3500462"/>
                <a:gridCol w="714380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Цели</a:t>
                      </a:r>
                      <a:r>
                        <a:rPr lang="kk-KZ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обучения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оценивания</a:t>
                      </a: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Дескрипторы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71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Г.9.2.3.1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соблюда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 речевые нормы, включая в высказывание лексические и синтаксические единицы, соответствующие стилю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использует лексические единицы: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а) находит ключевые слова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б) находит опорные слова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в) определяет 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лексические и синтаксические единицы </a:t>
                      </a: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словосочетания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0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соблюда</a:t>
                      </a: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 речевые нормы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 пересказ текста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3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</a:t>
                      </a:r>
                      <a:r>
                        <a:rPr lang="ru-RU" sz="2000" b="1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9.4.3.1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1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1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представля</a:t>
                      </a:r>
                      <a:r>
                        <a:rPr lang="kk-KZ" sz="18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8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 информацию в виде отчета, статьи, справки на основе таблиц, схем, диаграмм, графиков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кластер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событийную карту времени происходящего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2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Защищает постер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а) шифрует </a:t>
                      </a:r>
                      <a:r>
                        <a:rPr lang="kk-K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название текста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б) соблюдает рамки при оформлении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в) расставляет информацию соответствующей постановкой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г) подходит креативно: смайлики, комиксы, ребусы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150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Общий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184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2204864"/>
            <a:ext cx="6048672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БЛАГОДАРЮ</a:t>
            </a:r>
          </a:p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ЗА ВНИМАНИЕ !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17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9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данные 3"/>
          <p:cNvSpPr/>
          <p:nvPr/>
        </p:nvSpPr>
        <p:spPr>
          <a:xfrm rot="515395" flipH="1">
            <a:off x="343572" y="407775"/>
            <a:ext cx="2736304" cy="1936736"/>
          </a:xfrm>
          <a:prstGeom prst="flowChartInputOutpu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данные 4"/>
          <p:cNvSpPr/>
          <p:nvPr/>
        </p:nvSpPr>
        <p:spPr>
          <a:xfrm rot="715570">
            <a:off x="395797" y="2762785"/>
            <a:ext cx="2357783" cy="2003022"/>
          </a:xfrm>
          <a:prstGeom prst="flowChartInputOutp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660518">
            <a:off x="1672455" y="3784468"/>
            <a:ext cx="2721068" cy="2334996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0353210">
            <a:off x="4676003" y="3994422"/>
            <a:ext cx="2388630" cy="2232417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данные 7"/>
          <p:cNvSpPr/>
          <p:nvPr/>
        </p:nvSpPr>
        <p:spPr>
          <a:xfrm rot="20747004" flipH="1">
            <a:off x="6112423" y="2703678"/>
            <a:ext cx="2535910" cy="2389139"/>
          </a:xfrm>
          <a:prstGeom prst="flowChartInputOut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000364" y="1714488"/>
            <a:ext cx="2714644" cy="2286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данные 9"/>
          <p:cNvSpPr/>
          <p:nvPr/>
        </p:nvSpPr>
        <p:spPr>
          <a:xfrm rot="21328423">
            <a:off x="5864001" y="317425"/>
            <a:ext cx="2695638" cy="2071982"/>
          </a:xfrm>
          <a:prstGeom prst="flowChartInputOut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2500298" y="214290"/>
            <a:ext cx="3857652" cy="1440160"/>
          </a:xfrm>
          <a:prstGeom prst="flowChartMer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428604"/>
            <a:ext cx="18573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FFFF00"/>
                </a:solidFill>
              </a:rPr>
              <a:t>П.</a:t>
            </a:r>
            <a:r>
              <a:rPr lang="ru-RU" sz="1400" b="1" dirty="0" smtClean="0">
                <a:solidFill>
                  <a:srgbClr val="FFFF00"/>
                </a:solidFill>
              </a:rPr>
              <a:t>9.4.3.1 представлять информацию в виде отчета, статьи, справки на основе таблиц, схем, диаграмм, графиков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8" y="428604"/>
            <a:ext cx="185738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/>
              <a:t>Г.9.2.3.1 – соблюдать речевые нормы, включая в высказывание лексические и синтаксические единицы, соответствующие стилю.</a:t>
            </a:r>
          </a:p>
        </p:txBody>
      </p:sp>
      <p:sp>
        <p:nvSpPr>
          <p:cNvPr id="14" name="TextBox 13"/>
          <p:cNvSpPr txBox="1"/>
          <p:nvPr/>
        </p:nvSpPr>
        <p:spPr>
          <a:xfrm rot="903623">
            <a:off x="666158" y="2837312"/>
            <a:ext cx="17668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FFFF00"/>
                </a:solidFill>
              </a:rPr>
              <a:t>Сколько абзацев? </a:t>
            </a:r>
          </a:p>
          <a:p>
            <a:r>
              <a:rPr lang="ru-RU" sz="1300" b="1" dirty="0">
                <a:solidFill>
                  <a:srgbClr val="FFFF00"/>
                </a:solidFill>
              </a:rPr>
              <a:t>Сколько частей в тексте? </a:t>
            </a:r>
          </a:p>
          <a:p>
            <a:r>
              <a:rPr lang="ru-RU" sz="1300" b="1" dirty="0">
                <a:solidFill>
                  <a:srgbClr val="FFFF00"/>
                </a:solidFill>
              </a:rPr>
              <a:t>О чём говорится в главной части? </a:t>
            </a:r>
          </a:p>
          <a:p>
            <a:r>
              <a:rPr lang="ru-RU" sz="1300" b="1" dirty="0">
                <a:solidFill>
                  <a:srgbClr val="FFFF00"/>
                </a:solidFill>
              </a:rPr>
              <a:t>Что говорится во второй части? </a:t>
            </a:r>
          </a:p>
          <a:p>
            <a:r>
              <a:rPr lang="ru-RU" sz="1300" b="1" dirty="0">
                <a:solidFill>
                  <a:srgbClr val="FFFF00"/>
                </a:solidFill>
              </a:rPr>
              <a:t>Что говорится в третьей части текста?</a:t>
            </a:r>
          </a:p>
          <a:p>
            <a:endParaRPr lang="ru-RU" sz="11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5000636"/>
            <a:ext cx="187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Разбор словосочетания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0460343">
            <a:off x="5116904" y="5123067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Фармативное</a:t>
            </a:r>
            <a:r>
              <a:rPr lang="ru-RU" sz="1400" dirty="0" smtClean="0"/>
              <a:t> оценивание балловой системой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28992" y="214290"/>
            <a:ext cx="1973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метод «Кто быстрее?» «Кто смышлёнее?»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868" y="5714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кластер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20285551">
            <a:off x="6418624" y="2882240"/>
            <a:ext cx="18367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а) составить толстые и тонкие вопросы</a:t>
            </a:r>
          </a:p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б) составить план по содержанию текста</a:t>
            </a:r>
          </a:p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в) выделить средства связи (тропы): метафору, олицетворение, эпитет.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86116" y="242886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ИНДИЙСКАЯ ПРИТЧА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14744" y="857232"/>
            <a:ext cx="142876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событийная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карта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7686" y="435769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86182" y="4214818"/>
            <a:ext cx="1285884" cy="235745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786182" y="4572008"/>
            <a:ext cx="1214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Критиче</a:t>
            </a:r>
            <a:r>
              <a:rPr lang="ru-RU" dirty="0" smtClean="0"/>
              <a:t> -</a:t>
            </a:r>
          </a:p>
          <a:p>
            <a:pPr algn="ctr"/>
            <a:r>
              <a:rPr lang="ru-RU" dirty="0" err="1" smtClean="0"/>
              <a:t>ское</a:t>
            </a:r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err="1" smtClean="0"/>
              <a:t>мышле-ние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47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59" y="1"/>
            <a:ext cx="8931689" cy="68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Admin\Desktop\indijskie_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93" y="764702"/>
            <a:ext cx="3209753" cy="245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6938" y="3450689"/>
            <a:ext cx="8311526" cy="26776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r>
              <a:rPr lang="ru-RU" sz="1200" dirty="0"/>
              <a:t>	</a:t>
            </a:r>
            <a:r>
              <a:rPr lang="ru-RU" sz="1600" dirty="0">
                <a:solidFill>
                  <a:srgbClr val="002060"/>
                </a:solidFill>
              </a:rPr>
              <a:t>Тогда пошли к министру, и царь его спросил: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	Не мог бы ты оказать мне милость – взвесить слона?</a:t>
            </a:r>
          </a:p>
          <a:p>
            <a:r>
              <a:rPr lang="ru-RU" sz="1600" dirty="0">
                <a:solidFill>
                  <a:srgbClr val="002060"/>
                </a:solidFill>
              </a:rPr>
              <a:t>	Министр через шесть минут вернулся и доложил точный вес слона.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	Слуги раскрыли  рты от удивления. А царь попросил  министра объяснить, как ему удалось так быстро взвесить слона</a:t>
            </a:r>
          </a:p>
          <a:p>
            <a:r>
              <a:rPr lang="ru-RU" sz="1600" dirty="0">
                <a:solidFill>
                  <a:srgbClr val="002060"/>
                </a:solidFill>
              </a:rPr>
              <a:t>	- Ты нашёл такие большие весы? – спросил он министра.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	- Нет. Ваше величество, я завёл его в лодку, которая была в бассейне, и отметил уровень водоизмещения, затем слон вышел, а я стал наполнять лодку мешками с мукой. Когда водоизмещение достигло того же уровня, я сложил вес всех мешков и узнал вес слона</a:t>
            </a:r>
            <a:r>
              <a:rPr lang="ru-RU" sz="1600" dirty="0" smtClean="0">
                <a:solidFill>
                  <a:srgbClr val="00B050"/>
                </a:solidFill>
              </a:rPr>
              <a:t>.</a:t>
            </a:r>
          </a:p>
          <a:p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1124743"/>
            <a:ext cx="5040560" cy="25545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Однажды Царь прогуливался по своему дворцу и услышал разговор слуг: те критиковали первого министра. Они считали, что министр ничего не делает. Царь подошёл к ним и предложил пройти испытание: кто победит, тот станет новым министром. В качестве задания он предложил им взвесить слона.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	Слуги пришли в замешательство: где же найти такие весы, чтобы взвесить слона? Как они не думали, как они ни старались, а вес слона узнать не смогли.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5956" y="472315"/>
            <a:ext cx="4104456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</a:rPr>
              <a:t>Индийская притча.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7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28238"/>
            <a:ext cx="9143999" cy="68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785794"/>
          <a:ext cx="7572426" cy="5277840"/>
        </p:xfrm>
        <a:graphic>
          <a:graphicData uri="http://schemas.openxmlformats.org/drawingml/2006/table">
            <a:tbl>
              <a:tblPr/>
              <a:tblGrid>
                <a:gridCol w="371937"/>
                <a:gridCol w="4503956"/>
                <a:gridCol w="1634519"/>
                <a:gridCol w="1062014"/>
              </a:tblGrid>
              <a:tr h="264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ОЦЕНИВАНИЕ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53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Метод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расшифров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ки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слова или наоборот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зашифров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ки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слов не  горизонтально,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 вертикально.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Это помогает выучить алфавит и знать порядок букв. Учителю легче проверить сверху вниз.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Поставить балл: за чистоту, красоту и быстроту работы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минута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8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Выполнить разбор словосочетания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7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Определить ключевые слова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минуты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9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Определить опорные слова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минут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8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Определить основную мысль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 минут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8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Авторское слово. Заключение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8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Озаглавить текст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минута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8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Написать своё мнение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8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Составить план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Admin\Desktop\23-24.11.19 На конференцию\20191113_1820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642918"/>
            <a:ext cx="842968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730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11" y="28238"/>
            <a:ext cx="8931689" cy="68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2786050" y="1785926"/>
            <a:ext cx="658814" cy="428628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715008" y="1785926"/>
            <a:ext cx="714380" cy="428628"/>
          </a:xfrm>
          <a:prstGeom prst="rightArrow">
            <a:avLst>
              <a:gd name="adj1" fmla="val 50000"/>
              <a:gd name="adj2" fmla="val 4404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429388" y="3429000"/>
            <a:ext cx="2284418" cy="1357322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 flipH="1">
            <a:off x="7358082" y="2643182"/>
            <a:ext cx="500066" cy="785818"/>
          </a:xfrm>
          <a:prstGeom prst="downArrow">
            <a:avLst>
              <a:gd name="adj1" fmla="val 50000"/>
              <a:gd name="adj2" fmla="val 342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500430" y="3429000"/>
            <a:ext cx="2214578" cy="1357322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715008" y="3857628"/>
            <a:ext cx="714380" cy="428628"/>
          </a:xfrm>
          <a:prstGeom prst="leftArrow">
            <a:avLst>
              <a:gd name="adj1" fmla="val 50000"/>
              <a:gd name="adj2" fmla="val 54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71472" y="1214422"/>
            <a:ext cx="2200280" cy="142876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786050" y="3786190"/>
            <a:ext cx="714380" cy="428628"/>
          </a:xfrm>
          <a:prstGeom prst="leftArrow">
            <a:avLst>
              <a:gd name="adj1" fmla="val 50000"/>
              <a:gd name="adj2" fmla="val 460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428728" y="4714884"/>
            <a:ext cx="428628" cy="500066"/>
          </a:xfrm>
          <a:prstGeom prst="downArrow">
            <a:avLst>
              <a:gd name="adj1" fmla="val 50000"/>
              <a:gd name="adj2" fmla="val 4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5214950"/>
            <a:ext cx="2286016" cy="1214446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 flipH="1">
            <a:off x="9143999" y="1371600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429388" y="1142984"/>
            <a:ext cx="2212980" cy="1500198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500826" y="1500174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победит </a:t>
            </a: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станет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новым министром</a:t>
            </a:r>
            <a:endParaRPr lang="ru-RU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43702" y="371475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взвесить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слон</a:t>
            </a:r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endParaRPr lang="ru-RU" sz="2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428992" y="1142984"/>
            <a:ext cx="2286016" cy="1500198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714744" y="1500174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предложил </a:t>
            </a: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пройти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испытание</a:t>
            </a:r>
            <a:endParaRPr lang="ru-RU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1428736"/>
            <a:ext cx="207170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Царь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услышал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разговор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слуг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571868" y="3500438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Министр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доложил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шесть минут</a:t>
            </a:r>
            <a:endParaRPr lang="ru-RU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00034" y="3357562"/>
            <a:ext cx="2286016" cy="142876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71472" y="3214686"/>
            <a:ext cx="20717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отметил</a:t>
            </a:r>
            <a:r>
              <a:rPr lang="ru-RU" sz="2000" b="1" dirty="0" smtClean="0">
                <a:solidFill>
                  <a:srgbClr val="FFFF00"/>
                </a:solidFill>
              </a:rPr>
              <a:t> уровень водоизмещение</a:t>
            </a:r>
          </a:p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928662" y="535782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узнал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 слона</a:t>
            </a:r>
            <a:endParaRPr lang="ru-RU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4744" y="5214950"/>
            <a:ext cx="5143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СОБЫТИЙНАЯ  КАРТА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Admin\AppData\Local\Microsoft\Windows\INetCache\Content.Word\IMG-20191109-WA003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32656"/>
            <a:ext cx="83529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96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00100" y="857232"/>
            <a:ext cx="7056784" cy="523220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70C0"/>
              </a:solidFill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  </a:t>
            </a:r>
            <a:r>
              <a:rPr lang="ru-RU" sz="3200" dirty="0" smtClean="0">
                <a:solidFill>
                  <a:srgbClr val="002060"/>
                </a:solidFill>
              </a:rPr>
              <a:t>Сколько </a:t>
            </a:r>
            <a:r>
              <a:rPr lang="ru-RU" sz="3200" dirty="0">
                <a:solidFill>
                  <a:srgbClr val="002060"/>
                </a:solidFill>
              </a:rPr>
              <a:t>времени потребовалось </a:t>
            </a:r>
            <a:r>
              <a:rPr lang="ru-RU" sz="3200" dirty="0" smtClean="0">
                <a:solidFill>
                  <a:srgbClr val="002060"/>
                </a:solidFill>
              </a:rPr>
              <a:t>      слугам</a:t>
            </a:r>
            <a:r>
              <a:rPr lang="ru-RU" sz="3200" dirty="0">
                <a:solidFill>
                  <a:srgbClr val="002060"/>
                </a:solidFill>
              </a:rPr>
              <a:t>, чтобы найти ответ и как </a:t>
            </a:r>
            <a:r>
              <a:rPr lang="ru-RU" sz="3200" dirty="0" smtClean="0">
                <a:solidFill>
                  <a:srgbClr val="002060"/>
                </a:solidFill>
              </a:rPr>
              <a:t>  взвесить </a:t>
            </a:r>
            <a:r>
              <a:rPr lang="ru-RU" sz="3200" dirty="0">
                <a:solidFill>
                  <a:srgbClr val="002060"/>
                </a:solidFill>
              </a:rPr>
              <a:t>слона</a:t>
            </a:r>
            <a:r>
              <a:rPr lang="ru-RU" sz="3200" dirty="0" smtClean="0">
                <a:solidFill>
                  <a:srgbClr val="002060"/>
                </a:solidFill>
              </a:rPr>
              <a:t>?</a:t>
            </a: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		       А</a:t>
            </a:r>
            <a:r>
              <a:rPr lang="ru-RU" sz="3200" dirty="0">
                <a:solidFill>
                  <a:srgbClr val="002060"/>
                </a:solidFill>
              </a:rPr>
              <a:t>) неделя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 		       В</a:t>
            </a:r>
            <a:r>
              <a:rPr lang="ru-RU" sz="3200" dirty="0">
                <a:solidFill>
                  <a:srgbClr val="002060"/>
                </a:solidFill>
              </a:rPr>
              <a:t>) 3 часа 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		       С</a:t>
            </a:r>
            <a:r>
              <a:rPr lang="ru-RU" sz="3200" dirty="0">
                <a:solidFill>
                  <a:srgbClr val="002060"/>
                </a:solidFill>
              </a:rPr>
              <a:t>)  </a:t>
            </a:r>
            <a:r>
              <a:rPr lang="ru-RU" sz="3200" dirty="0" smtClean="0">
                <a:solidFill>
                  <a:srgbClr val="002060"/>
                </a:solidFill>
              </a:rPr>
              <a:t>год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		       </a:t>
            </a:r>
            <a:r>
              <a:rPr lang="en-US" sz="3200" dirty="0" smtClean="0">
                <a:solidFill>
                  <a:srgbClr val="002060"/>
                </a:solidFill>
              </a:rPr>
              <a:t>D</a:t>
            </a:r>
            <a:r>
              <a:rPr lang="ru-RU" sz="3200" dirty="0">
                <a:solidFill>
                  <a:srgbClr val="002060"/>
                </a:solidFill>
              </a:rPr>
              <a:t>) месяц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		       Г</a:t>
            </a:r>
            <a:r>
              <a:rPr lang="ru-RU" sz="3200" dirty="0">
                <a:solidFill>
                  <a:srgbClr val="002060"/>
                </a:solidFill>
              </a:rPr>
              <a:t>) 6 часов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1189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_fb7fa_43d0d2d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31573" y="0"/>
            <a:ext cx="9875573" cy="740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2910" y="1000108"/>
            <a:ext cx="7416824" cy="34778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С какого времени начин</a:t>
            </a:r>
            <a:r>
              <a:rPr lang="kk-KZ" sz="4400" dirty="0">
                <a:solidFill>
                  <a:srgbClr val="002060"/>
                </a:solidFill>
              </a:rPr>
              <a:t>а</a:t>
            </a:r>
            <a:r>
              <a:rPr lang="ru-RU" sz="4400" dirty="0" err="1">
                <a:solidFill>
                  <a:srgbClr val="002060"/>
                </a:solidFill>
              </a:rPr>
              <a:t>ются</a:t>
            </a:r>
            <a:r>
              <a:rPr lang="ru-RU" sz="4400" dirty="0">
                <a:solidFill>
                  <a:srgbClr val="002060"/>
                </a:solidFill>
              </a:rPr>
              <a:t> дневные сутки? </a:t>
            </a:r>
          </a:p>
          <a:p>
            <a:r>
              <a:rPr lang="ru-RU" sz="4400" dirty="0">
                <a:solidFill>
                  <a:srgbClr val="002060"/>
                </a:solidFill>
              </a:rPr>
              <a:t>4.00-16.00,    8.00-20.00, 10.00-22.00,   5.00-17.00 часов. </a:t>
            </a:r>
            <a:r>
              <a:rPr lang="ru-RU" sz="4400" dirty="0">
                <a:solidFill>
                  <a:srgbClr val="00B050"/>
                </a:solidFill>
              </a:rPr>
              <a:t> </a:t>
            </a:r>
          </a:p>
          <a:p>
            <a:endParaRPr lang="ru-RU" sz="4400" dirty="0"/>
          </a:p>
        </p:txBody>
      </p:sp>
      <p:pic>
        <p:nvPicPr>
          <p:cNvPr id="4" name="Рисунок 3" descr="C:\Users\Admin\AppData\Local\Microsoft\Windows\INetCache\Content.Word\image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643446"/>
            <a:ext cx="221457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84156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505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59</cp:revision>
  <dcterms:created xsi:type="dcterms:W3CDTF">2019-11-22T09:19:19Z</dcterms:created>
  <dcterms:modified xsi:type="dcterms:W3CDTF">2019-11-25T01:14:35Z</dcterms:modified>
</cp:coreProperties>
</file>