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7"/>
  </p:notesMasterIdLst>
  <p:sldIdLst>
    <p:sldId id="257" r:id="rId2"/>
    <p:sldId id="258" r:id="rId3"/>
    <p:sldId id="280" r:id="rId4"/>
    <p:sldId id="281" r:id="rId5"/>
    <p:sldId id="283" r:id="rId6"/>
    <p:sldId id="259" r:id="rId7"/>
    <p:sldId id="282" r:id="rId8"/>
    <p:sldId id="261" r:id="rId9"/>
    <p:sldId id="262" r:id="rId10"/>
    <p:sldId id="286" r:id="rId11"/>
    <p:sldId id="266" r:id="rId12"/>
    <p:sldId id="276" r:id="rId13"/>
    <p:sldId id="284" r:id="rId14"/>
    <p:sldId id="285" r:id="rId15"/>
    <p:sldId id="27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CC00"/>
    <a:srgbClr val="663300"/>
    <a:srgbClr val="9933FF"/>
    <a:srgbClr val="008000"/>
    <a:srgbClr val="FF3300"/>
    <a:srgbClr val="660033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04" autoAdjust="0"/>
  </p:normalViewPr>
  <p:slideViewPr>
    <p:cSldViewPr>
      <p:cViewPr varScale="1">
        <p:scale>
          <a:sx n="70" d="100"/>
          <a:sy n="70" d="100"/>
        </p:scale>
        <p:origin x="-1148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ED919D-CA24-440B-B66A-23D916B345BC}" type="datetimeFigureOut">
              <a:rPr lang="ru-RU"/>
              <a:pPr>
                <a:defRPr/>
              </a:pPr>
              <a:t>16.11.2019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F6906B-B0CF-4D5A-9295-5D40D5A52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6066-3126-43E9-A922-47205DFA4DD4}" type="datetime1">
              <a:rPr lang="ru-RU"/>
              <a:pPr>
                <a:defRPr/>
              </a:pPr>
              <a:t>16.11.2019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F1AA3-97CC-4917-85E0-08A5AF897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60C51-811F-465B-90A3-FE84DF99EFB5}" type="datetime1">
              <a:rPr lang="ru-RU"/>
              <a:pPr>
                <a:defRPr/>
              </a:pPr>
              <a:t>16.11.2019</a:t>
            </a:fld>
            <a:endParaRPr lang="ru-RU"/>
          </a:p>
        </p:txBody>
      </p:sp>
      <p:sp>
        <p:nvSpPr>
          <p:cNvPr id="12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7738B-0EA2-4A34-9FAE-9099CD123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C6702-9183-4E73-A7AC-5C888BD7A475}" type="datetime1">
              <a:rPr lang="ru-RU"/>
              <a:pPr>
                <a:defRPr/>
              </a:pPr>
              <a:t>16.11.2019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327A-E2FE-4361-871F-AE0F1D6E4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E601D-729F-41CA-BD2A-47D012B69369}" type="datetime1">
              <a:rPr lang="ru-RU"/>
              <a:pPr>
                <a:defRPr/>
              </a:pPr>
              <a:t>16.11.2019</a:t>
            </a:fld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D68CC-44A9-4F10-81B1-74365A8E4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57BA3-628B-4657-BE26-9FC465C15484}" type="datetime1">
              <a:rPr lang="ru-RU"/>
              <a:pPr>
                <a:defRPr/>
              </a:pPr>
              <a:t>16.11.2019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EFFDB-FBEB-4D21-BF31-4FF991A69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3E57F-E604-4BB3-8FCA-DE9709BD0B61}" type="datetime1">
              <a:rPr lang="ru-RU"/>
              <a:pPr>
                <a:defRPr/>
              </a:pPr>
              <a:t>16.11.2019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E1BBE-A7B7-42BC-8971-AF3149FCA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16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D928E2-7C08-4386-85BD-A19C9A1DB1CE}" type="datetime1">
              <a:rPr lang="ru-RU"/>
              <a:pPr>
                <a:defRPr/>
              </a:pPr>
              <a:t>16.11.2019</a:t>
            </a:fld>
            <a:endParaRPr lang="ru-RU"/>
          </a:p>
        </p:txBody>
      </p:sp>
      <p:sp>
        <p:nvSpPr>
          <p:cNvPr id="26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1AE8DB-F330-4FD5-926F-7CB3B3C64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" name="Нижний колонтитул 20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1"/>
          <p:cNvSpPr txBox="1">
            <a:spLocks noChangeArrowheads="1"/>
          </p:cNvSpPr>
          <p:nvPr/>
        </p:nvSpPr>
        <p:spPr bwMode="auto">
          <a:xfrm>
            <a:off x="1908175" y="692150"/>
            <a:ext cx="6840538" cy="905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solidFill>
                  <a:srgbClr val="660033"/>
                </a:solidFill>
                <a:latin typeface="Century Schoolbook" pitchFamily="18" charset="0"/>
              </a:rPr>
              <a:t>Слоговая структура слова</a:t>
            </a:r>
          </a:p>
          <a:p>
            <a:r>
              <a:rPr lang="ru-RU" sz="6000">
                <a:solidFill>
                  <a:srgbClr val="660033"/>
                </a:solidFill>
                <a:latin typeface="Century Schoolbook" pitchFamily="18" charset="0"/>
              </a:rPr>
              <a:t>             </a:t>
            </a:r>
          </a:p>
          <a:p>
            <a:r>
              <a:rPr lang="ru-RU" sz="6000">
                <a:solidFill>
                  <a:srgbClr val="660033"/>
                </a:solidFill>
                <a:latin typeface="Century Schoolbook" pitchFamily="18" charset="0"/>
              </a:rPr>
              <a:t>                      </a:t>
            </a:r>
          </a:p>
          <a:p>
            <a:r>
              <a:rPr lang="ru-RU" sz="6000">
                <a:solidFill>
                  <a:srgbClr val="660033"/>
                </a:solidFill>
                <a:latin typeface="Century Schoolbook" pitchFamily="18" charset="0"/>
              </a:rPr>
              <a:t>             </a:t>
            </a:r>
            <a:r>
              <a:rPr lang="ru-RU" sz="1400" b="1">
                <a:solidFill>
                  <a:srgbClr val="660033"/>
                </a:solidFill>
              </a:rPr>
              <a:t>П</a:t>
            </a:r>
            <a:r>
              <a:rPr lang="ru-RU">
                <a:solidFill>
                  <a:srgbClr val="660033"/>
                </a:solidFill>
                <a:latin typeface="Century Schoolbook" pitchFamily="18" charset="0"/>
              </a:rPr>
              <a:t>одготовила:</a:t>
            </a:r>
          </a:p>
          <a:p>
            <a:r>
              <a:rPr lang="ru-RU">
                <a:solidFill>
                  <a:srgbClr val="660033"/>
                </a:solidFill>
                <a:latin typeface="Century Schoolbook" pitchFamily="18" charset="0"/>
              </a:rPr>
              <a:t>                                           учитель-логопед: Замякина Л.В.</a:t>
            </a:r>
          </a:p>
          <a:p>
            <a:r>
              <a:rPr lang="ru-RU" sz="2000">
                <a:solidFill>
                  <a:srgbClr val="660033"/>
                </a:solidFill>
                <a:latin typeface="Century Schoolbook" pitchFamily="18" charset="0"/>
              </a:rPr>
              <a:t>                                    </a:t>
            </a:r>
            <a:endParaRPr lang="ru-RU" sz="1000">
              <a:solidFill>
                <a:srgbClr val="660033"/>
              </a:solidFill>
              <a:latin typeface="Century Schoolbook" pitchFamily="18" charset="0"/>
            </a:endParaRPr>
          </a:p>
          <a:p>
            <a:r>
              <a:rPr lang="ru-RU" sz="1000">
                <a:solidFill>
                  <a:srgbClr val="660033"/>
                </a:solidFill>
                <a:latin typeface="Century Schoolbook" pitchFamily="18" charset="0"/>
              </a:rPr>
              <a:t>   </a:t>
            </a:r>
          </a:p>
          <a:p>
            <a:r>
              <a:rPr lang="ru-RU" sz="1000">
                <a:solidFill>
                  <a:srgbClr val="660033"/>
                </a:solidFill>
                <a:latin typeface="Century Schoolbook" pitchFamily="18" charset="0"/>
              </a:rPr>
              <a:t>                                                                                                                                </a:t>
            </a:r>
          </a:p>
          <a:p>
            <a:endParaRPr lang="ru-RU" sz="1000">
              <a:solidFill>
                <a:srgbClr val="660033"/>
              </a:solidFill>
              <a:latin typeface="Century Schoolbook" pitchFamily="18" charset="0"/>
            </a:endParaRPr>
          </a:p>
          <a:p>
            <a:r>
              <a:rPr lang="ru-RU" sz="1000">
                <a:solidFill>
                  <a:srgbClr val="660033"/>
                </a:solidFill>
                <a:latin typeface="Century Schoolbook" pitchFamily="18" charset="0"/>
              </a:rPr>
              <a:t>                                                                            2015г.</a:t>
            </a:r>
          </a:p>
          <a:p>
            <a:endParaRPr lang="ru-RU" sz="1000">
              <a:solidFill>
                <a:srgbClr val="660033"/>
              </a:solidFill>
              <a:latin typeface="Century Schoolbook" pitchFamily="18" charset="0"/>
            </a:endParaRPr>
          </a:p>
          <a:p>
            <a:endParaRPr lang="ru-RU" sz="2000">
              <a:solidFill>
                <a:schemeClr val="accent1"/>
              </a:solidFill>
              <a:latin typeface="Century Schoolbook" pitchFamily="18" charset="0"/>
            </a:endParaRPr>
          </a:p>
          <a:p>
            <a:endParaRPr lang="ru-RU" sz="6000">
              <a:solidFill>
                <a:schemeClr val="accent1"/>
              </a:solidFill>
              <a:latin typeface="Century Schoolbook" pitchFamily="18" charset="0"/>
            </a:endParaRPr>
          </a:p>
          <a:p>
            <a:endParaRPr lang="ru-RU" sz="6000">
              <a:solidFill>
                <a:schemeClr val="accent1"/>
              </a:solidFill>
              <a:latin typeface="Century Schoolbook" pitchFamily="18" charset="0"/>
            </a:endParaRPr>
          </a:p>
          <a:p>
            <a:endParaRPr lang="ru-RU" sz="6000">
              <a:solidFill>
                <a:schemeClr val="accent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 descr="1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268538" y="549275"/>
            <a:ext cx="2665412" cy="1943100"/>
          </a:xfrm>
        </p:spPr>
      </p:pic>
      <p:pic>
        <p:nvPicPr>
          <p:cNvPr id="20483" name="Picture 13" descr="1249744896_rryossrrrye-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692150"/>
            <a:ext cx="27368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1" descr="Delim_slova_na_slogi_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3357563"/>
            <a:ext cx="38893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 descr="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2924175"/>
            <a:ext cx="18002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5" descr="02labs9sl121821706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43663" y="4581525"/>
            <a:ext cx="2363787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684213" y="836613"/>
            <a:ext cx="7559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endParaRPr lang="ru-RU">
              <a:latin typeface="Arial Narrow" pitchFamily="34" charset="0"/>
              <a:cs typeface="Times New Roman" pitchFamily="18" charset="0"/>
            </a:endParaRPr>
          </a:p>
          <a:p>
            <a:pPr marL="342900" indent="-342900"/>
            <a:endParaRPr lang="ru-RU">
              <a:latin typeface="Century Schoolbook" pitchFamily="18" charset="0"/>
            </a:endParaRPr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1979613" y="620713"/>
            <a:ext cx="5184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862110"/>
                </a:solidFill>
                <a:latin typeface="Century Schoolbook" pitchFamily="18" charset="0"/>
              </a:rPr>
              <a:t>Виды слогов</a:t>
            </a:r>
            <a:r>
              <a:rPr lang="ru-RU">
                <a:solidFill>
                  <a:srgbClr val="862110"/>
                </a:solidFill>
                <a:latin typeface="Century Schoolbook" pitchFamily="18" charset="0"/>
              </a:rPr>
              <a:t> </a:t>
            </a:r>
          </a:p>
          <a:p>
            <a:r>
              <a:rPr lang="ru-RU" sz="1400">
                <a:latin typeface="Times New Roman" pitchFamily="18" charset="0"/>
              </a:rPr>
              <a:t>                            (классификация А.К.Марковой)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908175" y="1316038"/>
            <a:ext cx="6840538" cy="43465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1 класс – двусложные слова из открытых слогов </a:t>
            </a:r>
            <a:r>
              <a:rPr lang="ru-RU" sz="1400" i="1"/>
              <a:t>(ива, дети).</a:t>
            </a:r>
            <a:endParaRPr lang="ru-RU" sz="1400"/>
          </a:p>
          <a:p>
            <a:r>
              <a:rPr lang="ru-RU" sz="1400"/>
              <a:t>2 класс – трёхсложные слова из открытых слогов </a:t>
            </a:r>
            <a:r>
              <a:rPr lang="ru-RU" sz="1400" i="1"/>
              <a:t>(охота, малина).</a:t>
            </a:r>
            <a:endParaRPr lang="ru-RU" sz="1400"/>
          </a:p>
          <a:p>
            <a:r>
              <a:rPr lang="ru-RU" sz="1400"/>
              <a:t>3 класс – односложные слова </a:t>
            </a:r>
            <a:r>
              <a:rPr lang="ru-RU" sz="1400" i="1"/>
              <a:t>(дом, мак).</a:t>
            </a:r>
            <a:endParaRPr lang="ru-RU" sz="1400"/>
          </a:p>
          <a:p>
            <a:r>
              <a:rPr lang="ru-RU" sz="1400"/>
              <a:t>4 класс – двусложные слова с одним закрытым слогом </a:t>
            </a:r>
            <a:r>
              <a:rPr lang="ru-RU" sz="1400" i="1"/>
              <a:t>(диван, мебель).</a:t>
            </a:r>
            <a:endParaRPr lang="ru-RU" sz="1400"/>
          </a:p>
          <a:p>
            <a:r>
              <a:rPr lang="ru-RU" sz="1400"/>
              <a:t>5 класс – двусложные слова со стечением согласных в середине слова </a:t>
            </a:r>
            <a:r>
              <a:rPr lang="ru-RU" sz="1400" i="1"/>
              <a:t>(банка, ветка).</a:t>
            </a:r>
            <a:endParaRPr lang="ru-RU" sz="1400"/>
          </a:p>
          <a:p>
            <a:r>
              <a:rPr lang="ru-RU" sz="1400"/>
              <a:t>6 класс – двусложные слова с закрытым слогом и стечением согласных </a:t>
            </a:r>
            <a:r>
              <a:rPr lang="ru-RU" sz="1400" i="1"/>
              <a:t>(компот, тюльпан).</a:t>
            </a:r>
            <a:endParaRPr lang="ru-RU" sz="1400"/>
          </a:p>
          <a:p>
            <a:r>
              <a:rPr lang="ru-RU" sz="1400"/>
              <a:t>7 класс – трёхсложные слова с закрытым слогом </a:t>
            </a:r>
            <a:r>
              <a:rPr lang="ru-RU" sz="1400" i="1"/>
              <a:t>(бегемот, телефон).</a:t>
            </a:r>
            <a:endParaRPr lang="ru-RU" sz="1400"/>
          </a:p>
          <a:p>
            <a:r>
              <a:rPr lang="ru-RU" sz="1400"/>
              <a:t>8 класс – трёхсложные слова со стечением согласных </a:t>
            </a:r>
            <a:r>
              <a:rPr lang="ru-RU" sz="1400" i="1"/>
              <a:t>(комната, ботинки).</a:t>
            </a:r>
            <a:endParaRPr lang="ru-RU" sz="1400"/>
          </a:p>
          <a:p>
            <a:r>
              <a:rPr lang="ru-RU" sz="1400"/>
              <a:t>9 класс – трёхсложные слова со стечением согласных и закрытым слогом </a:t>
            </a:r>
            <a:r>
              <a:rPr lang="ru-RU" sz="1400" i="1"/>
              <a:t>(ягнёнок, половник).</a:t>
            </a:r>
            <a:endParaRPr lang="ru-RU" sz="1400"/>
          </a:p>
          <a:p>
            <a:r>
              <a:rPr lang="ru-RU" sz="1400"/>
              <a:t>10 класс – трёхсложные слова с двумя стечениями согласных </a:t>
            </a:r>
            <a:r>
              <a:rPr lang="ru-RU" sz="1400" i="1"/>
              <a:t>(таблетка, матрёшка).</a:t>
            </a:r>
            <a:endParaRPr lang="ru-RU" sz="1400"/>
          </a:p>
          <a:p>
            <a:r>
              <a:rPr lang="ru-RU" sz="1400"/>
              <a:t>11 класс – односложные слова со стечением согласных в начале слова </a:t>
            </a:r>
            <a:r>
              <a:rPr lang="ru-RU" sz="1400" i="1"/>
              <a:t>(стол, шкаф).</a:t>
            </a:r>
            <a:endParaRPr lang="ru-RU" sz="1400"/>
          </a:p>
          <a:p>
            <a:r>
              <a:rPr lang="ru-RU" sz="1400"/>
              <a:t>12 класс – односложные слова со стечением согласных в конце слова </a:t>
            </a:r>
            <a:r>
              <a:rPr lang="ru-RU" sz="1400" i="1"/>
              <a:t>(лифт, зонт).</a:t>
            </a:r>
            <a:endParaRPr lang="ru-RU" sz="1400"/>
          </a:p>
          <a:p>
            <a:r>
              <a:rPr lang="ru-RU" sz="1400"/>
              <a:t>13 класс – двусложные слова с двумя стечениями согласных </a:t>
            </a:r>
            <a:r>
              <a:rPr lang="ru-RU" sz="1400" i="1"/>
              <a:t>(плётка, кнопка).</a:t>
            </a:r>
            <a:endParaRPr lang="ru-RU" sz="1400"/>
          </a:p>
          <a:p>
            <a:r>
              <a:rPr lang="ru-RU" sz="1400"/>
              <a:t>14 класс – четырёхсложные слова из открытых слогов </a:t>
            </a:r>
            <a:r>
              <a:rPr lang="ru-RU" sz="1400" i="1"/>
              <a:t>(черепаха, пианино).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6763" y="3333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2800" b="1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667750" cy="53943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На индивидуальных занятиях должна быть проведена работа по исправлению недостатков произношения слогообразующих йотированных гласных, согласного Л` и работа по дифференциации этого звука;</a:t>
            </a:r>
          </a:p>
          <a:p>
            <a:pPr>
              <a:defRPr/>
            </a:pPr>
            <a:r>
              <a:rPr lang="ru-RU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приступая к работе по коррекции должны быть изучены все гласные звуки первого ряда;</a:t>
            </a:r>
          </a:p>
          <a:p>
            <a:pPr>
              <a:defRPr/>
            </a:pPr>
            <a:r>
              <a:rPr lang="ru-RU" sz="2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работу проводить индивидуально, как часть занятия по коррекции звукопроизношения;</a:t>
            </a:r>
          </a:p>
          <a:p>
            <a:pPr>
              <a:defRPr/>
            </a:pPr>
            <a:r>
              <a:rPr lang="ru-RU" sz="2000" b="1" smtClean="0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-использовать дифференцированный подход;</a:t>
            </a:r>
          </a:p>
          <a:p>
            <a:pPr>
              <a:defRPr/>
            </a:pPr>
            <a:r>
              <a:rPr lang="ru-RU" sz="2000" b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исключать слова с дефектно произносимыми звуками;</a:t>
            </a:r>
          </a:p>
          <a:p>
            <a:pPr>
              <a:defRPr/>
            </a:pPr>
            <a:r>
              <a:rPr lang="ru-RU" sz="20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отрабатывать каждый тип слогов, даже если у ребенка он в норме;</a:t>
            </a:r>
          </a:p>
          <a:p>
            <a:pPr>
              <a:defRPr/>
            </a:pPr>
            <a:r>
              <a:rPr lang="ru-RU" sz="2000" b="1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многократная повторяемость.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479925" y="3244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17475"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620713"/>
            <a:ext cx="7467600" cy="6477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cap="none" smtClean="0">
                <a:solidFill>
                  <a:srgbClr val="FF3300"/>
                </a:solidFill>
              </a:rPr>
              <a:t>это надо знать!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205038"/>
            <a:ext cx="7467600" cy="42973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smtClean="0"/>
              <a:t>  Наиболее опасна персеверация первого слога, т.к. этот вид нарушения слоговой структуры может перерасти в заикание!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63341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>
                <a:solidFill>
                  <a:srgbClr val="660033"/>
                </a:solidFill>
              </a:rPr>
              <a:t>литература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052513"/>
            <a:ext cx="7467600" cy="5421312"/>
          </a:xfrm>
        </p:spPr>
        <p:txBody>
          <a:bodyPr/>
          <a:lstStyle/>
          <a:p>
            <a:r>
              <a:rPr lang="ru-RU" sz="1600" smtClean="0"/>
              <a:t>1. Агранович З. Е. Логопедическая работа по преодолению нарушений слоговой структуры слов у детей. - М. : Гном и Д, 2001.</a:t>
            </a:r>
          </a:p>
          <a:p>
            <a:r>
              <a:rPr lang="ru-RU" sz="1600" smtClean="0"/>
              <a:t>2. Бабина Г. В., Сафонкина Н. Ю. Слоговая структура слова: обследование и формирование у детей с недоразвитием речи. Учебно-методическое пособие. - М. : Книголюб, 2005.- Серия «Логопедические технологии».-96 с.</a:t>
            </a:r>
          </a:p>
          <a:p>
            <a:r>
              <a:rPr lang="ru-RU" sz="1600" smtClean="0"/>
              <a:t>3. Нищева Н. В. Система коррекционной работы в логопедической группе для детей с общим недоразвитием речи. - СПб. : Детство-пресс, 2001.</a:t>
            </a:r>
          </a:p>
          <a:p>
            <a:r>
              <a:rPr lang="ru-RU" sz="1600" smtClean="0"/>
              <a:t>4. Светлова И. С. Развиваем мелкую моторику и координацию движений рук. - М., 2001.</a:t>
            </a:r>
          </a:p>
          <a:p>
            <a:r>
              <a:rPr lang="ru-RU" sz="1600" smtClean="0"/>
              <a:t>5. Ткаченко Т. А. Методика коррекции нарушений слоговой структуры слова. – М. : Гном и Д, 2004</a:t>
            </a:r>
          </a:p>
          <a:p>
            <a:r>
              <a:rPr lang="ru-RU" sz="1600" smtClean="0"/>
              <a:t>6. Четверушкина Н.С. Слоговая структура слова. Системный метод уст-ранения нарушений. – М.: Национальный книжный центр, 2013.</a:t>
            </a:r>
          </a:p>
          <a:p>
            <a:r>
              <a:rPr lang="ru-RU" sz="1600" smtClean="0"/>
              <a:t>7. Большакова Е.С. Работа логопеда с дошкольниками: Игры и упражнения. – М.: 1996.</a:t>
            </a:r>
          </a:p>
          <a:p>
            <a:r>
              <a:rPr lang="ru-RU" sz="1600" smtClean="0"/>
              <a:t>8. Румянцева Л.И. значение ритмико-слоговой структуры слова в процессе чтения. – М.: 1952. – Вып.42.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6439" y="1052736"/>
            <a:ext cx="5771131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Спасибо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1"/>
          <p:cNvSpPr txBox="1">
            <a:spLocks noChangeArrowheads="1"/>
          </p:cNvSpPr>
          <p:nvPr/>
        </p:nvSpPr>
        <p:spPr bwMode="auto">
          <a:xfrm rot="10800000" flipV="1">
            <a:off x="1908175" y="404813"/>
            <a:ext cx="7058025" cy="37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>
                <a:solidFill>
                  <a:srgbClr val="FF0000"/>
                </a:solidFill>
                <a:latin typeface="Century Schoolbook" pitchFamily="18" charset="0"/>
              </a:rPr>
              <a:t>           </a:t>
            </a:r>
            <a:r>
              <a:rPr lang="ru-RU" sz="2800" b="1">
                <a:solidFill>
                  <a:schemeClr val="accent1"/>
                </a:solidFill>
                <a:latin typeface="Century Schoolbook" pitchFamily="18" charset="0"/>
              </a:rPr>
              <a:t>Содержание выступления:</a:t>
            </a:r>
          </a:p>
          <a:p>
            <a:pPr marL="342900" indent="-342900"/>
            <a:endParaRPr lang="ru-RU" sz="2800" b="1">
              <a:solidFill>
                <a:schemeClr val="accent1"/>
              </a:solidFill>
              <a:latin typeface="Century Schoolbook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800">
                <a:solidFill>
                  <a:schemeClr val="accent1"/>
                </a:solidFill>
                <a:latin typeface="Century Schoolbook" pitchFamily="18" charset="0"/>
              </a:rPr>
              <a:t>Актуальность проблемы.</a:t>
            </a:r>
          </a:p>
          <a:p>
            <a:pPr marL="342900" indent="-342900">
              <a:buFontTx/>
              <a:buAutoNum type="arabicPeriod"/>
            </a:pPr>
            <a:r>
              <a:rPr lang="ru-RU" sz="2800">
                <a:solidFill>
                  <a:schemeClr val="accent1"/>
                </a:solidFill>
                <a:latin typeface="Century Schoolbook" pitchFamily="18" charset="0"/>
              </a:rPr>
              <a:t>Развитие слоговой структуры слова в онтогенезе.</a:t>
            </a:r>
          </a:p>
          <a:p>
            <a:pPr marL="342900" indent="-342900">
              <a:buFontTx/>
              <a:buAutoNum type="arabicPeriod"/>
            </a:pPr>
            <a:r>
              <a:rPr lang="ru-RU" sz="2800">
                <a:solidFill>
                  <a:schemeClr val="accent1"/>
                </a:solidFill>
                <a:latin typeface="Century Schoolbook" pitchFamily="18" charset="0"/>
              </a:rPr>
              <a:t>Типы нарушений слоговой структуры слова.</a:t>
            </a:r>
          </a:p>
          <a:p>
            <a:pPr marL="342900" indent="-342900">
              <a:buFontTx/>
              <a:buAutoNum type="arabicPeriod"/>
            </a:pPr>
            <a:r>
              <a:rPr lang="ru-RU" sz="2800">
                <a:solidFill>
                  <a:schemeClr val="accent1"/>
                </a:solidFill>
                <a:latin typeface="Century Schoolbook" pitchFamily="18" charset="0"/>
              </a:rPr>
              <a:t>Виды коррекционной работы</a:t>
            </a:r>
            <a:r>
              <a:rPr lang="ru-RU" sz="2800">
                <a:solidFill>
                  <a:srgbClr val="B32C16"/>
                </a:solidFill>
                <a:latin typeface="Century Schoolbook" pitchFamily="18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endParaRPr lang="ru-RU">
              <a:solidFill>
                <a:srgbClr val="B32C16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4294967295"/>
          </p:nvPr>
        </p:nvSpPr>
        <p:spPr>
          <a:xfrm>
            <a:off x="2339975" y="2060575"/>
            <a:ext cx="6192838" cy="2736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solidFill>
                  <a:srgbClr val="660033"/>
                </a:solidFill>
              </a:rPr>
              <a:t>Слог – промежуточное  звено между   звуком и речевым потоком.</a:t>
            </a:r>
          </a:p>
          <a:p>
            <a:pPr>
              <a:buFont typeface="Wingdings" pitchFamily="2" charset="2"/>
              <a:buNone/>
            </a:pPr>
            <a:endParaRPr lang="ru-RU" smtClean="0">
              <a:solidFill>
                <a:srgbClr val="660033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mtClean="0">
                <a:solidFill>
                  <a:srgbClr val="660033"/>
                </a:solidFill>
              </a:rPr>
              <a:t>Слоги – это кратчайшие звенья ритмической организации речи.</a:t>
            </a:r>
          </a:p>
        </p:txBody>
      </p:sp>
      <p:pic>
        <p:nvPicPr>
          <p:cNvPr id="15362" name="Picture 5" descr="soobragalki_slogi"/>
          <p:cNvPicPr>
            <a:picLocks noChangeAspect="1" noChangeArrowheads="1"/>
          </p:cNvPicPr>
          <p:nvPr/>
        </p:nvPicPr>
        <p:blipFill>
          <a:blip r:embed="rId2"/>
          <a:srcRect b="5304"/>
          <a:stretch>
            <a:fillRect/>
          </a:stretch>
        </p:blipFill>
        <p:spPr bwMode="auto">
          <a:xfrm>
            <a:off x="5148263" y="333375"/>
            <a:ext cx="2879725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4294967295"/>
          </p:nvPr>
        </p:nvSpPr>
        <p:spPr>
          <a:xfrm>
            <a:off x="1763713" y="476250"/>
            <a:ext cx="7056437" cy="5997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 </a:t>
            </a:r>
            <a:r>
              <a:rPr lang="ru-RU" sz="2800" smtClean="0">
                <a:solidFill>
                  <a:srgbClr val="660033"/>
                </a:solidFill>
              </a:rPr>
              <a:t>Лурия Александр Романович</a:t>
            </a:r>
          </a:p>
          <a:p>
            <a:pPr>
              <a:buFont typeface="Wingdings" pitchFamily="2" charset="2"/>
              <a:buNone/>
            </a:pPr>
            <a:endParaRPr lang="ru-RU" sz="2800" smtClean="0"/>
          </a:p>
          <a:p>
            <a:pPr>
              <a:buFont typeface="Wingdings" pitchFamily="2" charset="2"/>
              <a:buNone/>
            </a:pPr>
            <a:endParaRPr lang="ru-RU" sz="2800" smtClean="0"/>
          </a:p>
          <a:p>
            <a:pPr>
              <a:buFont typeface="Wingdings" pitchFamily="2" charset="2"/>
              <a:buNone/>
            </a:pPr>
            <a:r>
              <a:rPr lang="ru-RU" sz="2800" smtClean="0">
                <a:solidFill>
                  <a:srgbClr val="660033"/>
                </a:solidFill>
              </a:rPr>
              <a:t>Лалаева Раиса Ивановна</a:t>
            </a:r>
          </a:p>
          <a:p>
            <a:pPr>
              <a:buFont typeface="Wingdings" pitchFamily="2" charset="2"/>
              <a:buNone/>
            </a:pPr>
            <a:endParaRPr lang="ru-RU" sz="2800" smtClean="0"/>
          </a:p>
          <a:p>
            <a:pPr>
              <a:buFont typeface="Wingdings" pitchFamily="2" charset="2"/>
              <a:buNone/>
            </a:pPr>
            <a:endParaRPr lang="ru-RU" sz="2800" smtClean="0"/>
          </a:p>
          <a:p>
            <a:pPr>
              <a:buFont typeface="Wingdings" pitchFamily="2" charset="2"/>
              <a:buNone/>
            </a:pPr>
            <a:r>
              <a:rPr lang="ru-RU" sz="2800" smtClean="0">
                <a:solidFill>
                  <a:srgbClr val="660033"/>
                </a:solidFill>
              </a:rPr>
              <a:t>Теплов Борис Михайлович</a:t>
            </a:r>
          </a:p>
          <a:p>
            <a:pPr>
              <a:buFont typeface="Wingdings" pitchFamily="2" charset="2"/>
              <a:buNone/>
            </a:pPr>
            <a:endParaRPr lang="ru-RU" sz="2800" smtClean="0"/>
          </a:p>
        </p:txBody>
      </p:sp>
      <p:pic>
        <p:nvPicPr>
          <p:cNvPr id="18434" name="Picture 5" descr="img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476250"/>
            <a:ext cx="1063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7" descr="o1K0Ad1_SM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1844675"/>
            <a:ext cx="11953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 descr="teplov-boris-mihajlovich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37325" y="3429000"/>
            <a:ext cx="10287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Grp="1"/>
          </p:cNvSpPr>
          <p:nvPr>
            <p:ph type="body" idx="4294967295"/>
          </p:nvPr>
        </p:nvSpPr>
        <p:spPr>
          <a:xfrm>
            <a:off x="1763713" y="692150"/>
            <a:ext cx="7056437" cy="5781675"/>
          </a:xfrm>
        </p:spPr>
        <p:txBody>
          <a:bodyPr/>
          <a:lstStyle/>
          <a:p>
            <a:pPr marL="457200" indent="-457200" algn="ctr">
              <a:buFont typeface="Wingdings" pitchFamily="2" charset="2"/>
              <a:buNone/>
            </a:pPr>
            <a:r>
              <a:rPr lang="ru-RU" smtClean="0"/>
              <a:t> </a:t>
            </a:r>
            <a:r>
              <a:rPr lang="ru-RU" b="1" smtClean="0">
                <a:solidFill>
                  <a:srgbClr val="660033"/>
                </a:solidFill>
              </a:rPr>
              <a:t>К какому возрасту нарушение преодолевается</a:t>
            </a:r>
            <a:r>
              <a:rPr lang="ru-RU" smtClean="0">
                <a:solidFill>
                  <a:srgbClr val="660033"/>
                </a:solidFill>
              </a:rPr>
              <a:t> </a:t>
            </a:r>
            <a:endParaRPr lang="en-US" smtClean="0">
              <a:solidFill>
                <a:srgbClr val="660033"/>
              </a:solidFill>
            </a:endParaRPr>
          </a:p>
          <a:p>
            <a:pPr marL="457200" indent="-457200" algn="ctr">
              <a:buFont typeface="Wingdings" pitchFamily="2" charset="2"/>
              <a:buNone/>
            </a:pPr>
            <a:endParaRPr lang="ru-RU" smtClean="0">
              <a:solidFill>
                <a:srgbClr val="660033"/>
              </a:solidFill>
            </a:endParaRPr>
          </a:p>
          <a:p>
            <a:pPr marL="457200" indent="-457200" algn="ctr">
              <a:buFont typeface="Wingdings" pitchFamily="2" charset="2"/>
              <a:buNone/>
            </a:pPr>
            <a:r>
              <a:rPr lang="ru-RU" smtClean="0">
                <a:solidFill>
                  <a:srgbClr val="660033"/>
                </a:solidFill>
              </a:rPr>
              <a:t>1.Пропуски слогов и звуков в слове (элизии)</a:t>
            </a:r>
            <a:r>
              <a:rPr lang="en-US" smtClean="0">
                <a:solidFill>
                  <a:srgbClr val="660033"/>
                </a:solidFill>
              </a:rPr>
              <a:t> –</a:t>
            </a:r>
          </a:p>
          <a:p>
            <a:pPr marL="457200" indent="-457200" algn="ctr">
              <a:buFont typeface="Wingdings" pitchFamily="2" charset="2"/>
              <a:buNone/>
            </a:pPr>
            <a:r>
              <a:rPr lang="ru-RU" smtClean="0">
                <a:solidFill>
                  <a:srgbClr val="660033"/>
                </a:solidFill>
              </a:rPr>
              <a:t>к 2,3 годам 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mtClean="0">
                <a:solidFill>
                  <a:srgbClr val="660033"/>
                </a:solidFill>
              </a:rPr>
              <a:t> 2.Ошибки добавления числа слогов - к 2г.5мес. 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mtClean="0">
                <a:solidFill>
                  <a:srgbClr val="660033"/>
                </a:solidFill>
              </a:rPr>
              <a:t> 3.Сокращения групп согласных - к 3 годам 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mtClean="0">
                <a:solidFill>
                  <a:srgbClr val="660033"/>
                </a:solidFill>
              </a:rPr>
              <a:t> 4.Уподобления слогов и звуков - к 2г.5мес.  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mtClean="0">
                <a:solidFill>
                  <a:srgbClr val="660033"/>
                </a:solidFill>
              </a:rPr>
              <a:t> 5.Перестановки звуков или слогов в слове встречаются редко  - к 3 годам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9" name="TextBox 1"/>
          <p:cNvSpPr txBox="1">
            <a:spLocks noChangeArrowheads="1"/>
          </p:cNvSpPr>
          <p:nvPr/>
        </p:nvSpPr>
        <p:spPr bwMode="auto">
          <a:xfrm>
            <a:off x="1835150" y="188913"/>
            <a:ext cx="4681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A50021"/>
                </a:solidFill>
                <a:latin typeface="Century Schoolbook" pitchFamily="18" charset="0"/>
              </a:rPr>
              <a:t>Предпосылки формирования слоговой структуры</a:t>
            </a:r>
          </a:p>
        </p:txBody>
      </p:sp>
      <p:graphicFrame>
        <p:nvGraphicFramePr>
          <p:cNvPr id="11268" name="Diagram 4"/>
          <p:cNvGraphicFramePr>
            <a:graphicFrameLocks/>
          </p:cNvGraphicFramePr>
          <p:nvPr/>
        </p:nvGraphicFramePr>
        <p:xfrm>
          <a:off x="2268538" y="1125538"/>
          <a:ext cx="4537075" cy="4527550"/>
        </p:xfrm>
        <a:graphic>
          <a:graphicData uri="http://schemas.openxmlformats.org/drawingml/2006/compatibility">
            <com:legacyDrawing xmlns:com="http://schemas.openxmlformats.org/drawingml/2006/compatibility" spid="_x0000_s11268"/>
          </a:graphicData>
        </a:graphic>
      </p:graphicFrame>
      <p:sp>
        <p:nvSpPr>
          <p:cNvPr id="11280" name="Oval 12"/>
          <p:cNvSpPr>
            <a:spLocks noChangeArrowheads="1"/>
          </p:cNvSpPr>
          <p:nvPr/>
        </p:nvSpPr>
        <p:spPr bwMode="auto">
          <a:xfrm>
            <a:off x="2268538" y="1773238"/>
            <a:ext cx="1439862" cy="1368425"/>
          </a:xfrm>
          <a:prstGeom prst="ellipse">
            <a:avLst/>
          </a:prstGeom>
          <a:solidFill>
            <a:srgbClr val="813F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Слуховое </a:t>
            </a:r>
          </a:p>
          <a:p>
            <a:pPr algn="ctr"/>
            <a:r>
              <a:rPr lang="ru-RU" sz="1400"/>
              <a:t>восприятие</a:t>
            </a:r>
          </a:p>
        </p:txBody>
      </p:sp>
      <p:sp>
        <p:nvSpPr>
          <p:cNvPr id="11281" name="Rectangle 13"/>
          <p:cNvSpPr>
            <a:spLocks noChangeArrowheads="1"/>
          </p:cNvSpPr>
          <p:nvPr/>
        </p:nvSpPr>
        <p:spPr bwMode="auto">
          <a:xfrm>
            <a:off x="4140200" y="3268663"/>
            <a:ext cx="86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just"/>
            <a:r>
              <a:rPr lang="ru-RU"/>
              <a:t>  </a:t>
            </a:r>
          </a:p>
        </p:txBody>
      </p:sp>
      <p:sp>
        <p:nvSpPr>
          <p:cNvPr id="11282" name="Oval 15"/>
          <p:cNvSpPr>
            <a:spLocks noChangeArrowheads="1"/>
          </p:cNvSpPr>
          <p:nvPr/>
        </p:nvSpPr>
        <p:spPr bwMode="auto">
          <a:xfrm>
            <a:off x="5148263" y="1916113"/>
            <a:ext cx="1368425" cy="1296987"/>
          </a:xfrm>
          <a:prstGeom prst="ellipse">
            <a:avLst/>
          </a:prstGeom>
          <a:solidFill>
            <a:srgbClr val="6CE25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Особенности</a:t>
            </a:r>
          </a:p>
          <a:p>
            <a:pPr algn="ctr"/>
            <a:r>
              <a:rPr lang="ru-RU" sz="1400"/>
              <a:t>неречевых </a:t>
            </a:r>
          </a:p>
          <a:p>
            <a:pPr algn="ctr"/>
            <a:r>
              <a:rPr lang="ru-RU" sz="1400"/>
              <a:t>процессов</a:t>
            </a:r>
          </a:p>
        </p:txBody>
      </p:sp>
      <p:sp>
        <p:nvSpPr>
          <p:cNvPr id="11283" name="Oval 16"/>
          <p:cNvSpPr>
            <a:spLocks noChangeArrowheads="1"/>
          </p:cNvSpPr>
          <p:nvPr/>
        </p:nvSpPr>
        <p:spPr bwMode="auto">
          <a:xfrm>
            <a:off x="3851275" y="4437063"/>
            <a:ext cx="1512888" cy="143986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состояние 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фонематичес-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кого воспри-</a:t>
            </a:r>
          </a:p>
          <a:p>
            <a:pPr algn="ctr"/>
            <a:r>
              <a:rPr lang="ru-RU" sz="1400">
                <a:solidFill>
                  <a:srgbClr val="000000"/>
                </a:solidFill>
              </a:rPr>
              <a:t>ятия</a:t>
            </a:r>
          </a:p>
          <a:p>
            <a:pPr algn="ctr"/>
            <a:r>
              <a:rPr lang="ru-RU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11284" name="Rectangle 17"/>
          <p:cNvSpPr>
            <a:spLocks noChangeArrowheads="1"/>
          </p:cNvSpPr>
          <p:nvPr/>
        </p:nvSpPr>
        <p:spPr bwMode="auto">
          <a:xfrm>
            <a:off x="6659563" y="620713"/>
            <a:ext cx="19446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Оптико</a:t>
            </a:r>
          </a:p>
          <a:p>
            <a:pPr algn="ctr"/>
            <a:r>
              <a:rPr lang="ru-RU" sz="1400"/>
              <a:t>пространственная </a:t>
            </a:r>
          </a:p>
          <a:p>
            <a:pPr algn="ctr"/>
            <a:r>
              <a:rPr lang="ru-RU" sz="1400"/>
              <a:t>ориентация</a:t>
            </a:r>
          </a:p>
        </p:txBody>
      </p:sp>
      <p:sp>
        <p:nvSpPr>
          <p:cNvPr id="11285" name="Rectangle 18"/>
          <p:cNvSpPr>
            <a:spLocks noChangeArrowheads="1"/>
          </p:cNvSpPr>
          <p:nvPr/>
        </p:nvSpPr>
        <p:spPr bwMode="auto">
          <a:xfrm>
            <a:off x="7164388" y="1700213"/>
            <a:ext cx="17287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Ритмическая и</a:t>
            </a:r>
          </a:p>
          <a:p>
            <a:pPr algn="ctr"/>
            <a:r>
              <a:rPr lang="ru-RU" sz="1400"/>
              <a:t>динамическая</a:t>
            </a:r>
          </a:p>
          <a:p>
            <a:pPr algn="ctr"/>
            <a:r>
              <a:rPr lang="ru-RU" sz="1400"/>
              <a:t>организация</a:t>
            </a:r>
          </a:p>
          <a:p>
            <a:pPr algn="ctr"/>
            <a:r>
              <a:rPr lang="ru-RU" sz="1400"/>
              <a:t>движений</a:t>
            </a:r>
          </a:p>
        </p:txBody>
      </p:sp>
      <p:sp>
        <p:nvSpPr>
          <p:cNvPr id="11286" name="Rectangle 19"/>
          <p:cNvSpPr>
            <a:spLocks noChangeArrowheads="1"/>
          </p:cNvSpPr>
          <p:nvPr/>
        </p:nvSpPr>
        <p:spPr bwMode="auto">
          <a:xfrm>
            <a:off x="7451725" y="2852738"/>
            <a:ext cx="15843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Способность к</a:t>
            </a:r>
          </a:p>
          <a:p>
            <a:pPr algn="ctr"/>
            <a:r>
              <a:rPr lang="ru-RU" sz="1400"/>
              <a:t>серийно-</a:t>
            </a:r>
          </a:p>
          <a:p>
            <a:pPr algn="ctr"/>
            <a:r>
              <a:rPr lang="ru-RU" sz="1400"/>
              <a:t>последователь-</a:t>
            </a:r>
          </a:p>
          <a:p>
            <a:pPr algn="ctr"/>
            <a:r>
              <a:rPr lang="ru-RU" sz="1400"/>
              <a:t>ной обработке</a:t>
            </a:r>
          </a:p>
          <a:p>
            <a:pPr algn="ctr"/>
            <a:r>
              <a:rPr lang="ru-RU" sz="1400"/>
              <a:t>информации</a:t>
            </a:r>
          </a:p>
        </p:txBody>
      </p:sp>
      <p:sp>
        <p:nvSpPr>
          <p:cNvPr id="11287" name="Line 20"/>
          <p:cNvSpPr>
            <a:spLocks noChangeShapeType="1"/>
          </p:cNvSpPr>
          <p:nvPr/>
        </p:nvSpPr>
        <p:spPr bwMode="auto">
          <a:xfrm flipV="1">
            <a:off x="6084888" y="19891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8" name="Line 21"/>
          <p:cNvSpPr>
            <a:spLocks noChangeShapeType="1"/>
          </p:cNvSpPr>
          <p:nvPr/>
        </p:nvSpPr>
        <p:spPr bwMode="auto">
          <a:xfrm>
            <a:off x="6443663" y="2924175"/>
            <a:ext cx="7921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9" name="Line 22"/>
          <p:cNvSpPr>
            <a:spLocks noChangeShapeType="1"/>
          </p:cNvSpPr>
          <p:nvPr/>
        </p:nvSpPr>
        <p:spPr bwMode="auto">
          <a:xfrm flipV="1">
            <a:off x="6516688" y="2205038"/>
            <a:ext cx="5032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90" name="Line 23"/>
          <p:cNvSpPr>
            <a:spLocks noChangeShapeType="1"/>
          </p:cNvSpPr>
          <p:nvPr/>
        </p:nvSpPr>
        <p:spPr bwMode="auto">
          <a:xfrm flipV="1">
            <a:off x="6156325" y="1341438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4294967295"/>
          </p:nvPr>
        </p:nvSpPr>
        <p:spPr>
          <a:xfrm>
            <a:off x="2051050" y="549275"/>
            <a:ext cx="6624638" cy="5924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 smtClean="0"/>
              <a:t>        </a:t>
            </a:r>
            <a:r>
              <a:rPr lang="ru-RU" b="1" i="1" smtClean="0">
                <a:solidFill>
                  <a:srgbClr val="660033"/>
                </a:solidFill>
              </a:rPr>
              <a:t>Логопедический анамнез детей</a:t>
            </a:r>
          </a:p>
          <a:p>
            <a:pPr>
              <a:buFont typeface="Wingdings" pitchFamily="2" charset="2"/>
              <a:buNone/>
            </a:pPr>
            <a:endParaRPr lang="ru-RU" b="1" smtClean="0">
              <a:solidFill>
                <a:srgbClr val="660033"/>
              </a:solidFill>
            </a:endParaRPr>
          </a:p>
          <a:p>
            <a:r>
              <a:rPr lang="ru-RU" smtClean="0">
                <a:solidFill>
                  <a:srgbClr val="660033"/>
                </a:solidFill>
              </a:rPr>
              <a:t>Дети с общим недоразвитие речи  </a:t>
            </a:r>
          </a:p>
          <a:p>
            <a:r>
              <a:rPr lang="ru-RU" smtClean="0">
                <a:solidFill>
                  <a:srgbClr val="660033"/>
                </a:solidFill>
              </a:rPr>
              <a:t>Дети с фонетико-фонематическим недоразвитием</a:t>
            </a:r>
          </a:p>
          <a:p>
            <a:r>
              <a:rPr lang="ru-RU" smtClean="0">
                <a:solidFill>
                  <a:srgbClr val="660033"/>
                </a:solidFill>
              </a:rPr>
              <a:t>Дети с дизартрией</a:t>
            </a:r>
            <a:r>
              <a:rPr lang="ru-RU" smtClean="0"/>
              <a:t> </a:t>
            </a:r>
          </a:p>
        </p:txBody>
      </p:sp>
      <p:pic>
        <p:nvPicPr>
          <p:cNvPr id="16386" name="Picture 5" descr="intarziere-vorbire1-1024x6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4462463"/>
            <a:ext cx="2376488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7" descr="p0199l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3392488"/>
            <a:ext cx="2089150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Box 1"/>
          <p:cNvSpPr txBox="1">
            <a:spLocks noChangeArrowheads="1"/>
          </p:cNvSpPr>
          <p:nvPr/>
        </p:nvSpPr>
        <p:spPr bwMode="auto">
          <a:xfrm>
            <a:off x="900113" y="1268413"/>
            <a:ext cx="7734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latin typeface="Century Schoolbook" pitchFamily="18" charset="0"/>
            </a:endParaRPr>
          </a:p>
        </p:txBody>
      </p:sp>
      <p:sp>
        <p:nvSpPr>
          <p:cNvPr id="12296" name="TextBox 2"/>
          <p:cNvSpPr txBox="1">
            <a:spLocks noChangeArrowheads="1"/>
          </p:cNvSpPr>
          <p:nvPr/>
        </p:nvSpPr>
        <p:spPr bwMode="auto">
          <a:xfrm>
            <a:off x="971550" y="404813"/>
            <a:ext cx="7561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E75C01"/>
                </a:solidFill>
                <a:latin typeface="Century Schoolbook" pitchFamily="18" charset="0"/>
              </a:rPr>
              <a:t>   </a:t>
            </a:r>
          </a:p>
        </p:txBody>
      </p:sp>
      <p:sp>
        <p:nvSpPr>
          <p:cNvPr id="12297" name="Rectangle 3"/>
          <p:cNvSpPr>
            <a:spLocks noChangeArrowheads="1"/>
          </p:cNvSpPr>
          <p:nvPr/>
        </p:nvSpPr>
        <p:spPr bwMode="auto">
          <a:xfrm>
            <a:off x="1979613" y="1624013"/>
            <a:ext cx="601345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/>
            <a:endParaRPr lang="ru-RU" sz="1400" b="1">
              <a:solidFill>
                <a:srgbClr val="663300"/>
              </a:solidFill>
            </a:endParaRPr>
          </a:p>
          <a:p>
            <a:pPr marL="342900" indent="-342900"/>
            <a:endParaRPr lang="ru-RU" sz="1600">
              <a:solidFill>
                <a:srgbClr val="663300"/>
              </a:solidFill>
              <a:latin typeface="Times New Roman" pitchFamily="18" charset="0"/>
            </a:endParaRPr>
          </a:p>
          <a:p>
            <a:pPr marL="342900" indent="-342900"/>
            <a:endParaRPr lang="ru-RU" sz="1600">
              <a:solidFill>
                <a:srgbClr val="663300"/>
              </a:solidFill>
              <a:latin typeface="Times New Roman" pitchFamily="18" charset="0"/>
            </a:endParaRPr>
          </a:p>
          <a:p>
            <a:pPr marL="342900" indent="-342900"/>
            <a:endParaRPr lang="ru-RU" sz="1000">
              <a:solidFill>
                <a:srgbClr val="663300"/>
              </a:solidFill>
              <a:latin typeface="Times New Roman" pitchFamily="18" charset="0"/>
            </a:endParaRPr>
          </a:p>
          <a:p>
            <a:pPr marL="342900" indent="-342900"/>
            <a:endParaRPr lang="ru-RU" sz="1000">
              <a:solidFill>
                <a:srgbClr val="663300"/>
              </a:solidFill>
              <a:latin typeface="Times New Roman" pitchFamily="18" charset="0"/>
            </a:endParaRPr>
          </a:p>
          <a:p>
            <a:pPr marL="342900" indent="-342900"/>
            <a:endParaRPr lang="ru-RU" sz="1000">
              <a:solidFill>
                <a:srgbClr val="663300"/>
              </a:solidFill>
              <a:latin typeface="Times New Roman" pitchFamily="18" charset="0"/>
            </a:endParaRPr>
          </a:p>
          <a:p>
            <a:pPr marL="342900" indent="-342900"/>
            <a:endParaRPr lang="ru-RU" sz="1000">
              <a:solidFill>
                <a:srgbClr val="663300"/>
              </a:solidFill>
              <a:latin typeface="Times New Roman" pitchFamily="18" charset="0"/>
            </a:endParaRPr>
          </a:p>
          <a:p>
            <a:pPr marL="342900" indent="-342900"/>
            <a:endParaRPr lang="ru-RU" sz="1000">
              <a:solidFill>
                <a:srgbClr val="663300"/>
              </a:solidFill>
              <a:latin typeface="Times New Roman" pitchFamily="18" charset="0"/>
            </a:endParaRPr>
          </a:p>
          <a:p>
            <a:pPr marL="342900" indent="-342900"/>
            <a:endParaRPr lang="ru-RU" sz="1000">
              <a:solidFill>
                <a:srgbClr val="663300"/>
              </a:solidFill>
              <a:latin typeface="Times New Roman" pitchFamily="18" charset="0"/>
            </a:endParaRPr>
          </a:p>
          <a:p>
            <a:pPr marL="342900" indent="-342900"/>
            <a:endParaRPr lang="ru-RU" sz="1000">
              <a:solidFill>
                <a:srgbClr val="6633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 sz="1000">
                <a:solidFill>
                  <a:srgbClr val="663300"/>
                </a:solidFill>
              </a:rPr>
              <a:t>. </a:t>
            </a:r>
            <a:endParaRPr lang="ru-RU" sz="1000"/>
          </a:p>
        </p:txBody>
      </p:sp>
      <p:graphicFrame>
        <p:nvGraphicFramePr>
          <p:cNvPr id="12294" name="Diagram 6"/>
          <p:cNvGraphicFramePr>
            <a:graphicFrameLocks noChangeAspect="1"/>
          </p:cNvGraphicFramePr>
          <p:nvPr/>
        </p:nvGraphicFramePr>
        <p:xfrm>
          <a:off x="3203575" y="258763"/>
          <a:ext cx="3024188" cy="792162"/>
        </p:xfrm>
        <a:graphic>
          <a:graphicData uri="http://schemas.openxmlformats.org/drawingml/2006/compatibility">
            <com:legacyDrawing xmlns:com="http://schemas.openxmlformats.org/drawingml/2006/compatibility" spid="_x0000_s12294"/>
          </a:graphicData>
        </a:graphic>
      </p:graphicFrame>
      <p:sp>
        <p:nvSpPr>
          <p:cNvPr id="12298" name="AutoShape 15"/>
          <p:cNvSpPr>
            <a:spLocks noChangeArrowheads="1"/>
          </p:cNvSpPr>
          <p:nvPr/>
        </p:nvSpPr>
        <p:spPr bwMode="auto">
          <a:xfrm>
            <a:off x="1908175" y="765175"/>
            <a:ext cx="2016125" cy="1150938"/>
          </a:xfrm>
          <a:prstGeom prst="wedgeRectCallout">
            <a:avLst>
              <a:gd name="adj1" fmla="val -55199"/>
              <a:gd name="adj2" fmla="val 1748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000">
                <a:solidFill>
                  <a:srgbClr val="663300"/>
                </a:solidFill>
              </a:rPr>
              <a:t>                          </a:t>
            </a:r>
            <a:r>
              <a:rPr lang="ru-RU" sz="1000" b="1">
                <a:solidFill>
                  <a:srgbClr val="663300"/>
                </a:solidFill>
              </a:rPr>
              <a:t>1.</a:t>
            </a:r>
          </a:p>
          <a:p>
            <a:pPr algn="ctr"/>
            <a:r>
              <a:rPr lang="ru-RU" sz="1200" b="1"/>
              <a:t>а) Элизия – сокращение (пропуск слогов);                                                                          </a:t>
            </a:r>
          </a:p>
          <a:p>
            <a:r>
              <a:rPr lang="ru-RU" sz="1200" b="1"/>
              <a:t>     </a:t>
            </a:r>
          </a:p>
          <a:p>
            <a:r>
              <a:rPr lang="ru-RU" sz="1200" b="1"/>
              <a:t>б) Итерации</a:t>
            </a:r>
          </a:p>
        </p:txBody>
      </p:sp>
      <p:sp>
        <p:nvSpPr>
          <p:cNvPr id="12299" name="AutoShape 16"/>
          <p:cNvSpPr>
            <a:spLocks noChangeArrowheads="1"/>
          </p:cNvSpPr>
          <p:nvPr/>
        </p:nvSpPr>
        <p:spPr bwMode="auto">
          <a:xfrm>
            <a:off x="3635375" y="1484313"/>
            <a:ext cx="1800225" cy="1008062"/>
          </a:xfrm>
          <a:prstGeom prst="wedgeRectCallout">
            <a:avLst>
              <a:gd name="adj1" fmla="val -130954"/>
              <a:gd name="adj2" fmla="val 1810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/>
              <a:t>2. </a:t>
            </a:r>
          </a:p>
          <a:p>
            <a:pPr algn="ctr"/>
            <a:r>
              <a:rPr lang="ru-RU" sz="1200" b="1"/>
              <a:t>Нарушение последовательности слогов в слове.</a:t>
            </a:r>
          </a:p>
          <a:p>
            <a:pPr algn="ctr"/>
            <a:endParaRPr lang="ru-RU" sz="1200" b="1"/>
          </a:p>
        </p:txBody>
      </p:sp>
      <p:sp>
        <p:nvSpPr>
          <p:cNvPr id="12300" name="AutoShape 17"/>
          <p:cNvSpPr>
            <a:spLocks noChangeArrowheads="1"/>
          </p:cNvSpPr>
          <p:nvPr/>
        </p:nvSpPr>
        <p:spPr bwMode="auto">
          <a:xfrm>
            <a:off x="5364163" y="2205038"/>
            <a:ext cx="1512887" cy="1079500"/>
          </a:xfrm>
          <a:prstGeom prst="wedgeRectCallout">
            <a:avLst>
              <a:gd name="adj1" fmla="val -243074"/>
              <a:gd name="adj2" fmla="val 11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/>
              <a:t>3. </a:t>
            </a:r>
          </a:p>
          <a:p>
            <a:pPr algn="ctr"/>
            <a:r>
              <a:rPr lang="ru-RU" sz="1200" b="1"/>
              <a:t>Искажение структуры отдельного слога</a:t>
            </a:r>
          </a:p>
        </p:txBody>
      </p:sp>
      <p:sp>
        <p:nvSpPr>
          <p:cNvPr id="12301" name="AutoShape 18"/>
          <p:cNvSpPr>
            <a:spLocks noChangeArrowheads="1"/>
          </p:cNvSpPr>
          <p:nvPr/>
        </p:nvSpPr>
        <p:spPr bwMode="auto">
          <a:xfrm>
            <a:off x="6516688" y="2997200"/>
            <a:ext cx="1295400" cy="647700"/>
          </a:xfrm>
          <a:prstGeom prst="wedgeRectCallout">
            <a:avLst>
              <a:gd name="adj1" fmla="val -354903"/>
              <a:gd name="adj2" fmla="val 1183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/>
              <a:t>4.</a:t>
            </a:r>
          </a:p>
          <a:p>
            <a:pPr algn="ctr"/>
            <a:r>
              <a:rPr lang="ru-RU" sz="1200" b="1"/>
              <a:t> Антиципации</a:t>
            </a:r>
          </a:p>
        </p:txBody>
      </p:sp>
      <p:sp>
        <p:nvSpPr>
          <p:cNvPr id="12302" name="AutoShape 20"/>
          <p:cNvSpPr>
            <a:spLocks noChangeArrowheads="1"/>
          </p:cNvSpPr>
          <p:nvPr/>
        </p:nvSpPr>
        <p:spPr bwMode="auto">
          <a:xfrm>
            <a:off x="7380288" y="3573463"/>
            <a:ext cx="1152525" cy="935037"/>
          </a:xfrm>
          <a:prstGeom prst="wedgeRectCallout">
            <a:avLst>
              <a:gd name="adj1" fmla="val -460606"/>
              <a:gd name="adj2" fmla="val 235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/>
              <a:t>5.</a:t>
            </a:r>
          </a:p>
          <a:p>
            <a:pPr algn="ctr"/>
            <a:r>
              <a:rPr lang="ru-RU" sz="1200" b="1"/>
              <a:t>Персевера-ции</a:t>
            </a:r>
          </a:p>
        </p:txBody>
      </p:sp>
      <p:sp>
        <p:nvSpPr>
          <p:cNvPr id="12303" name="AutoShape 21"/>
          <p:cNvSpPr>
            <a:spLocks noChangeArrowheads="1"/>
          </p:cNvSpPr>
          <p:nvPr/>
        </p:nvSpPr>
        <p:spPr bwMode="auto">
          <a:xfrm>
            <a:off x="7812088" y="4292600"/>
            <a:ext cx="1152525" cy="720725"/>
          </a:xfrm>
          <a:prstGeom prst="wedgeRectCallout">
            <a:avLst>
              <a:gd name="adj1" fmla="val -454546"/>
              <a:gd name="adj2" fmla="val -38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/>
              <a:t>6. Контамина-ции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84213" y="1931988"/>
            <a:ext cx="7488237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4213" y="-22225"/>
            <a:ext cx="4248150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</a:p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>
                <a:solidFill>
                  <a:srgbClr val="86211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339975" y="549275"/>
            <a:ext cx="655320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17475" algn="ctr">
              <a:tabLst>
                <a:tab pos="457200" algn="l"/>
              </a:tabLst>
            </a:pPr>
            <a:r>
              <a:rPr lang="ru-RU" b="1">
                <a:solidFill>
                  <a:srgbClr val="663300"/>
                </a:solidFill>
              </a:rPr>
              <a:t>ВИДЫ КОРРЕКЦИОННОЙ РАБОТЫ</a:t>
            </a:r>
          </a:p>
          <a:p>
            <a:pPr indent="117475">
              <a:buFontTx/>
              <a:buAutoNum type="arabicPeriod"/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</a:rPr>
              <a:t>Развитие ориентации в пространстве и на собственном</a:t>
            </a:r>
          </a:p>
          <a:p>
            <a:pPr indent="117475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</a:rPr>
              <a:t> теле;</a:t>
            </a:r>
          </a:p>
          <a:p>
            <a:pPr indent="117475">
              <a:tabLst>
                <a:tab pos="457200" algn="l"/>
              </a:tabLst>
            </a:pPr>
            <a:endParaRPr lang="ru-RU">
              <a:solidFill>
                <a:srgbClr val="663300"/>
              </a:solidFill>
            </a:endParaRPr>
          </a:p>
          <a:p>
            <a:pPr indent="117475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  <a:latin typeface="Times New Roman" pitchFamily="18" charset="0"/>
              </a:rPr>
              <a:t>2.работа по восприятию различных типов интонации;</a:t>
            </a:r>
          </a:p>
          <a:p>
            <a:pPr indent="117475">
              <a:tabLst>
                <a:tab pos="457200" algn="l"/>
              </a:tabLst>
            </a:pPr>
            <a:endParaRPr lang="ru-RU">
              <a:solidFill>
                <a:srgbClr val="663300"/>
              </a:solidFill>
              <a:latin typeface="Times New Roman" pitchFamily="18" charset="0"/>
            </a:endParaRPr>
          </a:p>
          <a:p>
            <a:pPr indent="117475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  <a:latin typeface="Times New Roman" pitchFamily="18" charset="0"/>
              </a:rPr>
              <a:t>3.развитие тактильных ощущений;</a:t>
            </a:r>
          </a:p>
          <a:p>
            <a:pPr indent="117475">
              <a:tabLst>
                <a:tab pos="457200" algn="l"/>
              </a:tabLst>
            </a:pPr>
            <a:endParaRPr lang="ru-RU">
              <a:solidFill>
                <a:srgbClr val="663300"/>
              </a:solidFill>
              <a:latin typeface="Times New Roman" pitchFamily="18" charset="0"/>
            </a:endParaRPr>
          </a:p>
          <a:p>
            <a:pPr indent="117475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  <a:latin typeface="Times New Roman" pitchFamily="18" charset="0"/>
              </a:rPr>
              <a:t>4.развитие ритмических способностей;</a:t>
            </a:r>
          </a:p>
          <a:p>
            <a:pPr indent="117475">
              <a:tabLst>
                <a:tab pos="457200" algn="l"/>
              </a:tabLst>
            </a:pPr>
            <a:endParaRPr lang="ru-RU">
              <a:solidFill>
                <a:srgbClr val="663300"/>
              </a:solidFill>
              <a:latin typeface="Times New Roman" pitchFamily="18" charset="0"/>
            </a:endParaRPr>
          </a:p>
          <a:p>
            <a:pPr indent="117475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  <a:latin typeface="Times New Roman" pitchFamily="18" charset="0"/>
              </a:rPr>
              <a:t>5.работа над звуковым составом слова;</a:t>
            </a:r>
          </a:p>
          <a:p>
            <a:pPr indent="117475">
              <a:tabLst>
                <a:tab pos="457200" algn="l"/>
              </a:tabLst>
            </a:pPr>
            <a:endParaRPr lang="ru-RU">
              <a:solidFill>
                <a:srgbClr val="663300"/>
              </a:solidFill>
              <a:latin typeface="Times New Roman" pitchFamily="18" charset="0"/>
            </a:endParaRPr>
          </a:p>
          <a:p>
            <a:pPr indent="117475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  <a:latin typeface="Times New Roman" pitchFamily="18" charset="0"/>
              </a:rPr>
              <a:t>6.работа по сохранению и развитию слогового состава слова;</a:t>
            </a:r>
          </a:p>
          <a:p>
            <a:pPr indent="117475">
              <a:tabLst>
                <a:tab pos="457200" algn="l"/>
              </a:tabLst>
            </a:pPr>
            <a:endParaRPr lang="ru-RU">
              <a:solidFill>
                <a:srgbClr val="663300"/>
              </a:solidFill>
              <a:latin typeface="Times New Roman" pitchFamily="18" charset="0"/>
            </a:endParaRPr>
          </a:p>
          <a:p>
            <a:pPr indent="117475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  <a:latin typeface="Times New Roman" pitchFamily="18" charset="0"/>
              </a:rPr>
              <a:t>7.отработка грамматических форм слов и включение их во фразу.</a:t>
            </a:r>
          </a:p>
          <a:p>
            <a:pPr indent="117475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  <a:latin typeface="Times New Roman" pitchFamily="18" charset="0"/>
              </a:rPr>
              <a:t>8. работа над дыханием.</a:t>
            </a:r>
          </a:p>
          <a:p>
            <a:pPr indent="117475" algn="ctr" eaLnBrk="0" hangingPunct="0">
              <a:tabLst>
                <a:tab pos="457200" algn="l"/>
              </a:tabLst>
            </a:pPr>
            <a:endParaRPr lang="ru-RU">
              <a:solidFill>
                <a:srgbClr val="66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774</TotalTime>
  <Words>590</Words>
  <Application>Microsoft Office PowerPoint</Application>
  <PresentationFormat>Экран (4:3)</PresentationFormat>
  <Paragraphs>185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15</vt:i4>
      </vt:variant>
    </vt:vector>
  </HeadingPairs>
  <TitlesOfParts>
    <vt:vector size="29" baseType="lpstr">
      <vt:lpstr>Arial</vt:lpstr>
      <vt:lpstr>Wingdings</vt:lpstr>
      <vt:lpstr>Wingdings 2</vt:lpstr>
      <vt:lpstr>Calibri</vt:lpstr>
      <vt:lpstr>Century Schoolbook</vt:lpstr>
      <vt:lpstr>Times New Roman</vt:lpstr>
      <vt:lpstr>Arial Narrow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это надо знать!</vt:lpstr>
      <vt:lpstr>литература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SPARTAK</cp:lastModifiedBy>
  <cp:revision>55</cp:revision>
  <dcterms:created xsi:type="dcterms:W3CDTF">2012-08-28T14:16:40Z</dcterms:created>
  <dcterms:modified xsi:type="dcterms:W3CDTF">2019-11-16T15:55:17Z</dcterms:modified>
</cp:coreProperties>
</file>