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70" r:id="rId7"/>
    <p:sldId id="272" r:id="rId8"/>
    <p:sldId id="264" r:id="rId9"/>
    <p:sldId id="265" r:id="rId10"/>
    <p:sldId id="273" r:id="rId11"/>
    <p:sldId id="267" r:id="rId12"/>
    <p:sldId id="269" r:id="rId13"/>
    <p:sldId id="271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5C55-43D4-4682-BA25-A4BD00148CAF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A85EC-E7D8-4AEA-AD7E-308BE2FCF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A85EC-E7D8-4AEA-AD7E-308BE2FCF7D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7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DF04D-4D0B-443F-9312-0848A3C91779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812C-EFA0-4C5A-9CCA-B601D0598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>
                <a:alpha val="84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715436" cy="3643338"/>
          </a:xfrm>
        </p:spPr>
        <p:txBody>
          <a:bodyPr>
            <a:noAutofit/>
          </a:bodyPr>
          <a:lstStyle/>
          <a:p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 – класс </a:t>
            </a:r>
            <a:b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«Реализация технологии проблемно – диалогического обучения в образовательном процессе начальной школы»</a:t>
            </a:r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500570"/>
            <a:ext cx="5400668" cy="17526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Кетова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Елена Владимировна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Изображение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571604" y="214290"/>
            <a:ext cx="5286412" cy="6462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429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Сообщение темы с мотивирующим приемом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857628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3</a:t>
            </a:r>
            <a:endParaRPr lang="ru-RU" sz="6000" dirty="0"/>
          </a:p>
        </p:txBody>
      </p:sp>
      <p:pic>
        <p:nvPicPr>
          <p:cNvPr id="4099" name="Picture 3" descr="C:\Users\1\Pictures\ур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572008"/>
            <a:ext cx="2500330" cy="19282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29750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9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Бе?мертник</a:t>
            </a:r>
            <a:r>
              <a:rPr lang="ru-RU" sz="4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Идёшь на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ра?вете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лугу. И незабудки отцвели, и гвоздики, и колокольчики. Совсем нет на полях и лугах цветов. Нет, есть! Вон стоит жёлтенький и до сих пор цветёт. А ведь с дальнего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ра?тояния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я его и не приметила. Только не летят к нему насекомые.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О?ого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он уже высох.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1\Pictures\бессм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926340"/>
            <a:ext cx="2071702" cy="1714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1\Pictures\бес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7" y="4929198"/>
            <a:ext cx="2160807" cy="1732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229600" cy="1143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Побуждающий от проблемной ситуации диалог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3643314"/>
            <a:ext cx="7686764" cy="97154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Подводящий к теме диалог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464344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Сообщение темы с мотивирующим приёмом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8604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постановки учебной проблемы: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58" y="1785926"/>
            <a:ext cx="81439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Спасибо за внимание!</a:t>
            </a:r>
            <a:endParaRPr lang="ru-RU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spc="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186766" cy="43402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i="1" dirty="0" smtClean="0">
                <a:solidFill>
                  <a:srgbClr val="002060"/>
                </a:solidFill>
                <a:latin typeface="Franklin Gothic Book" pitchFamily="34" charset="0"/>
              </a:rPr>
              <a:t>  </a:t>
            </a:r>
            <a:r>
              <a:rPr lang="ru-RU" sz="4000" i="1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Продемонстрировать использование проблемно – диалогической технологии на уроках</a:t>
            </a:r>
            <a:endParaRPr lang="ru-RU" sz="4000" i="1" spc="1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spc="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001056" cy="15716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Раскрыть преимущества проблемно – диалогической технологии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714620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  <a:latin typeface="Franklin Gothic Book" pitchFamily="34" charset="0"/>
              </a:rPr>
              <a:t>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Проиллюстрировать конкретные приёмы, методы, алгоритм подготовки проблемного урока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64344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2060"/>
                </a:solidFill>
                <a:latin typeface="Franklin Gothic Book" pitchFamily="34" charset="0"/>
              </a:rPr>
              <a:t>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примере показать особенности реализации технологии проблемного урока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14554"/>
            <a:ext cx="8229600" cy="1143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Побуждающий от проблемной ситуации диалог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3643314"/>
            <a:ext cx="7686764" cy="97154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Подводящий к теме диалог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464344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Сообщение темы с мотивирующим приёмом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8604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постановки учебной проблемы: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Побуждающий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проблемной ситуации диалог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7286676" cy="6429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Создание проблемной ситуации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643183"/>
            <a:ext cx="7643866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Побуждение к осознанию противоречия проблемной ситуации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929066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Franklin Gothic Book" pitchFamily="34" charset="0"/>
              </a:rPr>
              <a:t>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Побуждения к формулированию учебной проблемы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072074"/>
            <a:ext cx="7215238" cy="178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Принятия предлагаемых учащимися формулировок учебной проблемы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428736"/>
            <a:ext cx="80724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Последовательность действий:</a:t>
            </a:r>
            <a:endParaRPr lang="ru-RU" sz="3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Проблемные ситуации:</a:t>
            </a:r>
            <a:endParaRPr lang="ru-RU" spc="15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643999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1333"/>
                <a:gridCol w="2881333"/>
                <a:gridCol w="2881333"/>
              </a:tblGrid>
              <a:tr h="542355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spc="15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pc="15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  <a:p>
                      <a:pPr algn="ctr"/>
                      <a:endParaRPr lang="ru-RU" sz="2400" spc="15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spc="15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фронтальная</a:t>
                      </a:r>
                      <a:r>
                        <a:rPr lang="ru-RU" sz="2400" spc="15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</a:t>
                      </a:r>
                      <a:endParaRPr lang="ru-RU" sz="2400" spc="15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400" b="1" spc="15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2400" b="1" spc="15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0" spc="15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групповая, </a:t>
                      </a:r>
                    </a:p>
                    <a:p>
                      <a:pPr algn="ctr"/>
                      <a:r>
                        <a:rPr lang="ru-RU" sz="2400" b="0" spc="15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парная, фронтальная работы</a:t>
                      </a:r>
                    </a:p>
                    <a:p>
                      <a:pPr algn="ctr"/>
                      <a:endParaRPr lang="ru-RU" sz="2400" b="0" spc="15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0" spc="15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400" b="1" spc="15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Окружающий</a:t>
                      </a:r>
                      <a:r>
                        <a:rPr lang="ru-RU" sz="2400" b="1" spc="15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мир</a:t>
                      </a:r>
                    </a:p>
                    <a:p>
                      <a:pPr algn="ctr"/>
                      <a:endParaRPr lang="ru-RU" sz="2400" b="1" spc="15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spc="15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0" spc="15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групповая, фронтальная работы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1643050"/>
            <a:ext cx="2357454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затруднением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1643050"/>
            <a:ext cx="2357454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разбросом мнений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1643050"/>
            <a:ext cx="2357454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удивлением</a:t>
            </a:r>
            <a:endParaRPr lang="ru-RU" sz="2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322365" y="339248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965967" y="367823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179885" y="332104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179885" y="560706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5715008" y="5214950"/>
            <a:ext cx="1643074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1643042" y="4572008"/>
            <a:ext cx="1714512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14480" y="6000768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1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 решения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714512"/>
          </a:xfrm>
        </p:spPr>
        <p:txBody>
          <a:bodyPr>
            <a:noAutofit/>
          </a:bodyPr>
          <a:lstStyle/>
          <a:p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1</a:t>
            </a:r>
            <a:b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Побуждающий диалог</a:t>
            </a:r>
            <a:endParaRPr lang="ru-RU" spc="2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428868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в, субботу, ребят, поехала, группа, за, город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 кассе, они, в, билеты, купили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подошёл, перрону, к, поезд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быстро, вагоны, пассажиры, вошли, в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 вагона, приятно, смотреть, из, окна</a:t>
            </a:r>
            <a:endParaRPr lang="ru-RU" sz="3200" b="1" spc="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429684" cy="5583254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субботу группа ребят поехала за город.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Они купили в кассе билеты.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перрону подошёл поезд.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Пассажиры быстро вошли в вагоны.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Приятно смотреть из окна вагона.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\Pictures\па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9933" y="2285992"/>
            <a:ext cx="3094067" cy="16544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928670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Подводящий к теме диалог</a:t>
            </a:r>
            <a:endParaRPr lang="ru-RU" sz="5400" spc="2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3571876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2</a:t>
            </a:r>
            <a:endParaRPr lang="ru-RU" sz="6000" spc="200" dirty="0"/>
          </a:p>
        </p:txBody>
      </p:sp>
      <p:pic>
        <p:nvPicPr>
          <p:cNvPr id="3075" name="Picture 3" descr="C:\Users\1\Pictures\уро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643446"/>
            <a:ext cx="1890734" cy="1890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1\Pictures\ур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714884"/>
            <a:ext cx="1890698" cy="1890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199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Мастер – класс   Тема: «Реализация технологии проблемно – диалогического обучения в образовательном процессе начальной школы»   </vt:lpstr>
      <vt:lpstr>Цель:</vt:lpstr>
      <vt:lpstr>Задачи:</vt:lpstr>
      <vt:lpstr>Побуждающий от проблемной ситуации диалог</vt:lpstr>
      <vt:lpstr>Побуждающий от проблемной ситуации диалог</vt:lpstr>
      <vt:lpstr>Проблемные ситуации:</vt:lpstr>
      <vt:lpstr>Ситуация 1 Побуждающий диалог</vt:lpstr>
      <vt:lpstr>В субботу группа ребят поехала за город.  Они купили в кассе билеты.  К перрону подошёл поезд.  Пассажиры быстро вошли в вагоны.  Приятно смотреть из окна вагона.</vt:lpstr>
      <vt:lpstr>Слайд 9</vt:lpstr>
      <vt:lpstr>Слайд 10</vt:lpstr>
      <vt:lpstr>Слайд 11</vt:lpstr>
      <vt:lpstr>Бе?мертник.        Идёшь на ра?вете по лугу. И незабудки отцвели, и гвоздики, и колокольчики. Совсем нет на полях и лугах цветов. Нет, есть! Вон стоит жёлтенький и до сих пор цветёт. А ведь с дальнего ра?тояния я его и не приметила. Только не летят к нему насекомые. О?ого что он уже высох.</vt:lpstr>
      <vt:lpstr>Побуждающий от проблемной ситуации диалог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учителя</dc:title>
  <dc:creator>Пользователь</dc:creator>
  <cp:lastModifiedBy>komi_kab</cp:lastModifiedBy>
  <cp:revision>41</cp:revision>
  <dcterms:created xsi:type="dcterms:W3CDTF">2011-01-04T05:14:44Z</dcterms:created>
  <dcterms:modified xsi:type="dcterms:W3CDTF">2019-11-19T15:16:37Z</dcterms:modified>
</cp:coreProperties>
</file>