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2" r:id="rId5"/>
    <p:sldId id="266" r:id="rId6"/>
    <p:sldId id="265" r:id="rId7"/>
    <p:sldId id="263" r:id="rId8"/>
    <p:sldId id="268" r:id="rId9"/>
    <p:sldId id="267" r:id="rId10"/>
    <p:sldId id="281" r:id="rId11"/>
    <p:sldId id="279" r:id="rId12"/>
    <p:sldId id="272" r:id="rId13"/>
    <p:sldId id="271" r:id="rId14"/>
    <p:sldId id="277" r:id="rId15"/>
    <p:sldId id="280" r:id="rId16"/>
    <p:sldId id="278" r:id="rId17"/>
    <p:sldId id="276" r:id="rId18"/>
    <p:sldId id="275" r:id="rId19"/>
    <p:sldId id="274" r:id="rId20"/>
    <p:sldId id="273" r:id="rId21"/>
    <p:sldId id="27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75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Итоговая к.р. 4 кл.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2.1604938271605E-2"/>
                  <c:y val="-2.5254293948050392E-2"/>
                </c:manualLayout>
              </c:layout>
              <c:showVal val="1"/>
            </c:dLbl>
            <c:dLbl>
              <c:idx val="1"/>
              <c:layout>
                <c:manualLayout>
                  <c:x val="9.4156204866131972E-4"/>
                  <c:y val="-1.0822168342772609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2018-2019гг.</c:v>
                </c:pt>
                <c:pt idx="1">
                  <c:v>2019-2020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0.85000000000000064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входная к.р. 5 кл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4.0845209118178794E-2"/>
                  <c:y val="-3.9284362498041632E-2"/>
                </c:manualLayout>
              </c:layout>
              <c:showVal val="1"/>
            </c:dLbl>
            <c:dLbl>
              <c:idx val="1"/>
              <c:layout>
                <c:manualLayout>
                  <c:x val="6.9585450101503923E-2"/>
                  <c:y val="-1.225356744522988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2018-2019гг.</c:v>
                </c:pt>
                <c:pt idx="1">
                  <c:v>2019-2020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0.64000000000000079</c:v>
                </c:pt>
                <c:pt idx="1">
                  <c:v>0.91</c:v>
                </c:pt>
              </c:numCache>
            </c:numRef>
          </c:val>
        </c:ser>
        <c:shape val="box"/>
        <c:axId val="66722432"/>
        <c:axId val="66752896"/>
        <c:axId val="0"/>
      </c:bar3DChart>
      <c:catAx>
        <c:axId val="6672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6752896"/>
        <c:crosses val="autoZero"/>
        <c:auto val="1"/>
        <c:lblAlgn val="ctr"/>
        <c:lblOffset val="100"/>
      </c:catAx>
      <c:valAx>
        <c:axId val="667528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72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000907965862768"/>
          <c:y val="0.80703206179705378"/>
          <c:w val="0.38110512973306032"/>
          <c:h val="0.1149431706246346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Итоговая к.р. 4 кл.</c:v>
                </c:pt>
              </c:strCache>
            </c:strRef>
          </c:tx>
          <c:dLbls>
            <c:dLbl>
              <c:idx val="0"/>
              <c:layout>
                <c:manualLayout>
                  <c:x val="2.1604938271605E-2"/>
                  <c:y val="-2.5254293948050392E-2"/>
                </c:manualLayout>
              </c:layout>
              <c:showVal val="1"/>
            </c:dLbl>
            <c:dLbl>
              <c:idx val="1"/>
              <c:layout>
                <c:manualLayout>
                  <c:x val="1.6975187129386605E-2"/>
                  <c:y val="-2.8060326608944881E-2"/>
                </c:manualLayout>
              </c:layout>
              <c:showVal val="1"/>
            </c:dLbl>
            <c:showVal val="1"/>
          </c:dLbls>
          <c:cat>
            <c:strRef>
              <c:f>'Лист1'!$A$2:$A$3</c:f>
              <c:strCache>
                <c:ptCount val="2"/>
                <c:pt idx="0">
                  <c:v>2018-2019гг.</c:v>
                </c:pt>
                <c:pt idx="1">
                  <c:v>2019-2020</c:v>
                </c:pt>
              </c:strCache>
            </c:strRef>
          </c:cat>
          <c:val>
            <c:numRef>
              <c:f>'Лист1'!$B$2:$B$3</c:f>
              <c:numCache>
                <c:formatCode>0%</c:formatCode>
                <c:ptCount val="2"/>
                <c:pt idx="0">
                  <c:v>0.54</c:v>
                </c:pt>
                <c:pt idx="1">
                  <c:v>0.36000000000000032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входная к.р. 5 кл</c:v>
                </c:pt>
              </c:strCache>
            </c:strRef>
          </c:tx>
          <c:dLbls>
            <c:dLbl>
              <c:idx val="0"/>
              <c:layout>
                <c:manualLayout>
                  <c:x val="3.4092898033994581E-2"/>
                  <c:y val="-4.3586281741053209E-2"/>
                </c:manualLayout>
              </c:layout>
              <c:showVal val="1"/>
            </c:dLbl>
            <c:dLbl>
              <c:idx val="1"/>
              <c:layout>
                <c:manualLayout>
                  <c:x val="2.4691358024691405E-2"/>
                  <c:y val="-4.2090489913417482E-2"/>
                </c:manualLayout>
              </c:layout>
              <c:showVal val="1"/>
            </c:dLbl>
            <c:showVal val="1"/>
          </c:dLbls>
          <c:cat>
            <c:strRef>
              <c:f>'Лист1'!$A$2:$A$3</c:f>
              <c:strCache>
                <c:ptCount val="2"/>
                <c:pt idx="0">
                  <c:v>2018-2019гг.</c:v>
                </c:pt>
                <c:pt idx="1">
                  <c:v>2019-2020</c:v>
                </c:pt>
              </c:strCache>
            </c:strRef>
          </c:cat>
          <c:val>
            <c:numRef>
              <c:f>'Лист1'!$C$2:$C$3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0.27</c:v>
                </c:pt>
              </c:numCache>
            </c:numRef>
          </c:val>
        </c:ser>
        <c:shape val="box"/>
        <c:axId val="79251328"/>
        <c:axId val="79252864"/>
        <c:axId val="0"/>
      </c:bar3DChart>
      <c:catAx>
        <c:axId val="7925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9252864"/>
        <c:crosses val="autoZero"/>
        <c:auto val="1"/>
        <c:lblAlgn val="ctr"/>
        <c:lblOffset val="100"/>
      </c:catAx>
      <c:valAx>
        <c:axId val="792528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2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904389411277577"/>
          <c:y val="0.81998103030011693"/>
          <c:w val="0.41796150586143782"/>
          <c:h val="0.1034795679509314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итоги 4 кл.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1.5432098765432115E-2"/>
                  <c:y val="-2.2448261287155945E-2"/>
                </c:manualLayout>
              </c:layout>
              <c:showVal val="1"/>
            </c:dLbl>
            <c:dLbl>
              <c:idx val="1"/>
              <c:layout>
                <c:manualLayout>
                  <c:x val="1.8518518518518538E-2"/>
                  <c:y val="-2.806032660894488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2018-2019</c:v>
                </c:pt>
                <c:pt idx="1">
                  <c:v>2019-2020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0.43000000000000033</c:v>
                </c:pt>
                <c:pt idx="1">
                  <c:v>0.36000000000000032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триместр 5 кл.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2345557499756989E-2"/>
                  <c:y val="-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1.5432098765432115E-2"/>
                  <c:y val="-2.8060326608944881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2018-2019</c:v>
                </c:pt>
                <c:pt idx="1">
                  <c:v>2019-2020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0.36000000000000032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итоги 5 кл.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5432098765432115E-2"/>
                  <c:y val="-3.0866359269839376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-7.29568491832567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?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2018-2019</c:v>
                </c:pt>
                <c:pt idx="1">
                  <c:v>2019-2020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0%">
                  <c:v>0.36000000000000032</c:v>
                </c:pt>
                <c:pt idx="1">
                  <c:v>0</c:v>
                </c:pt>
              </c:numCache>
            </c:numRef>
          </c:val>
        </c:ser>
        <c:shape val="cylinder"/>
        <c:axId val="79712256"/>
        <c:axId val="79713792"/>
        <c:axId val="0"/>
      </c:bar3DChart>
      <c:catAx>
        <c:axId val="79712256"/>
        <c:scaling>
          <c:orientation val="minMax"/>
        </c:scaling>
        <c:axPos val="b"/>
        <c:tickLblPos val="nextTo"/>
        <c:crossAx val="79713792"/>
        <c:crosses val="autoZero"/>
        <c:auto val="1"/>
        <c:lblAlgn val="ctr"/>
        <c:lblOffset val="100"/>
      </c:catAx>
      <c:valAx>
        <c:axId val="79713792"/>
        <c:scaling>
          <c:orientation val="minMax"/>
        </c:scaling>
        <c:axPos val="l"/>
        <c:majorGridlines/>
        <c:numFmt formatCode="0%" sourceLinked="1"/>
        <c:tickLblPos val="nextTo"/>
        <c:crossAx val="797122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 4 кл.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?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2016-2017 уч.г.</c:v>
                </c:pt>
                <c:pt idx="1">
                  <c:v>2017-2018  уч.г.</c:v>
                </c:pt>
                <c:pt idx="2">
                  <c:v>2018-2019 уч.г.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58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4 кл.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?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2016-2017 уч.г.</c:v>
                </c:pt>
                <c:pt idx="1">
                  <c:v>2017-2018  уч.г.</c:v>
                </c:pt>
                <c:pt idx="2">
                  <c:v>2018-2019 уч.г.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25</c:v>
                </c:pt>
                <c:pt idx="2">
                  <c:v>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 5 кл.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2016-2017 уч.г.</c:v>
                </c:pt>
                <c:pt idx="1">
                  <c:v>2017-2018  уч.г.</c:v>
                </c:pt>
                <c:pt idx="2">
                  <c:v>2018-2019 уч.г.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</c:v>
                </c:pt>
                <c:pt idx="1">
                  <c:v>50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Качество 5 кл.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2016-2017 уч.г.</c:v>
                </c:pt>
                <c:pt idx="1">
                  <c:v>2017-2018  уч.г.</c:v>
                </c:pt>
                <c:pt idx="2">
                  <c:v>2018-2019 уч.г.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27</c:v>
                </c:pt>
              </c:numCache>
            </c:numRef>
          </c:val>
        </c:ser>
        <c:axId val="79416320"/>
        <c:axId val="79770368"/>
      </c:barChart>
      <c:catAx>
        <c:axId val="79416320"/>
        <c:scaling>
          <c:orientation val="minMax"/>
        </c:scaling>
        <c:axPos val="b"/>
        <c:numFmt formatCode="General" sourceLinked="1"/>
        <c:tickLblPos val="nextTo"/>
        <c:crossAx val="79770368"/>
        <c:crosses val="autoZero"/>
        <c:auto val="1"/>
        <c:lblAlgn val="ctr"/>
        <c:lblOffset val="100"/>
      </c:catAx>
      <c:valAx>
        <c:axId val="797703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416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3333FF"/>
            </a:solidFill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Знание приёмов устного счёта</c:v>
                </c:pt>
                <c:pt idx="1">
                  <c:v>устное сложение</c:v>
                </c:pt>
                <c:pt idx="2">
                  <c:v>Устное вычитание</c:v>
                </c:pt>
                <c:pt idx="3">
                  <c:v>Устное умножение</c:v>
                </c:pt>
                <c:pt idx="4">
                  <c:v>Устное деление</c:v>
                </c:pt>
                <c:pt idx="5">
                  <c:v>Таблица умножения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0.18000000000000016</c:v>
                </c:pt>
                <c:pt idx="1">
                  <c:v>0.78</c:v>
                </c:pt>
                <c:pt idx="2">
                  <c:v>0.73000000000000065</c:v>
                </c:pt>
                <c:pt idx="3">
                  <c:v>0.5</c:v>
                </c:pt>
                <c:pt idx="4">
                  <c:v>0.45</c:v>
                </c:pt>
                <c:pt idx="5">
                  <c:v>0.55000000000000004</c:v>
                </c:pt>
              </c:numCache>
            </c:numRef>
          </c:val>
        </c:ser>
        <c:axId val="94071808"/>
        <c:axId val="94081792"/>
      </c:barChart>
      <c:catAx>
        <c:axId val="94071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4081792"/>
        <c:crosses val="autoZero"/>
        <c:auto val="1"/>
        <c:lblAlgn val="ctr"/>
        <c:lblOffset val="100"/>
      </c:catAx>
      <c:valAx>
        <c:axId val="940817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071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2E904-BE13-4B32-9E11-380CAC48C162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0DD1-CFF1-443C-9935-29F576B9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uzhi-school.ru/wp-content/uploads/2016/03/3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uzhi-school.ru/wp-content/uploads/2016/03/53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esktop\фоны\1555694637_fosh1-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37384"/>
            <a:ext cx="9144000" cy="72953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Iskoola Pota" pitchFamily="34" charset="0"/>
              </a:rPr>
              <a:t>Обеспечение преемственности в обучении математике как условие повышения качества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Iskoola Pota" pitchFamily="34" charset="0"/>
              </a:rPr>
              <a:t>знаний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Iskoola Pot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869160"/>
            <a:ext cx="5288632" cy="1368152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Рябикова</a:t>
            </a:r>
            <a:r>
              <a:rPr lang="ru-RU" sz="2400" dirty="0" smtClean="0">
                <a:solidFill>
                  <a:schemeClr val="tx1"/>
                </a:solidFill>
              </a:rPr>
              <a:t> Ольга Михайловна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Чеботариха</a:t>
            </a:r>
            <a:r>
              <a:rPr lang="ru-RU" sz="2400" dirty="0" smtClean="0">
                <a:solidFill>
                  <a:schemeClr val="tx1"/>
                </a:solidFill>
              </a:rPr>
              <a:t>, 2019 г.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47667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МКОУ «</a:t>
            </a:r>
            <a:r>
              <a:rPr lang="ru-RU" b="1" dirty="0" err="1" smtClean="0">
                <a:latin typeface="Arial Black" pitchFamily="34" charset="0"/>
              </a:rPr>
              <a:t>Чеботарихинская</a:t>
            </a:r>
            <a:r>
              <a:rPr lang="ru-RU" b="1" dirty="0" smtClean="0">
                <a:latin typeface="Arial Black" pitchFamily="34" charset="0"/>
              </a:rPr>
              <a:t> СОШ»</a:t>
            </a:r>
            <a:endParaRPr lang="ru-RU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Задачи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lvl="0"/>
            <a:r>
              <a:rPr lang="ru-RU" sz="2800" dirty="0" smtClean="0"/>
              <a:t>Мальчик прочитал в первый день 18 страниц, а во второй – на 6 страниц больше. Сколько страниц прочитал мальчик за два дня?</a:t>
            </a:r>
          </a:p>
          <a:p>
            <a:pPr lvl="0"/>
            <a:r>
              <a:rPr lang="ru-RU" sz="2800" dirty="0" smtClean="0"/>
              <a:t>Расстояние между двумя городами поезд прошел со скоростью 80 км/час за 3 часа. Определите длину маршрута.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Умножение дробей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931224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 </a:t>
            </a:r>
            <a:r>
              <a:rPr lang="ru-RU" sz="2100" u="sng" dirty="0" smtClean="0"/>
              <a:t>“Старт”</a:t>
            </a:r>
            <a:r>
              <a:rPr lang="ru-RU" sz="2100" dirty="0" smtClean="0"/>
              <a:t> – задание:</a:t>
            </a:r>
            <a:endParaRPr lang="ru-RU" sz="2100" u="sng" dirty="0" smtClean="0"/>
          </a:p>
          <a:p>
            <a:pPr algn="ctr">
              <a:buNone/>
            </a:pPr>
            <a:endParaRPr lang="ru-RU" sz="2100" u="sng" dirty="0" smtClean="0"/>
          </a:p>
          <a:p>
            <a:pPr algn="ctr">
              <a:buNone/>
            </a:pPr>
            <a:endParaRPr lang="ru-RU" sz="2100" u="sng" dirty="0" smtClean="0"/>
          </a:p>
          <a:p>
            <a:pPr algn="ctr">
              <a:buNone/>
            </a:pPr>
            <a:endParaRPr lang="ru-RU" sz="2100" u="sng" dirty="0" smtClean="0"/>
          </a:p>
          <a:p>
            <a:pPr algn="ctr">
              <a:buNone/>
            </a:pPr>
            <a:r>
              <a:rPr lang="ru-RU" sz="2100" u="sng" dirty="0" smtClean="0"/>
              <a:t>“Поломка”</a:t>
            </a:r>
            <a:r>
              <a:rPr lang="ru-RU" sz="2100" dirty="0" smtClean="0"/>
              <a:t> – задание: </a:t>
            </a:r>
          </a:p>
          <a:p>
            <a:pPr>
              <a:buNone/>
            </a:pPr>
            <a:endParaRPr lang="ru-RU" sz="2100" dirty="0" smtClean="0"/>
          </a:p>
          <a:p>
            <a:pPr algn="ctr">
              <a:buNone/>
            </a:pPr>
            <a:endParaRPr lang="ru-RU" sz="2100" u="sng" dirty="0" smtClean="0"/>
          </a:p>
          <a:p>
            <a:pPr algn="ctr">
              <a:buNone/>
            </a:pPr>
            <a:endParaRPr lang="ru-RU" sz="2100" u="sng" dirty="0" smtClean="0"/>
          </a:p>
          <a:p>
            <a:pPr algn="ctr">
              <a:buNone/>
            </a:pPr>
            <a:r>
              <a:rPr lang="ru-RU" sz="2100" u="sng" dirty="0" smtClean="0"/>
              <a:t>“Финиш” </a:t>
            </a:r>
            <a:r>
              <a:rPr lang="ru-RU" sz="2100" dirty="0" smtClean="0"/>
              <a:t>– задание:</a:t>
            </a:r>
          </a:p>
        </p:txBody>
      </p:sp>
      <p:pic>
        <p:nvPicPr>
          <p:cNvPr id="5" name="Рисунок 4" descr="image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052736"/>
            <a:ext cx="47525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32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708920"/>
            <a:ext cx="430530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32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708920"/>
            <a:ext cx="354965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age32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2708920"/>
            <a:ext cx="387350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32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2708920"/>
            <a:ext cx="365760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age33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6096" y="2708920"/>
            <a:ext cx="430530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image33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2708920"/>
            <a:ext cx="398145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image33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4293096"/>
            <a:ext cx="914400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image333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67944" y="4293096"/>
            <a:ext cx="785495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mage334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4293096"/>
            <a:ext cx="1043305" cy="46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age335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79912" y="5589240"/>
            <a:ext cx="168262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Задания для устных упражнений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776864" cy="4680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419872" y="5301208"/>
            <a:ext cx="576064" cy="792088"/>
          </a:xfrm>
          <a:prstGeom prst="ellipse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72000" y="5301208"/>
            <a:ext cx="576064" cy="792088"/>
          </a:xfrm>
          <a:prstGeom prst="ellipse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95936" y="2348880"/>
            <a:ext cx="576064" cy="792088"/>
          </a:xfrm>
          <a:prstGeom prst="ellipse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72200" y="2420888"/>
            <a:ext cx="576064" cy="792088"/>
          </a:xfrm>
          <a:prstGeom prst="ellipse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283968" y="3140968"/>
            <a:ext cx="0" cy="165618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779912" y="4869160"/>
            <a:ext cx="504056" cy="43204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4247964" y="4905164"/>
            <a:ext cx="504056" cy="43204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283968" y="3789040"/>
            <a:ext cx="504056" cy="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07904" y="3789040"/>
            <a:ext cx="576064" cy="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/>
          <p:cNvGrpSpPr/>
          <p:nvPr/>
        </p:nvGrpSpPr>
        <p:grpSpPr>
          <a:xfrm>
            <a:off x="5868144" y="3212976"/>
            <a:ext cx="1656184" cy="2880320"/>
            <a:chOff x="6300192" y="3140968"/>
            <a:chExt cx="1656184" cy="2880320"/>
          </a:xfrm>
        </p:grpSpPr>
        <p:sp>
          <p:nvSpPr>
            <p:cNvPr id="12" name="Овал 11"/>
            <p:cNvSpPr/>
            <p:nvPr/>
          </p:nvSpPr>
          <p:spPr>
            <a:xfrm>
              <a:off x="7380312" y="5229200"/>
              <a:ext cx="576064" cy="792088"/>
            </a:xfrm>
            <a:prstGeom prst="ellipse">
              <a:avLst/>
            </a:prstGeom>
            <a:solidFill>
              <a:srgbClr val="92D050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300192" y="5229200"/>
              <a:ext cx="576064" cy="792088"/>
            </a:xfrm>
            <a:prstGeom prst="ellipse">
              <a:avLst/>
            </a:prstGeom>
            <a:solidFill>
              <a:srgbClr val="92D050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092280" y="3140968"/>
              <a:ext cx="0" cy="1656184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6588224" y="4797152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6200000" flipH="1">
              <a:off x="7056276" y="4833156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6200000" flipV="1">
              <a:off x="6624228" y="3392996"/>
              <a:ext cx="432048" cy="504056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 flipH="1">
              <a:off x="6552220" y="3825044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923928" y="249289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49</a:t>
            </a:r>
            <a:endParaRPr lang="ru-RU" sz="2400" b="1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043608" y="2420888"/>
            <a:ext cx="1872208" cy="3672408"/>
            <a:chOff x="467544" y="2420888"/>
            <a:chExt cx="1872208" cy="3672408"/>
          </a:xfrm>
        </p:grpSpPr>
        <p:sp>
          <p:nvSpPr>
            <p:cNvPr id="5" name="Овал 4"/>
            <p:cNvSpPr/>
            <p:nvPr/>
          </p:nvSpPr>
          <p:spPr>
            <a:xfrm>
              <a:off x="1115616" y="2420888"/>
              <a:ext cx="576064" cy="792088"/>
            </a:xfrm>
            <a:prstGeom prst="ellipse">
              <a:avLst/>
            </a:prstGeom>
            <a:solidFill>
              <a:srgbClr val="92D050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691680" y="5301208"/>
              <a:ext cx="576064" cy="792088"/>
            </a:xfrm>
            <a:prstGeom prst="ellipse">
              <a:avLst/>
            </a:prstGeom>
            <a:solidFill>
              <a:srgbClr val="92D050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539552" y="5301208"/>
              <a:ext cx="576064" cy="792088"/>
            </a:xfrm>
            <a:prstGeom prst="ellipse">
              <a:avLst/>
            </a:prstGeom>
            <a:solidFill>
              <a:srgbClr val="92D050"/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>
              <a:stCxn id="5" idx="4"/>
            </p:cNvCxnSpPr>
            <p:nvPr/>
          </p:nvCxnSpPr>
          <p:spPr>
            <a:xfrm>
              <a:off x="1403648" y="3212976"/>
              <a:ext cx="0" cy="1656184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899592" y="4869160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1367644" y="4905164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1367644" y="4041068"/>
              <a:ext cx="504056" cy="432048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403648" y="3501008"/>
              <a:ext cx="432048" cy="504056"/>
            </a:xfrm>
            <a:prstGeom prst="line">
              <a:avLst/>
            </a:prstGeom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043608" y="2564904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43</a:t>
              </a:r>
              <a:endParaRPr lang="ru-RU" sz="2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7544" y="5517232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34</a:t>
              </a:r>
              <a:endParaRPr lang="ru-RU" sz="24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9672" y="5517232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52</a:t>
              </a:r>
              <a:endParaRPr lang="ru-RU" sz="2400" b="1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347864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30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 rot="11048189" flipV="1">
            <a:off x="4515705" y="547059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68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796136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75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876256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25</a:t>
            </a:r>
            <a:endParaRPr lang="ru-RU" sz="2400" b="1" dirty="0"/>
          </a:p>
        </p:txBody>
      </p:sp>
      <p:sp>
        <p:nvSpPr>
          <p:cNvPr id="40" name="Содержимое 2"/>
          <p:cNvSpPr txBox="1">
            <a:spLocks/>
          </p:cNvSpPr>
          <p:nvPr/>
        </p:nvSpPr>
        <p:spPr>
          <a:xfrm>
            <a:off x="152400" y="2285256"/>
            <a:ext cx="86868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91880" y="2132856"/>
            <a:ext cx="2160240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Задание: «Сколько лет человеку?</a:t>
            </a:r>
            <a:endParaRPr lang="ru-RU" b="1" dirty="0"/>
          </a:p>
        </p:txBody>
      </p:sp>
      <p:pic>
        <p:nvPicPr>
          <p:cNvPr id="1026" name="Picture 2" descr="C:\Users\Ольга\Desktop\фоны\image009_2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lum bright="-40000" contrast="-40000"/>
          </a:blip>
          <a:srcRect/>
          <a:stretch>
            <a:fillRect/>
          </a:stretch>
        </p:blipFill>
        <p:spPr bwMode="auto">
          <a:xfrm>
            <a:off x="3491880" y="2204864"/>
            <a:ext cx="2162175" cy="2971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71800" y="52292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Сложите все найденные цифры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Создатели первого русского паровоза </a:t>
            </a:r>
            <a:br>
              <a:rPr lang="ru-RU" sz="3200" dirty="0" smtClean="0"/>
            </a:b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27582" y="1484784"/>
          <a:ext cx="748883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</a:tblGrid>
              <a:tr h="643603">
                <a:tc>
                  <a:txBody>
                    <a:bodyPr/>
                    <a:lstStyle/>
                    <a:p>
                      <a:r>
                        <a:rPr lang="ru-RU" dirty="0" smtClean="0"/>
                        <a:t>210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</a:tr>
              <a:tr h="6525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3568" y="2996952"/>
            <a:ext cx="76104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Calibri" pitchFamily="34" charset="0"/>
              </a:rPr>
              <a:t>                      Ч</a:t>
            </a:r>
            <a:r>
              <a:rPr lang="ru-RU" altLang="ru-RU" sz="2800" b="1" dirty="0" smtClean="0">
                <a:latin typeface="Calibri" pitchFamily="34" charset="0"/>
              </a:rPr>
              <a:t>    </a:t>
            </a:r>
            <a:r>
              <a:rPr lang="ru-RU" altLang="ru-RU" sz="2800" b="1" dirty="0">
                <a:latin typeface="Calibri" pitchFamily="34" charset="0"/>
              </a:rPr>
              <a:t>70 ∙ 3                 </a:t>
            </a:r>
            <a:r>
              <a:rPr lang="ru-RU" altLang="ru-RU" sz="2800" b="1" dirty="0">
                <a:solidFill>
                  <a:srgbClr val="C00000"/>
                </a:solidFill>
                <a:latin typeface="Calibri" pitchFamily="34" charset="0"/>
              </a:rPr>
              <a:t>Ы</a:t>
            </a:r>
            <a:r>
              <a:rPr lang="ru-RU" altLang="ru-RU" sz="2800" b="1" dirty="0">
                <a:latin typeface="Calibri" pitchFamily="34" charset="0"/>
              </a:rPr>
              <a:t>    990 : 9</a:t>
            </a:r>
          </a:p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Calibri" pitchFamily="34" charset="0"/>
              </a:rPr>
              <a:t>                      П</a:t>
            </a:r>
            <a:r>
              <a:rPr lang="ru-RU" altLang="ru-RU" sz="2800" b="1" dirty="0" smtClean="0">
                <a:latin typeface="Calibri" pitchFamily="34" charset="0"/>
              </a:rPr>
              <a:t>    </a:t>
            </a:r>
            <a:r>
              <a:rPr lang="ru-RU" altLang="ru-RU" sz="2800" b="1" dirty="0">
                <a:latin typeface="Calibri" pitchFamily="34" charset="0"/>
              </a:rPr>
              <a:t>420 : 6            </a:t>
            </a:r>
            <a:r>
              <a:rPr lang="ru-RU" altLang="ru-RU" sz="2800" b="1" dirty="0" smtClean="0">
                <a:latin typeface="Calibri" pitchFamily="34" charset="0"/>
              </a:rPr>
              <a:t>   </a:t>
            </a:r>
            <a:r>
              <a:rPr lang="ru-RU" altLang="ru-RU" sz="2800" b="1" dirty="0">
                <a:solidFill>
                  <a:srgbClr val="C00000"/>
                </a:solidFill>
                <a:latin typeface="Calibri" pitchFamily="34" charset="0"/>
              </a:rPr>
              <a:t>О</a:t>
            </a:r>
            <a:r>
              <a:rPr lang="ru-RU" altLang="ru-RU" sz="2800" b="1" dirty="0">
                <a:latin typeface="Calibri" pitchFamily="34" charset="0"/>
              </a:rPr>
              <a:t>     180 : 60</a:t>
            </a:r>
          </a:p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Calibri" pitchFamily="34" charset="0"/>
              </a:rPr>
              <a:t>                      А  </a:t>
            </a:r>
            <a:r>
              <a:rPr lang="ru-RU" altLang="ru-RU" sz="2800" b="1" dirty="0" smtClean="0">
                <a:latin typeface="Calibri" pitchFamily="34" charset="0"/>
              </a:rPr>
              <a:t>  </a:t>
            </a:r>
            <a:r>
              <a:rPr lang="ru-RU" altLang="ru-RU" sz="2800" b="1" dirty="0">
                <a:latin typeface="Calibri" pitchFamily="34" charset="0"/>
              </a:rPr>
              <a:t>130 ∙ 5               </a:t>
            </a:r>
            <a:r>
              <a:rPr lang="ru-RU" altLang="ru-RU" sz="2800" b="1" dirty="0">
                <a:solidFill>
                  <a:srgbClr val="C00000"/>
                </a:solidFill>
                <a:latin typeface="Calibri" pitchFamily="34" charset="0"/>
              </a:rPr>
              <a:t>Н</a:t>
            </a:r>
            <a:r>
              <a:rPr lang="ru-RU" altLang="ru-RU" sz="2800" b="1" dirty="0">
                <a:latin typeface="Calibri" pitchFamily="34" charset="0"/>
              </a:rPr>
              <a:t>    270 : 9</a:t>
            </a:r>
          </a:p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Calibri" pitchFamily="34" charset="0"/>
              </a:rPr>
              <a:t>                      В</a:t>
            </a:r>
            <a:r>
              <a:rPr lang="ru-RU" altLang="ru-RU" sz="2800" b="1" dirty="0" smtClean="0">
                <a:latin typeface="Calibri" pitchFamily="34" charset="0"/>
              </a:rPr>
              <a:t>    </a:t>
            </a:r>
            <a:r>
              <a:rPr lang="ru-RU" altLang="ru-RU" sz="2800" b="1" dirty="0">
                <a:latin typeface="Calibri" pitchFamily="34" charset="0"/>
              </a:rPr>
              <a:t>930 : 3               </a:t>
            </a:r>
            <a:r>
              <a:rPr lang="ru-RU" altLang="ru-RU" sz="2800" b="1" dirty="0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altLang="ru-RU" sz="2800" b="1" dirty="0">
                <a:latin typeface="Calibri" pitchFamily="34" charset="0"/>
              </a:rPr>
              <a:t>     1400 : 70</a:t>
            </a:r>
          </a:p>
          <a:p>
            <a:pPr eaLnBrk="1" hangingPunct="1"/>
            <a:r>
              <a:rPr lang="ru-RU" altLang="ru-RU" sz="2800" b="1" dirty="0" smtClean="0">
                <a:solidFill>
                  <a:srgbClr val="C00000"/>
                </a:solidFill>
                <a:latin typeface="Calibri" pitchFamily="34" charset="0"/>
              </a:rPr>
              <a:t>                      Р</a:t>
            </a:r>
            <a:r>
              <a:rPr lang="ru-RU" altLang="ru-RU" sz="2800" b="1" dirty="0" smtClean="0">
                <a:latin typeface="Calibri" pitchFamily="34" charset="0"/>
              </a:rPr>
              <a:t>    </a:t>
            </a:r>
            <a:r>
              <a:rPr lang="ru-RU" altLang="ru-RU" sz="2800" b="1" dirty="0">
                <a:latin typeface="Calibri" pitchFamily="34" charset="0"/>
              </a:rPr>
              <a:t>64 : 32                            </a:t>
            </a:r>
          </a:p>
          <a:p>
            <a:pPr eaLnBrk="1" hangingPunct="1"/>
            <a:endParaRPr lang="ru-RU" alt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С</a:t>
            </a:r>
            <a:r>
              <a:rPr lang="ru-RU" sz="3200" b="1" dirty="0" smtClean="0">
                <a:latin typeface="+mn-lt"/>
              </a:rPr>
              <a:t>колько животных изображено на рисунке?</a:t>
            </a:r>
            <a:br>
              <a:rPr lang="ru-RU" sz="3200" b="1" dirty="0" smtClean="0">
                <a:latin typeface="+mn-lt"/>
              </a:rPr>
            </a:br>
            <a:endParaRPr lang="ru-RU" sz="32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060848"/>
            <a:ext cx="28083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Задание на развитие памяти</a:t>
            </a:r>
            <a:endParaRPr lang="ru-RU" sz="2800" b="1" dirty="0"/>
          </a:p>
        </p:txBody>
      </p:sp>
      <p:pic>
        <p:nvPicPr>
          <p:cNvPr id="5" name="Содержимое 4" descr="5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2915816" y="1844824"/>
            <a:ext cx="3240360" cy="322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/>
              <a:t>«Как сегодня воспитывать ребенка человеком завтрашнего дня?</a:t>
            </a:r>
          </a:p>
          <a:p>
            <a:pPr lvl="0" algn="ctr">
              <a:buNone/>
            </a:pPr>
            <a:r>
              <a:rPr lang="ru-RU" dirty="0" smtClean="0"/>
              <a:t> Какие знания дать ему в дорогу?</a:t>
            </a:r>
          </a:p>
          <a:p>
            <a:endParaRPr lang="ru-RU" dirty="0"/>
          </a:p>
        </p:txBody>
      </p:sp>
      <p:pic>
        <p:nvPicPr>
          <p:cNvPr id="1026" name="Picture 2" descr="C:\Users\Ольга\AppData\Local\Microsoft\Windows\Temporary Internet Files\Content.IE5\INPI74XR\Ask-Me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2352" y="3645024"/>
            <a:ext cx="2284668" cy="1899716"/>
          </a:xfrm>
          <a:prstGeom prst="rect">
            <a:avLst/>
          </a:prstGeom>
          <a:noFill/>
        </p:spPr>
      </p:pic>
      <p:pic>
        <p:nvPicPr>
          <p:cNvPr id="1027" name="Picture 3" descr="C:\Users\Ольга\AppData\Local\Microsoft\Windows\Temporary Internet Files\Content.IE5\9HVDXQGQ\____ _______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861048"/>
            <a:ext cx="1764283" cy="1764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Спасибо за внимание!</a:t>
            </a:r>
            <a:endParaRPr lang="ru-RU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Users\Ольга\Desktop\23824891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212976"/>
            <a:ext cx="1591806" cy="1256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dirty="0" smtClean="0"/>
              <a:t>Преемственность</a:t>
            </a:r>
            <a:r>
              <a:rPr lang="ru-RU" dirty="0" smtClean="0"/>
              <a:t> – это не только подготовка к новому, но и, что ещё более важно и существенно, сохранение развития необходимого целесообразного старого, связь между новым и старым, как основа поступательного развития процесса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Педагогический мониторинг и диагностика – инструменты решения проблемы преемственности </a:t>
            </a:r>
            <a:endParaRPr lang="ru-RU" b="1" dirty="0"/>
          </a:p>
        </p:txBody>
      </p:sp>
      <p:pic>
        <p:nvPicPr>
          <p:cNvPr id="2050" name="Picture 2" descr="C:\Users\Ольга\AppData\Local\Microsoft\Windows\Temporary Internet Files\Content.IE5\INPI74XR\mobile_monitoring-51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2996952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391472" y="1700808"/>
          <a:ext cx="43569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611560" y="1772816"/>
          <a:ext cx="39604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54868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Качество знаний по математике по итогам контрольной работы за 4 класс и диагностической работы 5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4868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Успеваемость по математике по итогам контрольной работы за 4 класс и диагностической работы 5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Качество знаний по математике </a:t>
            </a:r>
            <a:br>
              <a:rPr lang="ru-RU" sz="3200" dirty="0" smtClean="0"/>
            </a:br>
            <a:r>
              <a:rPr lang="ru-RU" sz="3200" dirty="0" smtClean="0"/>
              <a:t>4-5 класс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75656" y="1600200"/>
          <a:ext cx="69127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ВПР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7704856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Психологические причины </a:t>
            </a:r>
            <a:br>
              <a:rPr lang="ru-RU" sz="2800" b="1" dirty="0" smtClean="0"/>
            </a:br>
            <a:r>
              <a:rPr lang="ru-RU" sz="2800" b="1" dirty="0" smtClean="0"/>
              <a:t>снижения качества знаний при переходе </a:t>
            </a:r>
            <a:br>
              <a:rPr lang="ru-RU" sz="2800" b="1" dirty="0" smtClean="0"/>
            </a:br>
            <a:r>
              <a:rPr lang="ru-RU" sz="2800" b="1" dirty="0" smtClean="0"/>
              <a:t>из начальной школы в основную:</a:t>
            </a:r>
            <a:br>
              <a:rPr lang="ru-RU" sz="28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060848"/>
            <a:ext cx="77152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Переутомление</a:t>
            </a:r>
          </a:p>
          <a:p>
            <a:pPr lvl="0"/>
            <a:r>
              <a:rPr lang="ru-RU" sz="2400" dirty="0" smtClean="0"/>
              <a:t>Возрастает состояние стресса</a:t>
            </a:r>
          </a:p>
          <a:p>
            <a:pPr lvl="0"/>
            <a:r>
              <a:rPr lang="ru-RU" sz="2400" dirty="0" smtClean="0"/>
              <a:t>Увеличивается количество изучаемых предметов</a:t>
            </a:r>
          </a:p>
          <a:p>
            <a:pPr lvl="0"/>
            <a:r>
              <a:rPr lang="ru-RU" sz="2400" dirty="0" smtClean="0"/>
              <a:t>Вместо одного своего кабинета появляется кабинетная система, в которой 5-тиклассник чувствует себя “беспризорником”.</a:t>
            </a:r>
          </a:p>
          <a:p>
            <a:pPr lvl="0"/>
            <a:r>
              <a:rPr lang="ru-RU" sz="2400" dirty="0" smtClean="0"/>
              <a:t>Отсутствие единства требований приводит к безответственному отношению ученика к учению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фоны\20178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215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Результаты устных вычислений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91680" y="1340768"/>
          <a:ext cx="61926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334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Обеспечение преемственности в обучении математике как условие повышения качества знаний</vt:lpstr>
      <vt:lpstr>Актуальность</vt:lpstr>
      <vt:lpstr>Слайд 3</vt:lpstr>
      <vt:lpstr>Педагогический мониторинг и диагностика – инструменты решения проблемы преемственности </vt:lpstr>
      <vt:lpstr>Слайд 5</vt:lpstr>
      <vt:lpstr>Качество знаний по математике  4-5 класс</vt:lpstr>
      <vt:lpstr>Результаты ВПР</vt:lpstr>
      <vt:lpstr>Психологические причины  снижения качества знаний при переходе  из начальной школы в основную:  </vt:lpstr>
      <vt:lpstr>Результаты устных вычислений</vt:lpstr>
      <vt:lpstr>Задачи</vt:lpstr>
      <vt:lpstr>Умножение дробей</vt:lpstr>
      <vt:lpstr>Задания для устных упражнений</vt:lpstr>
      <vt:lpstr>Задание: «Сколько лет человеку?</vt:lpstr>
      <vt:lpstr>Создатели первого русского паровоза  </vt:lpstr>
      <vt:lpstr>Сколько животных изображено на рисунке? </vt:lpstr>
      <vt:lpstr>Задание на развитие памяти</vt:lpstr>
      <vt:lpstr>Слайд 17</vt:lpstr>
      <vt:lpstr>Слайд 18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70</cp:revision>
  <dcterms:created xsi:type="dcterms:W3CDTF">2019-10-31T06:11:14Z</dcterms:created>
  <dcterms:modified xsi:type="dcterms:W3CDTF">2019-11-13T09:21:12Z</dcterms:modified>
</cp:coreProperties>
</file>