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64" r:id="rId7"/>
    <p:sldId id="268" r:id="rId8"/>
    <p:sldId id="267" r:id="rId9"/>
    <p:sldId id="273" r:id="rId10"/>
    <p:sldId id="269" r:id="rId11"/>
    <p:sldId id="272" r:id="rId12"/>
    <p:sldId id="275" r:id="rId13"/>
    <p:sldId id="279" r:id="rId14"/>
    <p:sldId id="281" r:id="rId15"/>
    <p:sldId id="284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D62BC-A8AC-48D8-9CAB-566862FE30C3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B7E78-DDD4-4E40-A974-D570B6CCA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C48EA2-5274-48D5-942D-6F5AEE2B7B87}" type="slidenum">
              <a:rPr lang="ru-RU" smtClean="0">
                <a:latin typeface="Arial" pitchFamily="34" charset="0"/>
              </a:rPr>
              <a:pPr/>
              <a:t>4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500042"/>
            <a:ext cx="7406640" cy="1285884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СЕРДЕЦ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      ДОБРОТА          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357313" y="1357313"/>
          <a:ext cx="6429420" cy="45005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9420"/>
              </a:tblGrid>
              <a:tr h="44261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ОПИСАНИЕ ВНЕШНОСТИ 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57976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РЫЖИЙ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РАЗОРВАНО УХО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ОТРУБЛЕН КУСОК       ГРЯЗНОГО ХВОСТА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ДИКИЕ ГЛАЗА</a:t>
                      </a:r>
                    </a:p>
                    <a:p>
                      <a:pPr algn="l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ТОЩИЙ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ОГНЕННО-РЫЖИЙ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С БЕЛЫМИ ПОДПАЛИНАМИ НА ЖИВОТЕ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ЗЕЛЕНЫЕ НАХАЛЬНЫЕ    ГЛАЗА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00FF"/>
                </a:solidFill>
                <a:latin typeface="Arial Black" pitchFamily="34" charset="0"/>
              </a:rPr>
              <a:t>Портрет кота Ворюги</a:t>
            </a:r>
            <a:endParaRPr lang="ru-RU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БЕЗЗАЩИТНЫЙ, ИСПУГАННЫЙ, СЕРДИТЫЙ, БЕССОВЕСТНЫЙ, БАНДИТ, БРОДЯГА, ОБОЗЛЁННЫЙ, ОТЧАЯННЫЙ, БЕСПРИЗОРНИК</a:t>
            </a:r>
          </a:p>
        </p:txBody>
      </p:sp>
      <p:pic>
        <p:nvPicPr>
          <p:cNvPr id="35844" name="Picture 4" descr="DSC00923"/>
          <p:cNvPicPr>
            <a:picLocks noChangeAspect="1" noChangeArrowheads="1"/>
          </p:cNvPicPr>
          <p:nvPr/>
        </p:nvPicPr>
        <p:blipFill>
          <a:blip r:embed="rId2"/>
          <a:srcRect l="-18411"/>
          <a:stretch>
            <a:fillRect/>
          </a:stretch>
        </p:blipFill>
        <p:spPr bwMode="auto">
          <a:xfrm>
            <a:off x="-1189038" y="1484313"/>
            <a:ext cx="9793288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5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5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5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hurik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786063"/>
            <a:ext cx="2500313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Users\Shurik\Desktop\сми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289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Users\Shurik\Desktop\кот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4357688"/>
            <a:ext cx="3000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Users\Shurik\Desktop\иамс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3" y="2571750"/>
            <a:ext cx="2801937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Shurik\Desktop\qse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" y="5143500"/>
            <a:ext cx="277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i066.radikal.ru/1005/9e/41b62ed7f2a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214290"/>
            <a:ext cx="2968552" cy="2264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6" name="Picture 10" descr="C:\Users\Shurik\Desktop\d7729e9a7eb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325" y="0"/>
            <a:ext cx="2987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1" descr="C:\Users\Shurik\Desktop\av-11028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3250" y="2928938"/>
            <a:ext cx="2641600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714348" y="1071546"/>
          <a:ext cx="7715304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1933"/>
                <a:gridCol w="3893371"/>
              </a:tblGrid>
              <a:tr h="35719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ОПИСАНИЕ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</a:rPr>
                        <a:t> ДЕЙСТВИЙ, ПОСТУПКОВ. ХАРАКТЕР ГЕРОЯ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ru-RU" dirty="0" smtClean="0"/>
                        <a:t> </a:t>
                      </a:r>
                      <a:r>
                        <a:rPr lang="ru-RU" sz="2000" b="1" dirty="0" smtClean="0">
                          <a:solidFill>
                            <a:srgbClr val="333300"/>
                          </a:solidFill>
                          <a:latin typeface="Ariac" pitchFamily="34" charset="0"/>
                        </a:rPr>
                        <a:t>ОБВОРОВЫВАЛ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2000" b="1" dirty="0" smtClean="0">
                          <a:solidFill>
                            <a:srgbClr val="333300"/>
                          </a:solidFill>
                          <a:latin typeface="Ariac" pitchFamily="34" charset="0"/>
                        </a:rPr>
                        <a:t> ЛОВКО ПРЯТАЛСЯ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2000" b="1" dirty="0" smtClean="0">
                          <a:solidFill>
                            <a:srgbClr val="333300"/>
                          </a:solidFill>
                          <a:latin typeface="Ariac" pitchFamily="34" charset="0"/>
                        </a:rPr>
                        <a:t>ПОТЕРЯЛ СОВЕСТЬ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2000" b="1" dirty="0" smtClean="0">
                          <a:solidFill>
                            <a:srgbClr val="333300"/>
                          </a:solidFill>
                          <a:latin typeface="Ariac" pitchFamily="34" charset="0"/>
                        </a:rPr>
                        <a:t> БРОДЯГА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2000" b="1" dirty="0" smtClean="0">
                          <a:solidFill>
                            <a:srgbClr val="333300"/>
                          </a:solidFill>
                          <a:latin typeface="Ariac" pitchFamily="34" charset="0"/>
                        </a:rPr>
                        <a:t> БАНДИТ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2000" b="1" dirty="0" smtClean="0">
                          <a:solidFill>
                            <a:srgbClr val="333300"/>
                          </a:solidFill>
                          <a:latin typeface="Ariac" pitchFamily="34" charset="0"/>
                        </a:rPr>
                        <a:t> БАНДИТСКИЕ     ПРОДЕЛКИ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2000" b="1" dirty="0" smtClean="0">
                          <a:solidFill>
                            <a:srgbClr val="333300"/>
                          </a:solidFill>
                          <a:latin typeface="Ariac" pitchFamily="34" charset="0"/>
                        </a:rPr>
                        <a:t> ГРОЗНО ВЫЛ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2000" b="1" dirty="0" smtClean="0">
                          <a:solidFill>
                            <a:srgbClr val="333300"/>
                          </a:solidFill>
                          <a:latin typeface="Ariac" pitchFamily="34" charset="0"/>
                        </a:rPr>
                        <a:t> ОТЧАЯННЫЙ ПОСТУПОК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2000" b="1" dirty="0" smtClean="0">
                          <a:solidFill>
                            <a:srgbClr val="333300"/>
                          </a:solidFill>
                          <a:latin typeface="Ariac" pitchFamily="34" charset="0"/>
                        </a:rPr>
                        <a:t> УЖАСАЮЩИЙ ВОЙ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ru-RU" dirty="0" smtClean="0"/>
                        <a:t> </a:t>
                      </a:r>
                      <a:r>
                        <a:rPr lang="ru-RU" sz="2000" b="1" dirty="0" smtClean="0">
                          <a:latin typeface="Ariac" pitchFamily="34" charset="0"/>
                          <a:cs typeface="Arial" pitchFamily="34" charset="0"/>
                        </a:rPr>
                        <a:t>БОСЯЦКИЕ ВЫХОДКИ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2000" b="1" baseline="0" dirty="0" smtClean="0">
                          <a:latin typeface="Ariac" pitchFamily="34" charset="0"/>
                          <a:cs typeface="Arial" pitchFamily="34" charset="0"/>
                        </a:rPr>
                        <a:t> ПРИТВОРНО ВЫЛ, КАК ПОДЗЕМНЫЙ ДУХ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2000" b="1" baseline="0" dirty="0" smtClean="0">
                          <a:latin typeface="Ariac" pitchFamily="34" charset="0"/>
                          <a:cs typeface="Arial" pitchFamily="34" charset="0"/>
                        </a:rPr>
                        <a:t> РУГАЛСЯ ПОД ДОМОМ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2000" b="1" baseline="0" dirty="0" smtClean="0">
                          <a:latin typeface="Ariac" pitchFamily="34" charset="0"/>
                          <a:cs typeface="Arial" pitchFamily="34" charset="0"/>
                        </a:rPr>
                        <a:t> ИЗДАВАЛ ХИЩНОЕ ЩЕЛКАНЬЕ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2000" b="1" baseline="0" dirty="0" smtClean="0">
                          <a:latin typeface="Ariac" pitchFamily="34" charset="0"/>
                          <a:cs typeface="Arial" pitchFamily="34" charset="0"/>
                        </a:rPr>
                        <a:t> ВЦЕПИЛСЯ МЕРТВОЙ ХВАТКОЙ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2000" b="1" baseline="0" dirty="0" smtClean="0">
                          <a:latin typeface="Ariac" pitchFamily="34" charset="0"/>
                          <a:cs typeface="Arial" pitchFamily="34" charset="0"/>
                        </a:rPr>
                        <a:t> ОТЧАЯННО УПИРАЛСЯ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2000" b="1" baseline="0" dirty="0" smtClean="0">
                          <a:latin typeface="Ariac" pitchFamily="34" charset="0"/>
                          <a:cs typeface="Arial" pitchFamily="34" charset="0"/>
                        </a:rPr>
                        <a:t> ХАРАКТЕР ТАКОЙ С ДЕТСТВА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00FF"/>
                </a:solidFill>
                <a:latin typeface="Arial Black" pitchFamily="34" charset="0"/>
              </a:rPr>
              <a:t>Портрет кота Ворюги</a:t>
            </a:r>
            <a:endParaRPr lang="ru-RU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88"/>
            <a:ext cx="8229600" cy="7858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dirty="0" smtClean="0"/>
              <a:t>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ВОРЮГА                    МИЛИЦИОНЕР</a:t>
            </a:r>
          </a:p>
        </p:txBody>
      </p:sp>
      <p:pic>
        <p:nvPicPr>
          <p:cNvPr id="74755" name="Picture 2" descr="i?id=56874667&amp;tov=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28750"/>
            <a:ext cx="3857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 descr="i?id=51090198&amp;tov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428750"/>
            <a:ext cx="22860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4" descr="i?id=59524155&amp;tov=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286250"/>
            <a:ext cx="38576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6" descr="i?id=30524262&amp;tov=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4143375"/>
            <a:ext cx="221456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ердце 11"/>
          <p:cNvSpPr/>
          <p:nvPr/>
        </p:nvSpPr>
        <p:spPr>
          <a:xfrm>
            <a:off x="2500298" y="2643182"/>
            <a:ext cx="2928958" cy="2357454"/>
          </a:xfrm>
          <a:prstGeom prst="heart">
            <a:avLst/>
          </a:prstGeom>
          <a:solidFill>
            <a:srgbClr val="FF0000"/>
          </a:solidFill>
          <a:ln>
            <a:solidFill>
              <a:srgbClr val="CC33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ДОБРОТА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286116" y="500042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CC33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/>
              <a:t>ВАЖНЫЙ, МИРНЫЙ, ДОВОЛЬНЫЙ, БЛАГОРОДНЫЙ, ХОЗЯИН, ЗАЩИТНИК, УВЕРЕННЫЙ,ЛАСКОВЫЙ,ВЕСЁЛЫЙ</a:t>
            </a:r>
          </a:p>
        </p:txBody>
      </p:sp>
      <p:pic>
        <p:nvPicPr>
          <p:cNvPr id="36868" name="Picture 4" descr="DSC00796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866900"/>
            <a:ext cx="8064500" cy="4991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6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КОТ-ВОРЮГА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57158" y="2071678"/>
            <a:ext cx="4040188" cy="639762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 начале рассказа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57158" y="2906712"/>
            <a:ext cx="4040188" cy="395128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БРОДЯЧИЙ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ВОРУЕТ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БЕССОВЕСТНЫЙ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БАНДИТ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14876" y="2071678"/>
            <a:ext cx="4041775" cy="639762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конце рассказа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5102225" y="2906712"/>
            <a:ext cx="4041775" cy="395128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БЛАГОРОДНЫЙ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СТОРОЖИТ,   ХОЗЯЙНИЧАЕТ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ЛАСКОВЫЙ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МИЛИЦИОНЕР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4" descr="C:\Users\Shurik\Desktop\3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2497123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Users\Shurik\Desktop\6fjZ45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14290"/>
            <a:ext cx="2661787" cy="20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 </a:t>
            </a:r>
            <a:endParaRPr lang="ru-RU" sz="8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500042"/>
            <a:ext cx="7143768" cy="4572032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11400" b="1" dirty="0" smtClean="0">
                <a:latin typeface="Monotype Corsiva" pitchFamily="66" charset="0"/>
              </a:rPr>
              <a:t>Толковый словарь      С.И.Ожегова </a:t>
            </a:r>
          </a:p>
          <a:p>
            <a:pPr>
              <a:buNone/>
            </a:pPr>
            <a:endParaRPr lang="ru-RU" b="1" dirty="0" smtClean="0"/>
          </a:p>
          <a:p>
            <a:pPr algn="r">
              <a:buNone/>
            </a:pPr>
            <a:r>
              <a:rPr lang="ru-RU" dirty="0" smtClean="0"/>
              <a:t>   </a:t>
            </a:r>
          </a:p>
          <a:p>
            <a:pPr algn="r"/>
            <a:endParaRPr lang="ru-RU" dirty="0" smtClean="0"/>
          </a:p>
          <a:p>
            <a:pPr>
              <a:buNone/>
            </a:pPr>
            <a:endParaRPr lang="ru-RU" sz="6400" b="1" dirty="0">
              <a:latin typeface="Monotype Corsiva" pitchFamily="66" charset="0"/>
            </a:endParaRPr>
          </a:p>
          <a:p>
            <a:r>
              <a:rPr lang="ru-RU" sz="9800" b="1" dirty="0" smtClean="0">
                <a:latin typeface="Monotype Corsiva" pitchFamily="66" charset="0"/>
              </a:rPr>
              <a:t>Доброта </a:t>
            </a:r>
            <a:r>
              <a:rPr lang="ru-RU" sz="7300" b="1" dirty="0" smtClean="0">
                <a:latin typeface="Monotype Corsiva" pitchFamily="66" charset="0"/>
              </a:rPr>
              <a:t>  </a:t>
            </a:r>
            <a:r>
              <a:rPr lang="ru-RU" sz="7300" dirty="0" smtClean="0"/>
              <a:t>- отзывчивость, душевное  расположение к людям, стремление  делать добро другим.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588" y="428604"/>
            <a:ext cx="205283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785794"/>
            <a:ext cx="7498080" cy="3643338"/>
          </a:xfrm>
        </p:spPr>
        <p:txBody>
          <a:bodyPr>
            <a:noAutofit/>
          </a:bodyPr>
          <a:lstStyle/>
          <a:p>
            <a: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Константин </a:t>
            </a:r>
            <a:b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Георгиевич</a:t>
            </a:r>
            <a:b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Паустовский</a:t>
            </a:r>
            <a:endParaRPr lang="ru-RU" sz="54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Picture 4" descr="4-04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785794"/>
            <a:ext cx="3035877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Рисунок 2" descr="32916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923723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0420" name="Рисунок 3" descr="250002121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429000"/>
            <a:ext cx="1863652" cy="31621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0421" name="Рисунок 2" descr="b4008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429000"/>
            <a:ext cx="1938712" cy="32146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2" descr="3300000449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3571876"/>
            <a:ext cx="2071702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1" descr="8009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357166"/>
            <a:ext cx="2037609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6" descr="b15478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2" y="258622"/>
            <a:ext cx="1839911" cy="29816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60" y="285728"/>
            <a:ext cx="2051050" cy="28209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4" descr="1000442757"/>
          <p:cNvPicPr>
            <a:picLocks noChangeAspect="1" noChangeArrowheads="1"/>
          </p:cNvPicPr>
          <p:nvPr/>
        </p:nvPicPr>
        <p:blipFill>
          <a:blip r:embed="rId10" cstate="print"/>
          <a:srcRect r="6549" b="12101"/>
          <a:stretch>
            <a:fillRect/>
          </a:stretch>
        </p:blipFill>
        <p:spPr bwMode="auto">
          <a:xfrm>
            <a:off x="2357422" y="3500438"/>
            <a:ext cx="2038381" cy="31131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70" name="Picture 2" descr="C:\Users\Shurik\Desktop\zasw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29438" y="285750"/>
            <a:ext cx="221456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900113" y="549275"/>
            <a:ext cx="3276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419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/>
          <a:stretch>
            <a:fillRect/>
          </a:stretch>
        </p:blipFill>
        <p:spPr bwMode="auto">
          <a:xfrm>
            <a:off x="5003800" y="549275"/>
            <a:ext cx="33528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 </a:t>
            </a:r>
            <a:endParaRPr lang="ru-RU" sz="8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500042"/>
            <a:ext cx="7143768" cy="4572032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11400" b="1" dirty="0" smtClean="0">
                <a:latin typeface="Monotype Corsiva" pitchFamily="66" charset="0"/>
              </a:rPr>
              <a:t>Толковый словарь      С.И.Ожегова </a:t>
            </a:r>
          </a:p>
          <a:p>
            <a:pPr>
              <a:buNone/>
            </a:pPr>
            <a:endParaRPr lang="ru-RU" b="1" dirty="0" smtClean="0"/>
          </a:p>
          <a:p>
            <a:pPr algn="r">
              <a:buNone/>
            </a:pPr>
            <a:r>
              <a:rPr lang="ru-RU" dirty="0" smtClean="0"/>
              <a:t>   </a:t>
            </a:r>
          </a:p>
          <a:p>
            <a:pPr algn="r"/>
            <a:endParaRPr lang="ru-RU" dirty="0" smtClean="0"/>
          </a:p>
          <a:p>
            <a:pPr>
              <a:buNone/>
            </a:pPr>
            <a:endParaRPr lang="ru-RU" sz="6400" b="1" dirty="0">
              <a:latin typeface="Monotype Corsiva" pitchFamily="66" charset="0"/>
            </a:endParaRPr>
          </a:p>
          <a:p>
            <a:r>
              <a:rPr lang="ru-RU" sz="9800" b="1" dirty="0" smtClean="0">
                <a:latin typeface="Monotype Corsiva" pitchFamily="66" charset="0"/>
              </a:rPr>
              <a:t>Вор</a:t>
            </a:r>
            <a:r>
              <a:rPr lang="ru-RU" sz="9800" dirty="0" smtClean="0">
                <a:latin typeface="Monotype Corsiva" pitchFamily="66" charset="0"/>
              </a:rPr>
              <a:t>- человек, который ворует, преступник, занимающийся кражами. </a:t>
            </a:r>
            <a:endParaRPr lang="ru-RU" sz="73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588" y="428604"/>
            <a:ext cx="205283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ВОР</a:t>
            </a:r>
          </a:p>
          <a:p>
            <a:pPr>
              <a:buNone/>
            </a:pP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 smtClean="0"/>
          </a:p>
          <a:p>
            <a:r>
              <a:rPr lang="ru-RU" sz="3600" b="1" dirty="0" smtClean="0"/>
              <a:t>ВОРИШКА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 smtClean="0"/>
          </a:p>
          <a:p>
            <a:r>
              <a:rPr lang="ru-RU" sz="3600" b="1" dirty="0" smtClean="0"/>
              <a:t>ВОРЮГА</a:t>
            </a:r>
            <a:endParaRPr lang="ru-RU" sz="3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28688"/>
            <a:ext cx="8229600" cy="4786312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ВОР</a:t>
            </a:r>
            <a:r>
              <a:rPr lang="ru-RU" dirty="0" smtClean="0"/>
              <a:t> – </a:t>
            </a:r>
            <a:r>
              <a:rPr lang="ru-RU" sz="2800" b="1" dirty="0" smtClean="0">
                <a:latin typeface="Ariac" pitchFamily="34" charset="0"/>
              </a:rPr>
              <a:t>ТОТ, КТО ВОРУЕТ, ПРЕСТУПНИК,              ЗАНИМАЮЩИЙСЯ КРАЖАМИ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800" dirty="0" smtClean="0">
              <a:latin typeface="Ariac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ВОРИШКА</a:t>
            </a:r>
            <a:r>
              <a:rPr lang="ru-RU" dirty="0" smtClean="0"/>
              <a:t> – </a:t>
            </a:r>
            <a:r>
              <a:rPr lang="ru-RU" b="1" dirty="0" smtClean="0">
                <a:latin typeface="Ariac" pitchFamily="34" charset="0"/>
              </a:rPr>
              <a:t>ТОТ, КТО ВОРУЕТ, ПРЕСТУПНИК, ЗАНИМАЮЩИЙСЯ МЕЛКИМИ КРАЖАМИ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b="1" dirty="0" smtClean="0">
              <a:latin typeface="Ariac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ВОРЮГА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dirty="0" smtClean="0">
                <a:latin typeface="Ariac" pitchFamily="34" charset="0"/>
              </a:rPr>
              <a:t>(</a:t>
            </a:r>
            <a:r>
              <a:rPr lang="ru-RU" u="sng" dirty="0" smtClean="0">
                <a:latin typeface="Ariac" pitchFamily="34" charset="0"/>
              </a:rPr>
              <a:t>просторечное, презрительное</a:t>
            </a:r>
            <a:r>
              <a:rPr lang="ru-RU" dirty="0" smtClean="0">
                <a:latin typeface="Ariac" pitchFamily="34" charset="0"/>
              </a:rPr>
              <a:t>)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latin typeface="Ariac" pitchFamily="34" charset="0"/>
              </a:rPr>
              <a:t>  </a:t>
            </a:r>
            <a:r>
              <a:rPr lang="ru-RU" b="1" dirty="0" smtClean="0">
                <a:latin typeface="Ariac" pitchFamily="34" charset="0"/>
              </a:rPr>
              <a:t>ТОТ, КТО ВОРУЕТ, ПРЕСТУПНИК, ЗАНИМАЮЩИЙСЯ КРАЖАМИ.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  </a:t>
            </a:r>
            <a:r>
              <a:rPr lang="ru-RU" dirty="0" smtClean="0"/>
              <a:t>ХАРАКТЕРИСТИКА    ГЕРОЯ</a:t>
            </a:r>
            <a:endParaRPr lang="ru-RU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ВНЕШНИЙ ВИД</a:t>
            </a:r>
          </a:p>
          <a:p>
            <a:pPr eaLnBrk="1" hangingPunct="1">
              <a:defRPr/>
            </a:pPr>
            <a:endParaRPr lang="ru-RU" b="1" dirty="0" smtClean="0"/>
          </a:p>
          <a:p>
            <a:pPr eaLnBrk="1" hangingPunct="1">
              <a:defRPr/>
            </a:pPr>
            <a:r>
              <a:rPr lang="ru-RU" b="1" dirty="0" smtClean="0"/>
              <a:t>ДЕЙСТВИЯ И ПОСТУПКИ</a:t>
            </a:r>
          </a:p>
          <a:p>
            <a:pPr eaLnBrk="1" hangingPunct="1">
              <a:defRPr/>
            </a:pPr>
            <a:endParaRPr lang="ru-RU" b="1" dirty="0" smtClean="0"/>
          </a:p>
          <a:p>
            <a:pPr eaLnBrk="1" hangingPunct="1">
              <a:defRPr/>
            </a:pPr>
            <a:r>
              <a:rPr lang="ru-RU" b="1" dirty="0" smtClean="0"/>
              <a:t>ХАРАКТЕР</a:t>
            </a:r>
          </a:p>
          <a:p>
            <a:pPr eaLnBrk="1" hangingPunct="1">
              <a:defRPr/>
            </a:pPr>
            <a:endParaRPr lang="ru-RU" b="1" dirty="0" smtClean="0"/>
          </a:p>
          <a:p>
            <a:pPr eaLnBrk="1" hangingPunct="1">
              <a:defRPr/>
            </a:pPr>
            <a:r>
              <a:rPr lang="ru-RU" b="1" dirty="0" smtClean="0"/>
              <a:t>АВТОРСКАЯ ОЦЕНКА ( ЕСЛИ ЕСТЬ)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8" grpId="1"/>
      <p:bldP spid="45059" grpId="0" build="p"/>
      <p:bldP spid="45059" grpI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99</TotalTime>
  <Words>242</Words>
  <PresentationFormat>Экран (4:3)</PresentationFormat>
  <Paragraphs>95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                               СЕРДЕЦ          ДОБРОТА          </vt:lpstr>
      <vt:lpstr> </vt:lpstr>
      <vt:lpstr>   Константин  Георгиевич   Паустовский</vt:lpstr>
      <vt:lpstr>Слайд 4</vt:lpstr>
      <vt:lpstr>Слайд 5</vt:lpstr>
      <vt:lpstr> </vt:lpstr>
      <vt:lpstr>Слайд 7</vt:lpstr>
      <vt:lpstr>Слайд 8</vt:lpstr>
      <vt:lpstr>   ХАРАКТЕРИСТИКА    ГЕРОЯ</vt:lpstr>
      <vt:lpstr>Портрет кота Ворюги</vt:lpstr>
      <vt:lpstr>БЕЗЗАЩИТНЫЙ, ИСПУГАННЫЙ, СЕРДИТЫЙ, БЕССОВЕСТНЫЙ, БАНДИТ, БРОДЯГА, ОБОЗЛЁННЫЙ, ОТЧАЯННЫЙ, БЕСПРИЗОРНИК</vt:lpstr>
      <vt:lpstr>Слайд 12</vt:lpstr>
      <vt:lpstr>Портрет кота Ворюги</vt:lpstr>
      <vt:lpstr>   ВОРЮГА                    МИЛИЦИОНЕР</vt:lpstr>
      <vt:lpstr>ВАЖНЫЙ, МИРНЫЙ, ДОВОЛЬНЫЙ, БЛАГОРОДНЫЙ, ХОЗЯИН, ЗАЩИТНИК, УВЕРЕННЫЙ,ЛАСКОВЫЙ,ВЕСЁЛЫЙ</vt:lpstr>
      <vt:lpstr>КОТ-ВОРЮГА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Яковлева</dc:creator>
  <cp:lastModifiedBy>Елена Яковлева</cp:lastModifiedBy>
  <cp:revision>13</cp:revision>
  <dcterms:created xsi:type="dcterms:W3CDTF">2017-12-07T19:50:08Z</dcterms:created>
  <dcterms:modified xsi:type="dcterms:W3CDTF">2017-12-07T22:05:15Z</dcterms:modified>
</cp:coreProperties>
</file>