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EEAB94C-B741-48AE-925B-A0F05560A7F6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38E4728-BBB5-426E-BBA4-77DD4F7D527D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94C-B741-48AE-925B-A0F05560A7F6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4728-BBB5-426E-BBA4-77DD4F7D5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94C-B741-48AE-925B-A0F05560A7F6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4728-BBB5-426E-BBA4-77DD4F7D5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94C-B741-48AE-925B-A0F05560A7F6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4728-BBB5-426E-BBA4-77DD4F7D5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94C-B741-48AE-925B-A0F05560A7F6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4728-BBB5-426E-BBA4-77DD4F7D5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94C-B741-48AE-925B-A0F05560A7F6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4728-BBB5-426E-BBA4-77DD4F7D52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94C-B741-48AE-925B-A0F05560A7F6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4728-BBB5-426E-BBA4-77DD4F7D5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94C-B741-48AE-925B-A0F05560A7F6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4728-BBB5-426E-BBA4-77DD4F7D5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94C-B741-48AE-925B-A0F05560A7F6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4728-BBB5-426E-BBA4-77DD4F7D5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94C-B741-48AE-925B-A0F05560A7F6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4728-BBB5-426E-BBA4-77DD4F7D527D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B94C-B741-48AE-925B-A0F05560A7F6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4728-BBB5-426E-BBA4-77DD4F7D5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EEAB94C-B741-48AE-925B-A0F05560A7F6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38E4728-BBB5-426E-BBA4-77DD4F7D52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3568" y="1916832"/>
                <a:ext cx="7772400" cy="3870063"/>
              </a:xfrm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72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Решение задач на</m:t>
                      </m:r>
                    </m:oMath>
                    <m:oMath xmlns:m="http://schemas.openxmlformats.org/officeDocument/2006/math">
                      <m:r>
                        <a:rPr lang="ru-RU" sz="72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 вычисление</m:t>
                      </m:r>
                    </m:oMath>
                    <m:oMath xmlns:m="http://schemas.openxmlformats.org/officeDocument/2006/math">
                      <m:r>
                        <a:rPr lang="ru-RU" sz="72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              площадей</m:t>
                      </m:r>
                    </m:oMath>
                  </m:oMathPara>
                </a14:m>
                <a:endParaRPr lang="ru-RU" sz="72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3568" y="1916832"/>
                <a:ext cx="7772400" cy="3870063"/>
              </a:xfrm>
              <a:blipFill rotWithShape="1">
                <a:blip r:embed="rId2"/>
                <a:stretch>
                  <a:fillRect/>
                </a:stretch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8703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-342900">
              <a:lnSpc>
                <a:spcPct val="115000"/>
              </a:lnSpc>
              <a:spcAft>
                <a:spcPts val="750"/>
              </a:spcAft>
              <a:tabLst>
                <a:tab pos="457200" algn="l"/>
              </a:tabLst>
            </a:pP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Подсчитать, какая сумма денег необходима для ремонта .</a:t>
            </a:r>
            <a:endParaRPr lang="ru-RU" sz="2800" b="1" i="1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pPr marL="6858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(данные для расчетов взять в магазине,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интернете</a:t>
            </a: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спросить у родителей </a:t>
            </a: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2800" b="1" i="1" dirty="0">
              <a:solidFill>
                <a:srgbClr val="7030A0"/>
              </a:solidFill>
              <a:latin typeface="Calibri"/>
              <a:ea typeface="Times New Roman"/>
              <a:cs typeface="Times New Roman"/>
            </a:endParaRPr>
          </a:p>
          <a:p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064896" cy="59766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858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40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«Знания по геометрии или </a:t>
            </a:r>
            <a:endParaRPr lang="ru-RU" sz="4000" b="1" i="1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 marL="6858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4000" b="1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умение </a:t>
            </a:r>
            <a:r>
              <a:rPr lang="ru-RU" sz="40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пользоваться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формулами </a:t>
            </a:r>
          </a:p>
          <a:p>
            <a:pPr marL="6858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4000" b="1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необходимы </a:t>
            </a:r>
            <a:r>
              <a:rPr lang="ru-RU" sz="40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почти каждому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marL="6858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4000" b="1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  мастеру </a:t>
            </a:r>
            <a:r>
              <a:rPr lang="ru-RU" sz="4000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или рабочему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»</a:t>
            </a:r>
          </a:p>
          <a:p>
            <a:pPr marL="6858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4000" b="1" i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                            Колмогоров А.Н.</a:t>
            </a:r>
            <a:endParaRPr lang="ru-RU" sz="4000" b="1" i="1" dirty="0">
              <a:solidFill>
                <a:srgbClr val="0000FF"/>
              </a:solidFill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53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984248"/>
              </p:ext>
            </p:extLst>
          </p:nvPr>
        </p:nvGraphicFramePr>
        <p:xfrm>
          <a:off x="467544" y="620684"/>
          <a:ext cx="4176462" cy="5452542"/>
        </p:xfrm>
        <a:graphic>
          <a:graphicData uri="http://schemas.openxmlformats.org/drawingml/2006/table">
            <a:tbl>
              <a:tblPr/>
              <a:tblGrid>
                <a:gridCol w="276357"/>
                <a:gridCol w="276357"/>
                <a:gridCol w="276357"/>
                <a:gridCol w="241715"/>
                <a:gridCol w="240946"/>
                <a:gridCol w="240946"/>
                <a:gridCol w="240946"/>
                <a:gridCol w="275586"/>
                <a:gridCol w="240946"/>
                <a:gridCol w="275586"/>
                <a:gridCol w="275586"/>
                <a:gridCol w="240946"/>
                <a:gridCol w="175675"/>
                <a:gridCol w="240946"/>
                <a:gridCol w="240946"/>
                <a:gridCol w="175675"/>
                <a:gridCol w="240946"/>
              </a:tblGrid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417421"/>
              </p:ext>
            </p:extLst>
          </p:nvPr>
        </p:nvGraphicFramePr>
        <p:xfrm>
          <a:off x="4788024" y="260649"/>
          <a:ext cx="3528392" cy="65018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28392"/>
              </a:tblGrid>
              <a:tr h="6264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</a:t>
                      </a:r>
                      <a:r>
                        <a:rPr lang="ru-RU" sz="1200" b="1" u="sng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горизонтали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Четырехугольник, у которого противоположные стороны параллельны.</a:t>
                      </a:r>
                    </a:p>
                    <a:p>
                      <a:pPr marL="342900" lvl="0" indent="-34290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Четырехугольник, у которого только две противоположные стороны параллельны. </a:t>
                      </a:r>
                    </a:p>
                    <a:p>
                      <a:pPr marL="342900" lvl="0" indent="-34290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Параллелограмм, у которого все углы прямые.</a:t>
                      </a:r>
                    </a:p>
                    <a:p>
                      <a:pPr marL="342900" lvl="0" indent="-34290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Точка, из которой выходят две стороны четырехуго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льника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</a:t>
                      </a:r>
                      <a:r>
                        <a:rPr lang="ru-RU" sz="1200" b="1" u="sng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вертикали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 длин всех сторон.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  Отрезок, соединяющий   противоположные вершины четырехугольника.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  Прямоугольник, у которого все стороны равны.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  Параллелограмм, у которого все стороны Отрезок, соединяющий две соседние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вершины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равны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Отрезок, соединяющий соседние вершины.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9" marR="310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0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4" y="0"/>
            <a:ext cx="8879145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9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5"/>
            <a:ext cx="8064896" cy="5282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677872" cy="232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755831" cy="232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83285"/>
            <a:ext cx="4608512" cy="227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84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548680"/>
            <a:ext cx="6777317" cy="5283949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Требуется </a:t>
            </a:r>
            <a:r>
              <a:rPr lang="ru-RU" b="1" dirty="0"/>
              <a:t>заменить старое покрытие на новое (</a:t>
            </a:r>
            <a:r>
              <a:rPr lang="ru-RU" b="1" dirty="0" err="1"/>
              <a:t>металлочерепица</a:t>
            </a:r>
            <a:r>
              <a:rPr lang="ru-RU" b="1" dirty="0"/>
              <a:t>). Необходимо узнать, сколько квадратных метров нового покрытия нужно заказать</a:t>
            </a:r>
            <a:r>
              <a:rPr lang="ru-RU" b="1" dirty="0" smtClean="0"/>
              <a:t>.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/>
              <a:t>Длина </a:t>
            </a:r>
            <a:r>
              <a:rPr lang="ru-RU" b="1" dirty="0" smtClean="0"/>
              <a:t>одного </a:t>
            </a:r>
            <a:r>
              <a:rPr lang="ru-RU" b="1" dirty="0" smtClean="0"/>
              <a:t>ската </a:t>
            </a:r>
            <a:r>
              <a:rPr lang="ru-RU" b="1" dirty="0" smtClean="0"/>
              <a:t>крыши </a:t>
            </a:r>
            <a:r>
              <a:rPr lang="ru-RU" b="1" dirty="0"/>
              <a:t>12м, </a:t>
            </a:r>
            <a:r>
              <a:rPr lang="ru-RU" b="1" dirty="0" smtClean="0"/>
              <a:t>высота 3м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09600"/>
            <a:ext cx="3031535" cy="224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7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476672"/>
            <a:ext cx="6777317" cy="53559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5178152" cy="353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2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136904" cy="583264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Подсчитать сколько краски потребуется для </a:t>
            </a: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покраски </a:t>
            </a:r>
            <a:r>
              <a:rPr lang="ru-RU" b="1" dirty="0"/>
              <a:t>стен комнаты, если её размеры 6 х 8 х 3 м, при этом учтите, что есть дверь размером 2 х 0,8, два окна размерами 2 м х 2 м </a:t>
            </a:r>
            <a:r>
              <a:rPr lang="ru-RU" b="1" dirty="0" smtClean="0"/>
              <a:t>(</a:t>
            </a:r>
            <a:r>
              <a:rPr lang="ru-RU" b="1" dirty="0"/>
              <a:t>на 1кв.м. расходуется 200 г краски)?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5976664" cy="32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2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7992888" cy="5832648"/>
          </a:xfrm>
        </p:spPr>
        <p:txBody>
          <a:bodyPr/>
          <a:lstStyle/>
          <a:p>
            <a:r>
              <a:rPr lang="ru-RU" b="1" dirty="0" smtClean="0"/>
              <a:t>Пол комнаты, имеющий форму прямоугольника со сторонами 6м и 8м нужно покрыть паркетом прямоугольной формы. Длина каждой дощечки паркета равна 20 см, а ширина -5см. Сколько потребуется дощечек для покрытия пола?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5652120" cy="291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3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116</TotalTime>
  <Words>243</Words>
  <Application>Microsoft Office PowerPoint</Application>
  <PresentationFormat>Экран (4:3)</PresentationFormat>
  <Paragraphs>313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Решение задач на  вычисление               площадей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на  вычисление               площадей</dc:title>
  <dc:creator>1</dc:creator>
  <cp:lastModifiedBy>1</cp:lastModifiedBy>
  <cp:revision>23</cp:revision>
  <dcterms:created xsi:type="dcterms:W3CDTF">2018-11-25T16:16:59Z</dcterms:created>
  <dcterms:modified xsi:type="dcterms:W3CDTF">2019-11-10T08:47:35Z</dcterms:modified>
</cp:coreProperties>
</file>