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8" r:id="rId2"/>
    <p:sldId id="265" r:id="rId3"/>
    <p:sldId id="256" r:id="rId4"/>
    <p:sldId id="257" r:id="rId5"/>
    <p:sldId id="269" r:id="rId6"/>
    <p:sldId id="258" r:id="rId7"/>
    <p:sldId id="259" r:id="rId8"/>
    <p:sldId id="260" r:id="rId9"/>
    <p:sldId id="261" r:id="rId10"/>
    <p:sldId id="262" r:id="rId11"/>
    <p:sldId id="263" r:id="rId12"/>
    <p:sldId id="266" r:id="rId13"/>
    <p:sldId id="264" r:id="rId14"/>
    <p:sldId id="267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0435" autoAdjust="0"/>
  </p:normalViewPr>
  <p:slideViewPr>
    <p:cSldViewPr>
      <p:cViewPr varScale="1">
        <p:scale>
          <a:sx n="82" d="100"/>
          <a:sy n="82" d="100"/>
        </p:scale>
        <p:origin x="-12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23126-2E98-4559-9101-4D0BCFE7DF98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47E69-90F7-4D78-896B-92A4CFCEA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9645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Diese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Schachfiguren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kann</a:t>
            </a:r>
            <a:r>
              <a:rPr lang="en-US" baseline="0" dirty="0" smtClean="0"/>
              <a:t> man </a:t>
            </a:r>
            <a:r>
              <a:rPr lang="en-US" baseline="0" dirty="0" err="1" smtClean="0"/>
              <a:t>auch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während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Stunde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benutzen</a:t>
            </a:r>
            <a:r>
              <a:rPr lang="en-US" baseline="0" dirty="0" smtClean="0"/>
              <a:t>. (</a:t>
            </a:r>
            <a:r>
              <a:rPr lang="en-US" baseline="0" dirty="0" err="1" smtClean="0"/>
              <a:t>Wenn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Schule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gibt</a:t>
            </a:r>
            <a:r>
              <a:rPr lang="en-US" baseline="0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47E69-90F7-4D78-896B-92A4CFCEA05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diesen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Begriffen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kann</a:t>
            </a:r>
            <a:r>
              <a:rPr lang="en-US" baseline="0" dirty="0" smtClean="0"/>
              <a:t> man die </a:t>
            </a:r>
            <a:r>
              <a:rPr lang="en-US" baseline="0" dirty="0" err="1" smtClean="0"/>
              <a:t>Aufgaben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dem</a:t>
            </a:r>
            <a:r>
              <a:rPr lang="ru-RU" baseline="0" dirty="0" smtClean="0"/>
              <a:t> </a:t>
            </a:r>
            <a:r>
              <a:rPr lang="en-US" baseline="0" dirty="0" smtClean="0"/>
              <a:t>Whiteboard </a:t>
            </a:r>
            <a:r>
              <a:rPr lang="en-US" baseline="0" dirty="0" err="1" smtClean="0"/>
              <a:t>oder</a:t>
            </a:r>
            <a:r>
              <a:rPr lang="en-US" baseline="0" dirty="0" smtClean="0"/>
              <a:t> auf </a:t>
            </a:r>
            <a:r>
              <a:rPr lang="en-US" baseline="0" dirty="0" err="1" smtClean="0"/>
              <a:t>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Kreidetafel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erfüllen</a:t>
            </a:r>
            <a:r>
              <a:rPr lang="en-US" baseline="0" dirty="0" smtClean="0"/>
              <a:t>. Man </a:t>
            </a:r>
            <a:r>
              <a:rPr lang="en-US" baseline="0" dirty="0" err="1" smtClean="0"/>
              <a:t>kann</a:t>
            </a:r>
            <a:r>
              <a:rPr lang="en-US" baseline="0" dirty="0" smtClean="0"/>
              <a:t> dieses Material </a:t>
            </a:r>
            <a:r>
              <a:rPr lang="en-US" baseline="0" dirty="0" err="1" smtClean="0"/>
              <a:t>auch</a:t>
            </a:r>
            <a:r>
              <a:rPr lang="en-US" baseline="0" dirty="0" smtClean="0"/>
              <a:t> auf </a:t>
            </a:r>
            <a:r>
              <a:rPr lang="en-US" baseline="0" dirty="0" err="1" smtClean="0"/>
              <a:t>einzelnen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Blätter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drucken</a:t>
            </a:r>
            <a:r>
              <a:rPr lang="en-US" baseline="0" dirty="0" smtClean="0"/>
              <a:t> und in </a:t>
            </a:r>
            <a:r>
              <a:rPr lang="en-US" baseline="0" dirty="0" err="1" smtClean="0"/>
              <a:t>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nächsten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Stunden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benutzen</a:t>
            </a:r>
            <a:r>
              <a:rPr lang="en-US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47E69-90F7-4D78-896B-92A4CFCEA05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Fugurenwert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kann</a:t>
            </a:r>
            <a:r>
              <a:rPr lang="en-US" baseline="0" dirty="0" smtClean="0"/>
              <a:t> man </a:t>
            </a:r>
            <a:r>
              <a:rPr lang="en-US" baseline="0" dirty="0" err="1" smtClean="0"/>
              <a:t>auch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drucken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47E69-90F7-4D78-896B-92A4CFCEA05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Solche</a:t>
            </a:r>
            <a:r>
              <a:rPr lang="en-US" dirty="0" smtClean="0"/>
              <a:t> </a:t>
            </a:r>
            <a:r>
              <a:rPr lang="en-US" dirty="0" err="1" smtClean="0"/>
              <a:t>Krone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kann</a:t>
            </a:r>
            <a:r>
              <a:rPr lang="en-US" baseline="0" dirty="0" smtClean="0"/>
              <a:t> man </a:t>
            </a:r>
            <a:r>
              <a:rPr lang="en-US" baseline="0" dirty="0" err="1" smtClean="0"/>
              <a:t>selbständig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machen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für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Schüler</a:t>
            </a:r>
            <a:r>
              <a:rPr lang="en-US" baseline="0" dirty="0" smtClean="0"/>
              <a:t>, die </a:t>
            </a:r>
            <a:r>
              <a:rPr lang="en-US" baseline="0" dirty="0" err="1" smtClean="0"/>
              <a:t>Schachpartie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gewonnen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haben</a:t>
            </a:r>
            <a:r>
              <a:rPr lang="en-US" baseline="0" smtClean="0"/>
              <a:t>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47E69-90F7-4D78-896B-92A4CFCEA05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FD9D-CF5B-4EDB-9B13-185D673A02A8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D3F0-72D1-4716-8197-F8023905E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FD9D-CF5B-4EDB-9B13-185D673A02A8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D3F0-72D1-4716-8197-F8023905E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FD9D-CF5B-4EDB-9B13-185D673A02A8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D3F0-72D1-4716-8197-F8023905E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FD9D-CF5B-4EDB-9B13-185D673A02A8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D3F0-72D1-4716-8197-F8023905E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FD9D-CF5B-4EDB-9B13-185D673A02A8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D3F0-72D1-4716-8197-F8023905E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FD9D-CF5B-4EDB-9B13-185D673A02A8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D3F0-72D1-4716-8197-F8023905E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FD9D-CF5B-4EDB-9B13-185D673A02A8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D3F0-72D1-4716-8197-F8023905E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FD9D-CF5B-4EDB-9B13-185D673A02A8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D3F0-72D1-4716-8197-F8023905E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FD9D-CF5B-4EDB-9B13-185D673A02A8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D3F0-72D1-4716-8197-F8023905E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FD9D-CF5B-4EDB-9B13-185D673A02A8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D3F0-72D1-4716-8197-F8023905E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FD9D-CF5B-4EDB-9B13-185D673A02A8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D3F0-72D1-4716-8197-F8023905E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0FD9D-CF5B-4EDB-9B13-185D673A02A8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2D3F0-72D1-4716-8197-F8023905E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s://yeahwrite.me/wp-content/uploads/2017/09/alex-mcil-289629-6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5143500" cy="3429000"/>
          </a:xfrm>
          <a:prstGeom prst="rect">
            <a:avLst/>
          </a:prstGeom>
          <a:noFill/>
        </p:spPr>
      </p:pic>
      <p:pic>
        <p:nvPicPr>
          <p:cNvPr id="15364" name="Picture 4" descr="https://cdn.concreteplayground.com/content/uploads/2012/06/snow_white_and_the_huntsman.jpeg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86400" cy="3429000"/>
          </a:xfrm>
          <a:prstGeom prst="rect">
            <a:avLst/>
          </a:prstGeom>
          <a:noFill/>
        </p:spPr>
      </p:pic>
      <p:pic>
        <p:nvPicPr>
          <p:cNvPr id="15366" name="Picture 6" descr="http://s1.fotokto.ru/photo/full/441/44126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1635" y="3429000"/>
            <a:ext cx="5182366" cy="3429000"/>
          </a:xfrm>
          <a:prstGeom prst="rect">
            <a:avLst/>
          </a:prstGeom>
          <a:noFill/>
        </p:spPr>
      </p:pic>
      <p:pic>
        <p:nvPicPr>
          <p:cNvPr id="15368" name="Picture 8" descr="https://i.io.ua/img_su/large/0040/38/00403833_n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0"/>
            <a:ext cx="5789373" cy="3473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reliabilityweb.com/assets/uploads/articles/9758/risk-bas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4968552" cy="63985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en-US" b="1" dirty="0" smtClean="0"/>
              <a:t>Die Dame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b="1" dirty="0" err="1" smtClean="0"/>
              <a:t>Der</a:t>
            </a:r>
            <a:r>
              <a:rPr lang="en-US" b="1" dirty="0" smtClean="0"/>
              <a:t> </a:t>
            </a:r>
            <a:r>
              <a:rPr lang="en-US" b="1" dirty="0" err="1" smtClean="0"/>
              <a:t>König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3554" name="Picture 2" descr="https://openclipart.org/image/800px/svg_to_png/275538/1_Silueta_REMIX_REY_by-DG-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6712"/>
            <a:ext cx="5733256" cy="5733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F:\8501125_CD-ROM_Bolshoe_shahmatnoe_puteshestvie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-5640"/>
            <a:ext cx="6918259" cy="6863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Die </a:t>
            </a:r>
            <a:r>
              <a:rPr lang="en-US" b="1" dirty="0" err="1" smtClean="0"/>
              <a:t>Reflexion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Der</a:t>
            </a:r>
            <a:r>
              <a:rPr lang="en-US" b="1" dirty="0" smtClean="0"/>
              <a:t> </a:t>
            </a:r>
            <a:r>
              <a:rPr lang="en-US" b="1" dirty="0" err="1" smtClean="0"/>
              <a:t>König</a:t>
            </a:r>
            <a:r>
              <a:rPr lang="en-US" b="1" dirty="0" smtClean="0"/>
              <a:t> – </a:t>
            </a:r>
            <a:r>
              <a:rPr lang="en-US" b="1" dirty="0" err="1" smtClean="0"/>
              <a:t>Wenn</a:t>
            </a:r>
            <a:r>
              <a:rPr lang="en-US" b="1" dirty="0" smtClean="0"/>
              <a:t> die </a:t>
            </a:r>
            <a:r>
              <a:rPr lang="en-US" b="1" dirty="0" err="1" smtClean="0"/>
              <a:t>Schachpartie</a:t>
            </a:r>
            <a:r>
              <a:rPr lang="en-US" b="1" dirty="0" smtClean="0"/>
              <a:t> </a:t>
            </a:r>
            <a:r>
              <a:rPr lang="en-US" b="1" dirty="0" err="1" smtClean="0"/>
              <a:t>gewonnen</a:t>
            </a:r>
            <a:r>
              <a:rPr lang="en-US" b="1" dirty="0" smtClean="0"/>
              <a:t> </a:t>
            </a:r>
            <a:r>
              <a:rPr lang="en-US" b="1" dirty="0" err="1" smtClean="0"/>
              <a:t>ist</a:t>
            </a:r>
            <a:endParaRPr lang="en-US" b="1" dirty="0" smtClean="0"/>
          </a:p>
          <a:p>
            <a:r>
              <a:rPr lang="en-US" b="1" dirty="0" smtClean="0"/>
              <a:t>Die Dame – 35</a:t>
            </a:r>
          </a:p>
          <a:p>
            <a:r>
              <a:rPr lang="en-US" b="1" dirty="0" err="1" smtClean="0"/>
              <a:t>Der</a:t>
            </a:r>
            <a:r>
              <a:rPr lang="en-US" b="1" dirty="0" smtClean="0"/>
              <a:t> </a:t>
            </a:r>
            <a:r>
              <a:rPr lang="en-US" b="1" dirty="0" err="1" smtClean="0"/>
              <a:t>Turm</a:t>
            </a:r>
            <a:r>
              <a:rPr lang="en-US" b="1" dirty="0" smtClean="0"/>
              <a:t> – 25</a:t>
            </a:r>
          </a:p>
          <a:p>
            <a:r>
              <a:rPr lang="en-US" b="1" dirty="0" err="1" smtClean="0"/>
              <a:t>Der</a:t>
            </a:r>
            <a:r>
              <a:rPr lang="en-US" b="1" dirty="0" smtClean="0"/>
              <a:t> </a:t>
            </a:r>
            <a:r>
              <a:rPr lang="en-US" b="1" dirty="0" err="1" smtClean="0"/>
              <a:t>Läufer</a:t>
            </a:r>
            <a:r>
              <a:rPr lang="en-US" b="1" dirty="0" smtClean="0"/>
              <a:t> – 20</a:t>
            </a:r>
          </a:p>
          <a:p>
            <a:r>
              <a:rPr lang="en-US" b="1" dirty="0" err="1" smtClean="0"/>
              <a:t>Der</a:t>
            </a:r>
            <a:r>
              <a:rPr lang="en-US" b="1" dirty="0" smtClean="0"/>
              <a:t> Springer – 15</a:t>
            </a:r>
          </a:p>
          <a:p>
            <a:r>
              <a:rPr lang="en-US" b="1" dirty="0" err="1" smtClean="0"/>
              <a:t>Der</a:t>
            </a:r>
            <a:r>
              <a:rPr lang="en-US" b="1" dirty="0" smtClean="0"/>
              <a:t> Bauer  - 10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Hausaufgabe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Neue</a:t>
            </a:r>
            <a:r>
              <a:rPr lang="en-US" dirty="0" smtClean="0"/>
              <a:t> </a:t>
            </a:r>
            <a:r>
              <a:rPr lang="en-US" dirty="0" err="1" smtClean="0"/>
              <a:t>Wörter</a:t>
            </a:r>
            <a:r>
              <a:rPr lang="en-US" dirty="0" smtClean="0"/>
              <a:t> </a:t>
            </a:r>
            <a:r>
              <a:rPr lang="en-US" dirty="0" err="1" smtClean="0"/>
              <a:t>lernen</a:t>
            </a:r>
            <a:endParaRPr lang="ru-RU" dirty="0"/>
          </a:p>
          <a:p>
            <a:r>
              <a:rPr lang="en-US" dirty="0" smtClean="0"/>
              <a:t>5 </a:t>
            </a:r>
            <a:r>
              <a:rPr lang="en-US" dirty="0" err="1" smtClean="0"/>
              <a:t>Schachrätsel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Schachfiguren</a:t>
            </a:r>
            <a:r>
              <a:rPr lang="en-US" dirty="0" smtClean="0"/>
              <a:t> </a:t>
            </a:r>
            <a:r>
              <a:rPr lang="en-US" dirty="0" err="1" smtClean="0"/>
              <a:t>vorbereiten</a:t>
            </a:r>
            <a:endParaRPr lang="ru-RU" dirty="0"/>
          </a:p>
          <a:p>
            <a:r>
              <a:rPr lang="en-US" dirty="0" smtClean="0"/>
              <a:t>Das </a:t>
            </a:r>
            <a:r>
              <a:rPr lang="en-US" dirty="0" err="1" smtClean="0"/>
              <a:t>Beispiel</a:t>
            </a:r>
            <a:r>
              <a:rPr lang="ru-RU" dirty="0" smtClean="0"/>
              <a:t>:               </a:t>
            </a:r>
            <a:r>
              <a:rPr lang="ru-RU" sz="6000" b="1" dirty="0" smtClean="0"/>
              <a:t> -        +        = </a:t>
            </a:r>
            <a:endParaRPr lang="ru-RU" sz="6000" b="1" dirty="0"/>
          </a:p>
        </p:txBody>
      </p:sp>
      <p:pic>
        <p:nvPicPr>
          <p:cNvPr id="4" name="Picture 2" descr="https://my-little-poppies.com/wp-content/uploads/2019/01/iconfinder_black_rook_7548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852936"/>
            <a:ext cx="1944216" cy="1944216"/>
          </a:xfrm>
          <a:prstGeom prst="rect">
            <a:avLst/>
          </a:prstGeom>
          <a:noFill/>
        </p:spPr>
      </p:pic>
      <p:pic>
        <p:nvPicPr>
          <p:cNvPr id="5" name="Picture 4" descr="https://www.shareicon.net/download/2015/09/27/108202_game_512x5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780928"/>
            <a:ext cx="1944216" cy="1944217"/>
          </a:xfrm>
          <a:prstGeom prst="rect">
            <a:avLst/>
          </a:prstGeom>
          <a:noFill/>
        </p:spPr>
      </p:pic>
      <p:pic>
        <p:nvPicPr>
          <p:cNvPr id="6" name="Picture 4" descr="https://toppng.com/public/uploads/preview/pawn-black-chess-piece-115328562023klzbmx1u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996952"/>
            <a:ext cx="1038913" cy="18722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99792" y="479715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Der </a:t>
            </a:r>
            <a:r>
              <a:rPr lang="en-US" sz="2400" b="1" dirty="0" err="1"/>
              <a:t>Turm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99992" y="479715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Der </a:t>
            </a:r>
            <a:r>
              <a:rPr lang="en-US" sz="2400" b="1" dirty="0" err="1"/>
              <a:t>Läufer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516216" y="486916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Der Bauer 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penguin-art.ru/storage/app/media/Images/korobka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764704"/>
            <a:ext cx="9763125" cy="4448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allvia.ru/wp-content/uploads/2017/08/2-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3408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Schachfiguren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König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ru-RU" dirty="0"/>
              <a:t>Король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die Dame – </a:t>
            </a:r>
            <a:r>
              <a:rPr lang="ru-RU" dirty="0" smtClean="0"/>
              <a:t>Дама - ферзь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/>
              <a:t>Läufer</a:t>
            </a:r>
            <a:r>
              <a:rPr lang="en-US" dirty="0"/>
              <a:t> - </a:t>
            </a:r>
            <a:r>
              <a:rPr lang="ru-RU" dirty="0"/>
              <a:t>Гонец</a:t>
            </a:r>
            <a:r>
              <a:rPr lang="en-US" dirty="0"/>
              <a:t> (</a:t>
            </a:r>
            <a:r>
              <a:rPr lang="ru-RU" dirty="0"/>
              <a:t>Бегун</a:t>
            </a:r>
            <a:r>
              <a:rPr lang="en-US" dirty="0" smtClean="0"/>
              <a:t>)</a:t>
            </a:r>
            <a:r>
              <a:rPr lang="ru-RU" dirty="0" smtClean="0"/>
              <a:t> - слон</a:t>
            </a:r>
            <a:endParaRPr lang="en-US" dirty="0" smtClean="0"/>
          </a:p>
          <a:p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/>
              <a:t>Springer - </a:t>
            </a:r>
            <a:r>
              <a:rPr lang="ru-RU" dirty="0"/>
              <a:t>Рыцарь</a:t>
            </a:r>
            <a:r>
              <a:rPr lang="en-US" dirty="0"/>
              <a:t> (</a:t>
            </a:r>
            <a:r>
              <a:rPr lang="ru-RU" dirty="0"/>
              <a:t>Прыгун</a:t>
            </a:r>
            <a:r>
              <a:rPr lang="en-US" dirty="0" smtClean="0"/>
              <a:t>)</a:t>
            </a:r>
            <a:r>
              <a:rPr lang="ru-RU" dirty="0" smtClean="0"/>
              <a:t> - конь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/>
              <a:t>Turm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ru-RU" dirty="0" smtClean="0"/>
              <a:t>Башня - ладья</a:t>
            </a:r>
            <a:endParaRPr lang="en-US" dirty="0" smtClean="0"/>
          </a:p>
          <a:p>
            <a:r>
              <a:rPr lang="en-US" dirty="0" err="1" smtClean="0"/>
              <a:t>der</a:t>
            </a:r>
            <a:r>
              <a:rPr lang="en-US" dirty="0" smtClean="0"/>
              <a:t> Bauer </a:t>
            </a:r>
            <a:r>
              <a:rPr lang="en-US" dirty="0"/>
              <a:t>- </a:t>
            </a:r>
            <a:r>
              <a:rPr lang="ru-RU" dirty="0"/>
              <a:t>Крестьянин</a:t>
            </a:r>
            <a:r>
              <a:rPr lang="en-US" dirty="0"/>
              <a:t> (</a:t>
            </a:r>
            <a:r>
              <a:rPr lang="ru-RU" dirty="0"/>
              <a:t>Фермер</a:t>
            </a:r>
            <a:r>
              <a:rPr lang="en-US" dirty="0" smtClean="0"/>
              <a:t>)</a:t>
            </a:r>
            <a:r>
              <a:rPr lang="ru-RU" dirty="0" smtClean="0"/>
              <a:t> - пешка</a:t>
            </a:r>
            <a:r>
              <a:rPr lang="en-US" smtClean="0"/>
              <a:t> </a:t>
            </a:r>
          </a:p>
          <a:p>
            <a:r>
              <a:rPr lang="en-US" smtClean="0"/>
              <a:t>die </a:t>
            </a:r>
            <a:r>
              <a:rPr lang="en-US" dirty="0" err="1" smtClean="0"/>
              <a:t>Rochade</a:t>
            </a:r>
            <a:r>
              <a:rPr lang="en-US" dirty="0" smtClean="0"/>
              <a:t> – </a:t>
            </a:r>
            <a:r>
              <a:rPr lang="ru-RU" dirty="0" smtClean="0"/>
              <a:t>Рокировка</a:t>
            </a:r>
            <a:endParaRPr lang="en-US" dirty="0" smtClean="0"/>
          </a:p>
          <a:p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Zugzwang</a:t>
            </a:r>
            <a:r>
              <a:rPr lang="en-US" dirty="0" smtClean="0"/>
              <a:t> – </a:t>
            </a:r>
            <a:r>
              <a:rPr lang="ru-RU" dirty="0" smtClean="0"/>
              <a:t>цугцванг</a:t>
            </a:r>
            <a:endParaRPr lang="en-US" dirty="0" smtClean="0"/>
          </a:p>
          <a:p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Gabelschlag</a:t>
            </a:r>
            <a:r>
              <a:rPr lang="en-US" dirty="0" smtClean="0"/>
              <a:t> – </a:t>
            </a:r>
            <a:r>
              <a:rPr lang="ru-RU" dirty="0" smtClean="0"/>
              <a:t>«вилка»</a:t>
            </a:r>
            <a:r>
              <a:rPr lang="en-US" dirty="0" smtClean="0"/>
              <a:t> </a:t>
            </a:r>
          </a:p>
          <a:p>
            <a:r>
              <a:rPr lang="en-US" dirty="0" smtClean="0"/>
              <a:t>das </a:t>
            </a:r>
            <a:r>
              <a:rPr lang="en-US" dirty="0" err="1" smtClean="0"/>
              <a:t>Endspiel</a:t>
            </a:r>
            <a:r>
              <a:rPr lang="en-US" dirty="0" smtClean="0"/>
              <a:t> – </a:t>
            </a:r>
            <a:r>
              <a:rPr lang="ru-RU" dirty="0" smtClean="0"/>
              <a:t>эндшпиль</a:t>
            </a:r>
          </a:p>
          <a:p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Materialvorteil</a:t>
            </a:r>
            <a:r>
              <a:rPr lang="en-US" dirty="0" smtClean="0"/>
              <a:t> – </a:t>
            </a:r>
            <a:r>
              <a:rPr lang="ru-RU" dirty="0" smtClean="0"/>
              <a:t>материальное преимущество</a:t>
            </a:r>
          </a:p>
          <a:p>
            <a:r>
              <a:rPr lang="en-US" dirty="0" smtClean="0"/>
              <a:t>Die </a:t>
            </a:r>
            <a:r>
              <a:rPr lang="en-US" dirty="0" err="1" smtClean="0"/>
              <a:t>Eröffnung</a:t>
            </a:r>
            <a:r>
              <a:rPr lang="en-US" dirty="0" smtClean="0"/>
              <a:t> – </a:t>
            </a:r>
            <a:r>
              <a:rPr lang="ru-RU" dirty="0" smtClean="0"/>
              <a:t>дебют</a:t>
            </a:r>
          </a:p>
          <a:p>
            <a:r>
              <a:rPr lang="en-US" dirty="0" smtClean="0"/>
              <a:t>Das </a:t>
            </a:r>
            <a:r>
              <a:rPr lang="en-US" dirty="0" err="1" smtClean="0"/>
              <a:t>Mittelspiel</a:t>
            </a:r>
            <a:r>
              <a:rPr lang="en-US" dirty="0" smtClean="0"/>
              <a:t> –</a:t>
            </a:r>
            <a:r>
              <a:rPr lang="ru-RU" dirty="0" smtClean="0"/>
              <a:t>миттельшпиль</a:t>
            </a:r>
          </a:p>
          <a:p>
            <a:r>
              <a:rPr lang="en-US" dirty="0" smtClean="0"/>
              <a:t>Das </a:t>
            </a:r>
            <a:r>
              <a:rPr lang="en-US" dirty="0" err="1" smtClean="0"/>
              <a:t>Endspiel</a:t>
            </a:r>
            <a:r>
              <a:rPr lang="en-US" dirty="0" smtClean="0"/>
              <a:t> – </a:t>
            </a:r>
            <a:r>
              <a:rPr lang="ru-RU" dirty="0" smtClean="0"/>
              <a:t>эндшпиль</a:t>
            </a:r>
          </a:p>
          <a:p>
            <a:r>
              <a:rPr lang="en-US" dirty="0" err="1" smtClean="0"/>
              <a:t>ziehen</a:t>
            </a:r>
            <a:r>
              <a:rPr lang="en-US" dirty="0" smtClean="0"/>
              <a:t> – </a:t>
            </a:r>
            <a:r>
              <a:rPr lang="ru-RU" dirty="0" smtClean="0"/>
              <a:t>делать ход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Figurenwert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err="1" smtClean="0"/>
              <a:t>Schachfiguren</a:t>
            </a:r>
            <a:r>
              <a:rPr lang="ru-RU" b="1" dirty="0" smtClean="0"/>
              <a:t>   </a:t>
            </a:r>
            <a:r>
              <a:rPr lang="en-US" b="1" dirty="0" smtClean="0"/>
              <a:t>                         </a:t>
            </a:r>
            <a:r>
              <a:rPr lang="en-US" b="1" dirty="0" err="1" smtClean="0"/>
              <a:t>Figurenwert</a:t>
            </a:r>
            <a:endParaRPr lang="ru-RU" b="1" dirty="0" smtClean="0"/>
          </a:p>
          <a:p>
            <a:r>
              <a:rPr lang="en-US" dirty="0" err="1" smtClean="0"/>
              <a:t>Der</a:t>
            </a:r>
            <a:r>
              <a:rPr lang="en-US" dirty="0" smtClean="0"/>
              <a:t> Bauer                                              </a:t>
            </a:r>
            <a:r>
              <a:rPr lang="ru-RU" dirty="0" smtClean="0"/>
              <a:t>1</a:t>
            </a:r>
          </a:p>
          <a:p>
            <a:r>
              <a:rPr lang="en-US" dirty="0" err="1" smtClean="0"/>
              <a:t>Der</a:t>
            </a:r>
            <a:r>
              <a:rPr lang="en-US" dirty="0" smtClean="0"/>
              <a:t> Springer                                          </a:t>
            </a:r>
            <a:r>
              <a:rPr lang="ru-RU" dirty="0" smtClean="0"/>
              <a:t>3</a:t>
            </a:r>
          </a:p>
          <a:p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Läufer</a:t>
            </a:r>
            <a:r>
              <a:rPr lang="en-US" dirty="0" smtClean="0"/>
              <a:t>                                              </a:t>
            </a:r>
            <a:r>
              <a:rPr lang="ru-RU" dirty="0" smtClean="0"/>
              <a:t>3</a:t>
            </a:r>
          </a:p>
          <a:p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Turm</a:t>
            </a:r>
            <a:r>
              <a:rPr lang="en-US" dirty="0" smtClean="0"/>
              <a:t>                                                </a:t>
            </a:r>
            <a:r>
              <a:rPr lang="ru-RU" dirty="0" smtClean="0"/>
              <a:t>5</a:t>
            </a:r>
          </a:p>
          <a:p>
            <a:r>
              <a:rPr lang="en-US" dirty="0" smtClean="0"/>
              <a:t>Die Dame                                               </a:t>
            </a:r>
            <a:r>
              <a:rPr lang="ru-RU" dirty="0" smtClean="0"/>
              <a:t>9</a:t>
            </a:r>
          </a:p>
          <a:p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König</a:t>
            </a:r>
            <a:r>
              <a:rPr lang="en-US" dirty="0" smtClean="0"/>
              <a:t>                                              </a:t>
            </a:r>
            <a:r>
              <a:rPr lang="ru-RU" dirty="0" smtClean="0"/>
              <a:t>∞</a:t>
            </a:r>
            <a:r>
              <a:rPr lang="en-US" dirty="0" smtClean="0"/>
              <a:t> (</a:t>
            </a:r>
            <a:r>
              <a:rPr lang="en-US" dirty="0" err="1" smtClean="0"/>
              <a:t>wertlos</a:t>
            </a:r>
            <a:r>
              <a:rPr lang="en-US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Шахматная зарядка: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</a:t>
            </a:r>
            <a:r>
              <a:rPr lang="ru-RU" dirty="0" smtClean="0"/>
              <a:t> </a:t>
            </a:r>
            <a:r>
              <a:rPr lang="ru-RU" dirty="0"/>
              <a:t>– хлопаем</a:t>
            </a:r>
          </a:p>
          <a:p>
            <a:r>
              <a:rPr lang="en-US" dirty="0"/>
              <a:t>b</a:t>
            </a:r>
            <a:r>
              <a:rPr lang="ru-RU" dirty="0"/>
              <a:t> – прыжок на месте</a:t>
            </a:r>
          </a:p>
          <a:p>
            <a:r>
              <a:rPr lang="ru-RU" dirty="0"/>
              <a:t>с – руки вперед</a:t>
            </a:r>
          </a:p>
          <a:p>
            <a:r>
              <a:rPr lang="en-US" dirty="0"/>
              <a:t>d </a:t>
            </a:r>
            <a:r>
              <a:rPr lang="ru-RU" dirty="0"/>
              <a:t>– руки в стороны</a:t>
            </a:r>
          </a:p>
          <a:p>
            <a:r>
              <a:rPr lang="en-US" dirty="0"/>
              <a:t>e</a:t>
            </a:r>
            <a:r>
              <a:rPr lang="ru-RU" dirty="0"/>
              <a:t> - взялись за уши</a:t>
            </a:r>
          </a:p>
          <a:p>
            <a:r>
              <a:rPr lang="en-US" dirty="0"/>
              <a:t>f</a:t>
            </a:r>
            <a:r>
              <a:rPr lang="ru-RU" dirty="0"/>
              <a:t> – руки на колени</a:t>
            </a:r>
          </a:p>
          <a:p>
            <a:r>
              <a:rPr lang="en-US" dirty="0"/>
              <a:t>g</a:t>
            </a:r>
            <a:r>
              <a:rPr lang="ru-RU" dirty="0"/>
              <a:t> – руки на пояс</a:t>
            </a:r>
          </a:p>
          <a:p>
            <a:r>
              <a:rPr lang="en-US" dirty="0"/>
              <a:t>h</a:t>
            </a:r>
            <a:r>
              <a:rPr lang="ru-RU" dirty="0"/>
              <a:t> – погладили себя по голове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37244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US" b="1" dirty="0" smtClean="0"/>
              <a:t>Der Bauer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8" name="Picture 4" descr="https://toppng.com/public/uploads/preview/pawn-black-chess-piece-115328562023klzbmx1u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052736"/>
            <a:ext cx="2933714" cy="5286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Der</a:t>
            </a:r>
            <a:r>
              <a:rPr lang="en-US" b="1" dirty="0" smtClean="0"/>
              <a:t> Springer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cdn.pixabay.com/photo/2016/06/27/19/11/chess-1483089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628800"/>
            <a:ext cx="2950909" cy="4775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b="1" dirty="0" smtClean="0"/>
              <a:t>Der </a:t>
            </a:r>
            <a:r>
              <a:rPr lang="en-US" b="1" dirty="0" err="1" smtClean="0"/>
              <a:t>Läufer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4" name="Picture 4" descr="https://www.shareicon.net/download/2015/09/27/108202_game_512x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92696"/>
            <a:ext cx="5976664" cy="59766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en-US" b="1" dirty="0" smtClean="0"/>
              <a:t>Der </a:t>
            </a:r>
            <a:r>
              <a:rPr lang="en-US" b="1" dirty="0" err="1" smtClean="0"/>
              <a:t>Turm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my-little-poppies.com/wp-content/uploads/2019/01/iconfinder_black_rook_7548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764704"/>
            <a:ext cx="5832648" cy="5832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291</Words>
  <Application>Microsoft Office PowerPoint</Application>
  <PresentationFormat>Экран (4:3)</PresentationFormat>
  <Paragraphs>61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Die Schachfiguren</vt:lpstr>
      <vt:lpstr>Figurenwert</vt:lpstr>
      <vt:lpstr>Шахматная зарядка: </vt:lpstr>
      <vt:lpstr>Der Bauer </vt:lpstr>
      <vt:lpstr>Der Springer</vt:lpstr>
      <vt:lpstr>Der Läufer</vt:lpstr>
      <vt:lpstr>Der Turm</vt:lpstr>
      <vt:lpstr>Die Dame</vt:lpstr>
      <vt:lpstr>Der König</vt:lpstr>
      <vt:lpstr>Слайд 12</vt:lpstr>
      <vt:lpstr>Die Reflexion</vt:lpstr>
      <vt:lpstr>Die Hausaufgabe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42</cp:revision>
  <dcterms:created xsi:type="dcterms:W3CDTF">2019-01-29T17:19:10Z</dcterms:created>
  <dcterms:modified xsi:type="dcterms:W3CDTF">2019-02-23T17:52:53Z</dcterms:modified>
</cp:coreProperties>
</file>