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7" r:id="rId2"/>
    <p:sldId id="279" r:id="rId3"/>
    <p:sldId id="276" r:id="rId4"/>
    <p:sldId id="275" r:id="rId5"/>
    <p:sldId id="281" r:id="rId6"/>
    <p:sldId id="285" r:id="rId7"/>
    <p:sldId id="286" r:id="rId8"/>
    <p:sldId id="261" r:id="rId9"/>
    <p:sldId id="287" r:id="rId10"/>
    <p:sldId id="291" r:id="rId11"/>
    <p:sldId id="292" r:id="rId12"/>
    <p:sldId id="293" r:id="rId13"/>
    <p:sldId id="294" r:id="rId14"/>
    <p:sldId id="295" r:id="rId15"/>
    <p:sldId id="256" r:id="rId16"/>
    <p:sldId id="257" r:id="rId17"/>
    <p:sldId id="258" r:id="rId18"/>
    <p:sldId id="259" r:id="rId19"/>
    <p:sldId id="260" r:id="rId20"/>
    <p:sldId id="262" r:id="rId21"/>
    <p:sldId id="263" r:id="rId22"/>
    <p:sldId id="264" r:id="rId23"/>
    <p:sldId id="265" r:id="rId24"/>
    <p:sldId id="266" r:id="rId25"/>
    <p:sldId id="267" r:id="rId26"/>
    <p:sldId id="268" r:id="rId27"/>
    <p:sldId id="269" r:id="rId28"/>
    <p:sldId id="270" r:id="rId29"/>
    <p:sldId id="273" r:id="rId30"/>
    <p:sldId id="274" r:id="rId31"/>
    <p:sldId id="29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8"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3925B-266A-4EAD-ACEF-B0F77D53BA6A}" type="datetimeFigureOut">
              <a:rPr lang="x-none" smtClean="0"/>
              <a:pPr/>
              <a:t>03.12.2019</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33CD0-9E43-46E1-8B50-1FD97AA2EEA5}" type="slidenum">
              <a:rPr lang="x-none" smtClean="0"/>
              <a:pPr/>
              <a:t>‹#›</a:t>
            </a:fld>
            <a:endParaRPr lang="x-none"/>
          </a:p>
        </p:txBody>
      </p:sp>
    </p:spTree>
    <p:extLst>
      <p:ext uri="{BB962C8B-B14F-4D97-AF65-F5344CB8AC3E}">
        <p14:creationId xmlns:p14="http://schemas.microsoft.com/office/powerpoint/2010/main" val="4219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6734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8" name="Google Shape;19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126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39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3669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4419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041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79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168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 name="Google Shape;18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83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75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312777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323286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349781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365152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429474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10369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139764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169410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90665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12432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0BA64-0936-469C-8EA3-BB74B03F2425}" type="datetimeFigureOut">
              <a:rPr lang="ru-RU" smtClean="0"/>
              <a:pPr/>
              <a:t>03.12.2019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846A88-42B9-4F7B-ACAF-61BD50D7FFCA}" type="slidenum">
              <a:rPr lang="ru-RU" smtClean="0"/>
              <a:pPr/>
              <a:t>‹#›</a:t>
            </a:fld>
            <a:endParaRPr lang="ru-RU"/>
          </a:p>
        </p:txBody>
      </p:sp>
    </p:spTree>
    <p:extLst>
      <p:ext uri="{BB962C8B-B14F-4D97-AF65-F5344CB8AC3E}">
        <p14:creationId xmlns:p14="http://schemas.microsoft.com/office/powerpoint/2010/main" val="296843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0BA64-0936-469C-8EA3-BB74B03F2425}" type="datetimeFigureOut">
              <a:rPr lang="ru-RU" smtClean="0"/>
              <a:pPr/>
              <a:t>03.12.2019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46A88-42B9-4F7B-ACAF-61BD50D7FFCA}" type="slidenum">
              <a:rPr lang="ru-RU" smtClean="0"/>
              <a:pPr/>
              <a:t>‹#›</a:t>
            </a:fld>
            <a:endParaRPr lang="ru-RU"/>
          </a:p>
        </p:txBody>
      </p:sp>
    </p:spTree>
    <p:extLst>
      <p:ext uri="{BB962C8B-B14F-4D97-AF65-F5344CB8AC3E}">
        <p14:creationId xmlns:p14="http://schemas.microsoft.com/office/powerpoint/2010/main" val="73801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F9C5CA-205E-4645-9E43-261C0B8EEB22}"/>
              </a:ext>
            </a:extLst>
          </p:cNvPr>
          <p:cNvSpPr>
            <a:spLocks noGrp="1"/>
          </p:cNvSpPr>
          <p:nvPr>
            <p:ph type="title"/>
          </p:nvPr>
        </p:nvSpPr>
        <p:spPr/>
        <p:txBody>
          <a:bodyPr/>
          <a:lstStyle/>
          <a:p>
            <a:r>
              <a:rPr lang="ru-RU" b="1" dirty="0">
                <a:solidFill>
                  <a:srgbClr val="0000CC"/>
                </a:solidFill>
              </a:rPr>
              <a:t>Автор: Кинцель Александр Евгеньевич</a:t>
            </a:r>
            <a:endParaRPr lang="x-none" b="1" dirty="0">
              <a:solidFill>
                <a:srgbClr val="0000CC"/>
              </a:solidFill>
            </a:endParaRPr>
          </a:p>
        </p:txBody>
      </p:sp>
      <p:sp>
        <p:nvSpPr>
          <p:cNvPr id="3" name="Объект 2">
            <a:extLst>
              <a:ext uri="{FF2B5EF4-FFF2-40B4-BE49-F238E27FC236}">
                <a16:creationId xmlns:a16="http://schemas.microsoft.com/office/drawing/2014/main" xmlns="" id="{3F47A9C6-D0EB-405B-B204-3416CF6DB0CC}"/>
              </a:ext>
            </a:extLst>
          </p:cNvPr>
          <p:cNvSpPr>
            <a:spLocks noGrp="1"/>
          </p:cNvSpPr>
          <p:nvPr>
            <p:ph idx="1"/>
          </p:nvPr>
        </p:nvSpPr>
        <p:spPr/>
        <p:txBody>
          <a:bodyPr/>
          <a:lstStyle/>
          <a:p>
            <a:pPr marL="0" indent="0">
              <a:buNone/>
            </a:pPr>
            <a:r>
              <a:rPr lang="ru-RU" b="1" dirty="0">
                <a:solidFill>
                  <a:srgbClr val="0000CC"/>
                </a:solidFill>
              </a:rPr>
              <a:t>Республика Казахстан, Акмолинская область, </a:t>
            </a:r>
            <a:r>
              <a:rPr lang="ru-RU" b="1" dirty="0" err="1">
                <a:solidFill>
                  <a:srgbClr val="0000CC"/>
                </a:solidFill>
              </a:rPr>
              <a:t>г.Степногорск</a:t>
            </a:r>
            <a:endParaRPr lang="ru-RU" b="1" dirty="0">
              <a:solidFill>
                <a:srgbClr val="0000CC"/>
              </a:solidFill>
            </a:endParaRPr>
          </a:p>
          <a:p>
            <a:pPr marL="0" indent="0">
              <a:buNone/>
            </a:pPr>
            <a:r>
              <a:rPr lang="ru-RU" b="1" dirty="0">
                <a:solidFill>
                  <a:srgbClr val="0000CC"/>
                </a:solidFill>
              </a:rPr>
              <a:t>КГУ «Школа-гимназия № 6 имени Абая Кунанбаева»</a:t>
            </a:r>
          </a:p>
          <a:p>
            <a:pPr marL="0" indent="0">
              <a:buNone/>
            </a:pPr>
            <a:r>
              <a:rPr lang="ru-RU" b="1" dirty="0">
                <a:solidFill>
                  <a:srgbClr val="0000CC"/>
                </a:solidFill>
              </a:rPr>
              <a:t>8 класс </a:t>
            </a:r>
          </a:p>
          <a:p>
            <a:pPr marL="0" indent="0">
              <a:buNone/>
            </a:pPr>
            <a:r>
              <a:rPr lang="ru-RU" b="1" dirty="0">
                <a:solidFill>
                  <a:srgbClr val="0000CC"/>
                </a:solidFill>
              </a:rPr>
              <a:t>Урок «</a:t>
            </a:r>
            <a:r>
              <a:rPr lang="en-US" b="1" dirty="0">
                <a:solidFill>
                  <a:srgbClr val="0000CC"/>
                </a:solidFill>
              </a:rPr>
              <a:t>The structure of plant and animal cells</a:t>
            </a:r>
            <a:r>
              <a:rPr lang="ru-RU" b="1" dirty="0">
                <a:solidFill>
                  <a:srgbClr val="0000CC"/>
                </a:solidFill>
              </a:rPr>
              <a:t>»</a:t>
            </a:r>
          </a:p>
          <a:p>
            <a:pPr marL="0" indent="0">
              <a:buNone/>
            </a:pPr>
            <a:endParaRPr lang="x-none" dirty="0"/>
          </a:p>
        </p:txBody>
      </p:sp>
    </p:spTree>
    <p:extLst>
      <p:ext uri="{BB962C8B-B14F-4D97-AF65-F5344CB8AC3E}">
        <p14:creationId xmlns:p14="http://schemas.microsoft.com/office/powerpoint/2010/main" val="88935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body" idx="1"/>
          </p:nvPr>
        </p:nvSpPr>
        <p:spPr>
          <a:xfrm>
            <a:off x="433465" y="266648"/>
            <a:ext cx="11573656" cy="2641445"/>
          </a:xfrm>
          <a:prstGeom prst="rect">
            <a:avLst/>
          </a:prstGeom>
          <a:noFill/>
          <a:ln>
            <a:noFill/>
          </a:ln>
        </p:spPr>
        <p:txBody>
          <a:bodyPr spcFirstLastPara="1" vert="horz" wrap="square" lIns="91425" tIns="45700" rIns="91425" bIns="45700" rtlCol="0" anchor="t" anchorCtr="0">
            <a:noAutofit/>
          </a:bodyPr>
          <a:lstStyle/>
          <a:p>
            <a:pPr marL="0" indent="0">
              <a:buClr>
                <a:srgbClr val="000000"/>
              </a:buClr>
              <a:buSzPts val="1100"/>
              <a:buNone/>
            </a:pP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Structure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of</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eukaryotic</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a:t>
            </a:r>
            <a:endParaRPr sz="3067" dirty="0">
              <a:solidFill>
                <a:srgbClr val="0C343D"/>
              </a:solidFill>
              <a:highlight>
                <a:schemeClr val="lt1"/>
              </a:highlight>
              <a:latin typeface="Josefin Sans"/>
              <a:ea typeface="Josefin Sans"/>
              <a:cs typeface="Josefin Sans"/>
              <a:sym typeface="Josefin Sans"/>
            </a:endParaRPr>
          </a:p>
          <a:p>
            <a:pPr marL="0" indent="0">
              <a:buClr>
                <a:srgbClr val="000000"/>
              </a:buClr>
              <a:buSzPts val="1100"/>
              <a:buNone/>
            </a:pPr>
            <a:r>
              <a:rPr lang="kk-KZ" sz="3067" dirty="0" err="1">
                <a:solidFill>
                  <a:srgbClr val="0C343D"/>
                </a:solidFill>
                <a:highlight>
                  <a:schemeClr val="lt1"/>
                </a:highlight>
                <a:latin typeface="Josefin Sans"/>
                <a:ea typeface="Josefin Sans"/>
                <a:cs typeface="Josefin Sans"/>
                <a:sym typeface="Josefin Sans"/>
              </a:rPr>
              <a:t>Cell</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membrane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covers</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the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a:t>
            </a:r>
            <a:r>
              <a:rPr lang="kk-KZ" sz="3067" dirty="0">
                <a:solidFill>
                  <a:srgbClr val="0C343D"/>
                </a:solidFill>
                <a:highlight>
                  <a:schemeClr val="lt1"/>
                </a:highlight>
                <a:latin typeface="Josefin Sans"/>
                <a:ea typeface="Josefin Sans"/>
                <a:cs typeface="Josefin Sans"/>
                <a:sym typeface="Josefin Sans"/>
              </a:rPr>
              <a:t>. </a:t>
            </a:r>
            <a:endParaRPr sz="3067" dirty="0">
              <a:solidFill>
                <a:srgbClr val="0C343D"/>
              </a:solidFill>
              <a:highlight>
                <a:schemeClr val="lt1"/>
              </a:highlight>
              <a:latin typeface="Josefin Sans"/>
              <a:ea typeface="Josefin Sans"/>
              <a:cs typeface="Josefin Sans"/>
              <a:sym typeface="Josefin Sans"/>
            </a:endParaRPr>
          </a:p>
          <a:p>
            <a:pPr indent="-419090">
              <a:buClr>
                <a:srgbClr val="0C343D"/>
              </a:buClr>
              <a:buSzPts val="3000"/>
              <a:buFont typeface="Josefin Sans"/>
              <a:buChar char="-"/>
            </a:pPr>
            <a:r>
              <a:rPr lang="kk-KZ" sz="3067" dirty="0" err="1">
                <a:solidFill>
                  <a:srgbClr val="0C343D"/>
                </a:solidFill>
                <a:highlight>
                  <a:schemeClr val="lt1"/>
                </a:highlight>
                <a:latin typeface="Josefin Sans"/>
                <a:ea typeface="Josefin Sans"/>
                <a:cs typeface="Josefin Sans"/>
                <a:sym typeface="Josefin Sans"/>
              </a:rPr>
              <a:t>controls</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transport</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of</a:t>
            </a:r>
            <a:r>
              <a:rPr lang="en-US" sz="3067" dirty="0">
                <a:solidFill>
                  <a:srgbClr val="0C343D"/>
                </a:solidFill>
                <a:highlight>
                  <a:schemeClr val="lt1"/>
                </a:highlight>
                <a:latin typeface="Josefin Sans"/>
                <a:ea typeface="Josefin Sans"/>
                <a:cs typeface="Josefin Sans"/>
                <a:sym typeface="Josefin Sans"/>
              </a:rPr>
              <a:t> </a:t>
            </a:r>
            <a:r>
              <a:rPr lang="en-US" sz="3067" dirty="0">
                <a:solidFill>
                  <a:srgbClr val="0C343D"/>
                </a:solidFill>
                <a:latin typeface="Josefin Sans"/>
                <a:ea typeface="Josefin Sans"/>
                <a:cs typeface="Josefin Sans"/>
                <a:sym typeface="Josefin Sans"/>
              </a:rPr>
              <a:t>substances</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in</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or</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out</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of</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the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a:t>
            </a:r>
            <a:r>
              <a:rPr lang="kk-KZ" sz="3067" dirty="0">
                <a:solidFill>
                  <a:srgbClr val="0C343D"/>
                </a:solidFill>
                <a:highlight>
                  <a:schemeClr val="lt1"/>
                </a:highlight>
                <a:latin typeface="Josefin Sans"/>
                <a:ea typeface="Josefin Sans"/>
                <a:cs typeface="Josefin Sans"/>
                <a:sym typeface="Josefin Sans"/>
              </a:rPr>
              <a:t>. </a:t>
            </a:r>
            <a:endParaRPr sz="3067" dirty="0">
              <a:solidFill>
                <a:srgbClr val="0C343D"/>
              </a:solidFill>
              <a:highlight>
                <a:schemeClr val="lt1"/>
              </a:highlight>
              <a:latin typeface="Josefin Sans"/>
              <a:ea typeface="Josefin Sans"/>
              <a:cs typeface="Josefin Sans"/>
              <a:sym typeface="Josefin Sans"/>
            </a:endParaRPr>
          </a:p>
          <a:p>
            <a:pPr indent="-419090">
              <a:spcBef>
                <a:spcPts val="0"/>
              </a:spcBef>
              <a:buClr>
                <a:srgbClr val="0C343D"/>
              </a:buClr>
              <a:buSzPts val="3000"/>
              <a:buFont typeface="Josefin Sans"/>
              <a:buChar char="-"/>
            </a:pPr>
            <a:r>
              <a:rPr lang="kk-KZ" sz="3067" dirty="0" err="1">
                <a:solidFill>
                  <a:srgbClr val="0C343D"/>
                </a:solidFill>
                <a:highlight>
                  <a:schemeClr val="lt1"/>
                </a:highlight>
                <a:latin typeface="Josefin Sans"/>
                <a:ea typeface="Josefin Sans"/>
                <a:cs typeface="Josefin Sans"/>
                <a:sym typeface="Josefin Sans"/>
              </a:rPr>
              <a:t>Plant</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fungi</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and</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some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protista</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cells</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have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wall</a:t>
            </a:r>
            <a:r>
              <a:rPr lang="kk-KZ" sz="3067" dirty="0">
                <a:solidFill>
                  <a:srgbClr val="0C343D"/>
                </a:solidFill>
                <a:highlight>
                  <a:schemeClr val="lt1"/>
                </a:highlight>
                <a:latin typeface="Josefin Sans"/>
                <a:ea typeface="Josefin Sans"/>
                <a:cs typeface="Josefin Sans"/>
                <a:sym typeface="Josefin Sans"/>
              </a:rPr>
              <a:t> </a:t>
            </a:r>
            <a:endParaRPr sz="4400" dirty="0"/>
          </a:p>
        </p:txBody>
      </p:sp>
      <p:sp>
        <p:nvSpPr>
          <p:cNvPr id="167" name="Google Shape;167;p23"/>
          <p:cNvSpPr txBox="1"/>
          <p:nvPr/>
        </p:nvSpPr>
        <p:spPr>
          <a:xfrm>
            <a:off x="1" y="2540022"/>
            <a:ext cx="4506273" cy="4093428"/>
          </a:xfrm>
          <a:prstGeom prst="rect">
            <a:avLst/>
          </a:prstGeom>
          <a:noFill/>
          <a:ln>
            <a:noFill/>
          </a:ln>
        </p:spPr>
        <p:txBody>
          <a:bodyPr spcFirstLastPara="1" wrap="square" lIns="91425" tIns="45700" rIns="91425" bIns="45700" anchor="t" anchorCtr="0">
            <a:noAutofit/>
          </a:bodyPr>
          <a:lstStyle/>
          <a:p>
            <a:pPr marL="285744">
              <a:lnSpc>
                <a:spcPct val="90000"/>
              </a:lnSpc>
              <a:spcBef>
                <a:spcPts val="1000"/>
              </a:spcBef>
              <a:buSzPts val="3000"/>
            </a:pPr>
            <a:r>
              <a:rPr lang="kk-KZ" sz="3067">
                <a:solidFill>
                  <a:srgbClr val="0C343D"/>
                </a:solidFill>
                <a:highlight>
                  <a:schemeClr val="lt1"/>
                </a:highlight>
                <a:latin typeface="Josefin Sans"/>
                <a:ea typeface="Josefin Sans"/>
                <a:cs typeface="Josefin Sans"/>
                <a:sym typeface="Josefin Sans"/>
              </a:rPr>
              <a:t>-Cytoplasm includes liquid part and cell organelles.</a:t>
            </a:r>
            <a:endParaRPr sz="3067">
              <a:solidFill>
                <a:srgbClr val="0C343D"/>
              </a:solidFill>
              <a:highlight>
                <a:schemeClr val="lt1"/>
              </a:highlight>
              <a:latin typeface="Josefin Sans"/>
              <a:ea typeface="Josefin Sans"/>
              <a:cs typeface="Josefin Sans"/>
              <a:sym typeface="Josefin Sans"/>
            </a:endParaRPr>
          </a:p>
          <a:p>
            <a:pPr marL="285744">
              <a:buSzPts val="4000"/>
            </a:pPr>
            <a:endParaRPr sz="4000">
              <a:solidFill>
                <a:schemeClr val="dk1"/>
              </a:solidFill>
              <a:latin typeface="Calibri"/>
              <a:ea typeface="Calibri"/>
              <a:cs typeface="Calibri"/>
              <a:sym typeface="Calibri"/>
            </a:endParaRPr>
          </a:p>
          <a:p>
            <a:pPr>
              <a:buSzPts val="4000"/>
            </a:pPr>
            <a:endParaRPr sz="4000">
              <a:solidFill>
                <a:schemeClr val="dk1"/>
              </a:solidFill>
              <a:latin typeface="Calibri"/>
              <a:ea typeface="Calibri"/>
              <a:cs typeface="Calibri"/>
              <a:sym typeface="Calibri"/>
            </a:endParaRPr>
          </a:p>
        </p:txBody>
      </p:sp>
      <p:pic>
        <p:nvPicPr>
          <p:cNvPr id="168" name="Google Shape;168;p23"/>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5194200" y="2660275"/>
            <a:ext cx="5404075" cy="4693251"/>
          </a:xfrm>
          <a:prstGeom prst="rect">
            <a:avLst/>
          </a:prstGeom>
          <a:noFill/>
          <a:ln>
            <a:noFill/>
          </a:ln>
        </p:spPr>
      </p:pic>
      <p:sp>
        <p:nvSpPr>
          <p:cNvPr id="169" name="Google Shape;169;p23"/>
          <p:cNvSpPr/>
          <p:nvPr/>
        </p:nvSpPr>
        <p:spPr>
          <a:xfrm rot="-9367984" flipH="1">
            <a:off x="4464981" y="2781015"/>
            <a:ext cx="1387991" cy="21502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2400"/>
          </a:p>
        </p:txBody>
      </p:sp>
      <p:sp>
        <p:nvSpPr>
          <p:cNvPr id="170" name="Google Shape;170;p23"/>
          <p:cNvSpPr/>
          <p:nvPr/>
        </p:nvSpPr>
        <p:spPr>
          <a:xfrm rot="-9367565" flipH="1">
            <a:off x="3583911" y="4196291"/>
            <a:ext cx="2265981" cy="21502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1400"/>
            </a:pPr>
            <a:endParaRPr sz="2400"/>
          </a:p>
        </p:txBody>
      </p:sp>
    </p:spTree>
    <p:extLst>
      <p:ext uri="{BB962C8B-B14F-4D97-AF65-F5344CB8AC3E}">
        <p14:creationId xmlns:p14="http://schemas.microsoft.com/office/powerpoint/2010/main" val="32485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p:nvPr/>
        </p:nvSpPr>
        <p:spPr>
          <a:xfrm>
            <a:off x="360226" y="5147829"/>
            <a:ext cx="6151500" cy="1252200"/>
          </a:xfrm>
          <a:prstGeom prst="rect">
            <a:avLst/>
          </a:prstGeom>
          <a:noFill/>
          <a:ln>
            <a:noFill/>
          </a:ln>
        </p:spPr>
        <p:txBody>
          <a:bodyPr spcFirstLastPara="1" wrap="square" lIns="91425" tIns="45700" rIns="91425" bIns="45700" anchor="t" anchorCtr="0">
            <a:noAutofit/>
          </a:bodyPr>
          <a:lstStyle/>
          <a:p>
            <a:pPr marL="285744">
              <a:lnSpc>
                <a:spcPct val="90000"/>
              </a:lnSpc>
              <a:spcBef>
                <a:spcPts val="1000"/>
              </a:spcBef>
              <a:buSzPts val="3000"/>
            </a:pPr>
            <a:r>
              <a:rPr lang="kk-KZ" sz="3067" dirty="0">
                <a:solidFill>
                  <a:srgbClr val="0C343D"/>
                </a:solidFill>
                <a:highlight>
                  <a:schemeClr val="lt1"/>
                </a:highlight>
                <a:latin typeface="Josefin Sans"/>
                <a:ea typeface="Josefin Sans"/>
                <a:cs typeface="Josefin Sans"/>
                <a:sym typeface="Josefin Sans"/>
              </a:rPr>
              <a:t>-</a:t>
            </a:r>
            <a:r>
              <a:rPr lang="kk-KZ" sz="3067" dirty="0" err="1">
                <a:solidFill>
                  <a:srgbClr val="0C343D"/>
                </a:solidFill>
                <a:highlight>
                  <a:schemeClr val="lt1"/>
                </a:highlight>
                <a:latin typeface="Josefin Sans"/>
                <a:ea typeface="Josefin Sans"/>
                <a:cs typeface="Josefin Sans"/>
                <a:sym typeface="Josefin Sans"/>
              </a:rPr>
              <a:t>Ribosomes</a:t>
            </a:r>
            <a:r>
              <a:rPr lang="kk-KZ" sz="3067" dirty="0">
                <a:solidFill>
                  <a:srgbClr val="0C343D"/>
                </a:solidFill>
                <a:highlight>
                  <a:schemeClr val="lt1"/>
                </a:highlight>
                <a:latin typeface="Josefin Sans"/>
                <a:ea typeface="Josefin Sans"/>
                <a:cs typeface="Josefin Sans"/>
                <a:sym typeface="Josefin Sans"/>
              </a:rPr>
              <a:t>: </a:t>
            </a:r>
            <a:r>
              <a:rPr lang="en-US" sz="3067" dirty="0">
                <a:solidFill>
                  <a:srgbClr val="0C343D"/>
                </a:solidFill>
                <a:highlight>
                  <a:schemeClr val="lt1"/>
                </a:highlight>
                <a:latin typeface="Josefin Sans"/>
                <a:ea typeface="Josefin Sans"/>
                <a:cs typeface="Josefin Sans"/>
                <a:sym typeface="Josefin Sans"/>
              </a:rPr>
              <a:t>they </a:t>
            </a:r>
            <a:r>
              <a:rPr lang="kk-KZ" sz="3067" dirty="0" err="1">
                <a:solidFill>
                  <a:srgbClr val="0C343D"/>
                </a:solidFill>
                <a:highlight>
                  <a:schemeClr val="lt1"/>
                </a:highlight>
                <a:latin typeface="Josefin Sans"/>
                <a:ea typeface="Josefin Sans"/>
                <a:cs typeface="Josefin Sans"/>
                <a:sym typeface="Josefin Sans"/>
              </a:rPr>
              <a:t>produce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protein</a:t>
            </a:r>
            <a:r>
              <a:rPr lang="kk-KZ" sz="3067" dirty="0">
                <a:solidFill>
                  <a:srgbClr val="0C343D"/>
                </a:solidFill>
                <a:highlight>
                  <a:schemeClr val="lt1"/>
                </a:highlight>
                <a:latin typeface="Josefin Sans"/>
                <a:ea typeface="Josefin Sans"/>
                <a:cs typeface="Josefin Sans"/>
                <a:sym typeface="Josefin Sans"/>
              </a:rPr>
              <a:t> </a:t>
            </a:r>
            <a:endParaRPr sz="4000" dirty="0">
              <a:solidFill>
                <a:schemeClr val="dk1"/>
              </a:solidFill>
              <a:latin typeface="Calibri"/>
              <a:ea typeface="Calibri"/>
              <a:cs typeface="Calibri"/>
              <a:sym typeface="Calibri"/>
            </a:endParaRPr>
          </a:p>
        </p:txBody>
      </p:sp>
      <p:sp>
        <p:nvSpPr>
          <p:cNvPr id="176" name="Google Shape;176;p24"/>
          <p:cNvSpPr txBox="1"/>
          <p:nvPr/>
        </p:nvSpPr>
        <p:spPr>
          <a:xfrm>
            <a:off x="6227351" y="915551"/>
            <a:ext cx="5445000" cy="1813800"/>
          </a:xfrm>
          <a:prstGeom prst="rect">
            <a:avLst/>
          </a:prstGeom>
          <a:noFill/>
          <a:ln>
            <a:noFill/>
          </a:ln>
        </p:spPr>
        <p:txBody>
          <a:bodyPr spcFirstLastPara="1" wrap="square" lIns="91425" tIns="45700" rIns="91425" bIns="45700" anchor="t" anchorCtr="0">
            <a:noAutofit/>
          </a:bodyPr>
          <a:lstStyle/>
          <a:p>
            <a:pPr marL="285744">
              <a:lnSpc>
                <a:spcPct val="90000"/>
              </a:lnSpc>
              <a:spcBef>
                <a:spcPts val="1000"/>
              </a:spcBef>
              <a:buSzPts val="3000"/>
            </a:pPr>
            <a:r>
              <a:rPr lang="kk-KZ" sz="3067" dirty="0">
                <a:solidFill>
                  <a:srgbClr val="0C343D"/>
                </a:solidFill>
                <a:highlight>
                  <a:schemeClr val="lt1"/>
                </a:highlight>
                <a:latin typeface="Josefin Sans"/>
                <a:ea typeface="Josefin Sans"/>
                <a:cs typeface="Josefin Sans"/>
                <a:sym typeface="Josefin Sans"/>
              </a:rPr>
              <a:t>-</a:t>
            </a:r>
            <a:r>
              <a:rPr lang="kk-KZ" sz="3067" dirty="0" err="1">
                <a:solidFill>
                  <a:srgbClr val="0C343D"/>
                </a:solidFill>
                <a:highlight>
                  <a:schemeClr val="lt1"/>
                </a:highlight>
                <a:latin typeface="Josefin Sans"/>
                <a:ea typeface="Josefin Sans"/>
                <a:cs typeface="Josefin Sans"/>
                <a:sym typeface="Josefin Sans"/>
              </a:rPr>
              <a:t>Mitochondria</a:t>
            </a:r>
            <a:r>
              <a:rPr lang="kk-KZ" sz="3067" dirty="0">
                <a:solidFill>
                  <a:srgbClr val="0C343D"/>
                </a:solidFill>
                <a:highlight>
                  <a:schemeClr val="lt1"/>
                </a:highlight>
                <a:latin typeface="Josefin Sans"/>
                <a:ea typeface="Josefin Sans"/>
                <a:cs typeface="Josefin Sans"/>
                <a:sym typeface="Josefin Sans"/>
              </a:rPr>
              <a:t>:</a:t>
            </a:r>
            <a:r>
              <a:rPr lang="en-US" sz="3067" dirty="0">
                <a:solidFill>
                  <a:srgbClr val="0C343D"/>
                </a:solidFill>
                <a:highlight>
                  <a:schemeClr val="lt1"/>
                </a:highlight>
                <a:latin typeface="Josefin Sans"/>
                <a:ea typeface="Josefin Sans"/>
                <a:cs typeface="Josefin Sans"/>
                <a:sym typeface="Josefin Sans"/>
              </a:rPr>
              <a:t> it </a:t>
            </a:r>
            <a:r>
              <a:rPr lang="kk-KZ" sz="3067" dirty="0" err="1">
                <a:solidFill>
                  <a:srgbClr val="0C343D"/>
                </a:solidFill>
                <a:highlight>
                  <a:schemeClr val="lt1"/>
                </a:highlight>
                <a:latin typeface="Josefin Sans"/>
                <a:ea typeface="Josefin Sans"/>
                <a:cs typeface="Josefin Sans"/>
                <a:sym typeface="Josefin Sans"/>
              </a:rPr>
              <a:t>produce</a:t>
            </a:r>
            <a:r>
              <a:rPr lang="en-US" sz="3067" dirty="0">
                <a:solidFill>
                  <a:srgbClr val="0C343D"/>
                </a:solidFill>
                <a:highlight>
                  <a:schemeClr val="lt1"/>
                </a:highlight>
                <a:latin typeface="Josefin Sans"/>
                <a:ea typeface="Josefin Sans"/>
                <a:cs typeface="Josefin Sans"/>
                <a:sym typeface="Josefin Sans"/>
              </a:rPr>
              <a:t>s</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energy</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for</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the</a:t>
            </a:r>
            <a:r>
              <a:rPr lang="kk-KZ" sz="3067" dirty="0">
                <a:solidFill>
                  <a:srgbClr val="0C343D"/>
                </a:solidFill>
                <a:highlight>
                  <a:schemeClr val="lt1"/>
                </a:highlight>
                <a:latin typeface="Josefin Sans"/>
                <a:ea typeface="Josefin Sans"/>
                <a:cs typeface="Josefin Sans"/>
                <a:sym typeface="Josefin Sans"/>
              </a:rPr>
              <a:t> </a:t>
            </a:r>
            <a:r>
              <a:rPr lang="kk-KZ" sz="3067" dirty="0" err="1">
                <a:solidFill>
                  <a:srgbClr val="0C343D"/>
                </a:solidFill>
                <a:highlight>
                  <a:schemeClr val="lt1"/>
                </a:highlight>
                <a:latin typeface="Josefin Sans"/>
                <a:ea typeface="Josefin Sans"/>
                <a:cs typeface="Josefin Sans"/>
                <a:sym typeface="Josefin Sans"/>
              </a:rPr>
              <a:t>cell</a:t>
            </a:r>
            <a:r>
              <a:rPr lang="kk-KZ" sz="3067" dirty="0">
                <a:solidFill>
                  <a:srgbClr val="0C343D"/>
                </a:solidFill>
                <a:highlight>
                  <a:schemeClr val="lt1"/>
                </a:highlight>
                <a:latin typeface="Josefin Sans"/>
                <a:ea typeface="Josefin Sans"/>
                <a:cs typeface="Josefin Sans"/>
                <a:sym typeface="Josefin Sans"/>
              </a:rPr>
              <a:t> </a:t>
            </a:r>
            <a:r>
              <a:rPr lang="en-US" sz="3067" dirty="0">
                <a:solidFill>
                  <a:srgbClr val="0C343D"/>
                </a:solidFill>
                <a:highlight>
                  <a:schemeClr val="lt1"/>
                </a:highlight>
                <a:latin typeface="Josefin Sans"/>
                <a:ea typeface="Josefin Sans"/>
                <a:cs typeface="Josefin Sans"/>
                <a:sym typeface="Josefin Sans"/>
              </a:rPr>
              <a:t>life </a:t>
            </a:r>
            <a:r>
              <a:rPr lang="kk-KZ" sz="3067" dirty="0">
                <a:solidFill>
                  <a:srgbClr val="0C343D"/>
                </a:solidFill>
                <a:highlight>
                  <a:schemeClr val="lt1"/>
                </a:highlight>
                <a:latin typeface="Josefin Sans"/>
                <a:ea typeface="Josefin Sans"/>
                <a:cs typeface="Josefin Sans"/>
                <a:sym typeface="Josefin Sans"/>
              </a:rPr>
              <a:t> </a:t>
            </a:r>
            <a:r>
              <a:rPr lang="kk-KZ" sz="4400"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pic>
        <p:nvPicPr>
          <p:cNvPr id="177" name="Google Shape;177;p24"/>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838216" y="1330193"/>
            <a:ext cx="4689123" cy="3229633"/>
          </a:xfrm>
          <a:prstGeom prst="rect">
            <a:avLst/>
          </a:prstGeom>
          <a:noFill/>
          <a:ln>
            <a:noFill/>
          </a:ln>
        </p:spPr>
      </p:pic>
      <p:pic>
        <p:nvPicPr>
          <p:cNvPr id="178" name="Google Shape;178;p24"/>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7056463" y="3657599"/>
            <a:ext cx="4042947" cy="2714972"/>
          </a:xfrm>
          <a:prstGeom prst="rect">
            <a:avLst/>
          </a:prstGeom>
          <a:noFill/>
          <a:ln>
            <a:noFill/>
          </a:ln>
        </p:spPr>
      </p:pic>
      <p:cxnSp>
        <p:nvCxnSpPr>
          <p:cNvPr id="179" name="Google Shape;179;p24"/>
          <p:cNvCxnSpPr/>
          <p:nvPr/>
        </p:nvCxnSpPr>
        <p:spPr>
          <a:xfrm flipH="1">
            <a:off x="5527284" y="1574965"/>
            <a:ext cx="900600" cy="905400"/>
          </a:xfrm>
          <a:prstGeom prst="straightConnector1">
            <a:avLst/>
          </a:prstGeom>
          <a:noFill/>
          <a:ln w="19050" cap="flat" cmpd="sng">
            <a:solidFill>
              <a:schemeClr val="dk1"/>
            </a:solidFill>
            <a:prstDash val="solid"/>
            <a:miter lim="800000"/>
            <a:headEnd type="none" w="sm" len="sm"/>
            <a:tailEnd type="stealth" w="med" len="med"/>
          </a:ln>
        </p:spPr>
      </p:cxnSp>
      <p:cxnSp>
        <p:nvCxnSpPr>
          <p:cNvPr id="180" name="Google Shape;180;p24"/>
          <p:cNvCxnSpPr/>
          <p:nvPr/>
        </p:nvCxnSpPr>
        <p:spPr>
          <a:xfrm rot="10800000" flipH="1">
            <a:off x="5749637" y="5015086"/>
            <a:ext cx="969819" cy="609860"/>
          </a:xfrm>
          <a:prstGeom prst="straightConnector1">
            <a:avLst/>
          </a:prstGeom>
          <a:noFill/>
          <a:ln w="19050" cap="flat" cmpd="sng">
            <a:solidFill>
              <a:schemeClr val="dk1"/>
            </a:solidFill>
            <a:prstDash val="solid"/>
            <a:miter lim="800000"/>
            <a:headEnd type="none" w="sm" len="sm"/>
            <a:tailEnd type="stealth" w="med" len="med"/>
          </a:ln>
        </p:spPr>
      </p:cxnSp>
      <p:sp>
        <p:nvSpPr>
          <p:cNvPr id="181" name="Google Shape;181;p24"/>
          <p:cNvSpPr txBox="1"/>
          <p:nvPr/>
        </p:nvSpPr>
        <p:spPr>
          <a:xfrm>
            <a:off x="0" y="0"/>
            <a:ext cx="10675800" cy="984600"/>
          </a:xfrm>
          <a:prstGeom prst="rect">
            <a:avLst/>
          </a:prstGeom>
          <a:noFill/>
          <a:ln>
            <a:noFill/>
          </a:ln>
        </p:spPr>
        <p:txBody>
          <a:bodyPr spcFirstLastPara="1" wrap="square" lIns="91425" tIns="91425" rIns="91425" bIns="91425" anchor="ctr" anchorCtr="0">
            <a:noAutofit/>
          </a:bodyPr>
          <a:lstStyle/>
          <a:p>
            <a:pPr marL="285744">
              <a:lnSpc>
                <a:spcPct val="90000"/>
              </a:lnSpc>
              <a:spcBef>
                <a:spcPts val="1000"/>
              </a:spcBef>
              <a:buSzPts val="3000"/>
            </a:pPr>
            <a:r>
              <a:rPr lang="kk-KZ" sz="3067">
                <a:solidFill>
                  <a:srgbClr val="0C343D"/>
                </a:solidFill>
                <a:highlight>
                  <a:schemeClr val="lt1"/>
                </a:highlight>
                <a:latin typeface="Josefin Sans"/>
                <a:ea typeface="Josefin Sans"/>
                <a:cs typeface="Josefin Sans"/>
                <a:sym typeface="Josefin Sans"/>
              </a:rPr>
              <a:t> Every organelle has its own function. </a:t>
            </a:r>
            <a:endParaRPr sz="2400"/>
          </a:p>
        </p:txBody>
      </p:sp>
    </p:spTree>
    <p:extLst>
      <p:ext uri="{BB962C8B-B14F-4D97-AF65-F5344CB8AC3E}">
        <p14:creationId xmlns:p14="http://schemas.microsoft.com/office/powerpoint/2010/main" val="397088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body" idx="1"/>
          </p:nvPr>
        </p:nvSpPr>
        <p:spPr>
          <a:xfrm>
            <a:off x="1430737" y="4824455"/>
            <a:ext cx="9497400" cy="1646400"/>
          </a:xfrm>
          <a:prstGeom prst="rect">
            <a:avLst/>
          </a:prstGeom>
          <a:noFill/>
          <a:ln>
            <a:noFill/>
          </a:ln>
        </p:spPr>
        <p:txBody>
          <a:bodyPr spcFirstLastPara="1" vert="horz" wrap="square" lIns="91425" tIns="45700" rIns="91425" bIns="45700" rtlCol="0" anchor="t" anchorCtr="0">
            <a:noAutofit/>
          </a:bodyPr>
          <a:lstStyle/>
          <a:p>
            <a:pPr marL="228594" indent="0">
              <a:buNone/>
            </a:pPr>
            <a:r>
              <a:rPr lang="kk-KZ" sz="3067" dirty="0">
                <a:solidFill>
                  <a:srgbClr val="1C4587"/>
                </a:solidFill>
                <a:highlight>
                  <a:schemeClr val="lt1"/>
                </a:highlight>
                <a:latin typeface="Josefin Sans"/>
                <a:ea typeface="Josefin Sans"/>
                <a:cs typeface="Josefin Sans"/>
                <a:sym typeface="Josefin Sans"/>
              </a:rPr>
              <a:t>-</a:t>
            </a:r>
            <a:r>
              <a:rPr lang="kk-KZ" sz="3067" dirty="0" err="1">
                <a:solidFill>
                  <a:srgbClr val="1C4587"/>
                </a:solidFill>
                <a:highlight>
                  <a:schemeClr val="lt1"/>
                </a:highlight>
                <a:latin typeface="Josefin Sans"/>
                <a:ea typeface="Josefin Sans"/>
                <a:cs typeface="Josefin Sans"/>
                <a:sym typeface="Josefin Sans"/>
              </a:rPr>
              <a:t>Endoplasmic</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reticulum</a:t>
            </a:r>
            <a:r>
              <a:rPr lang="kk-KZ" sz="3067" dirty="0">
                <a:solidFill>
                  <a:srgbClr val="1C4587"/>
                </a:solidFill>
                <a:highlight>
                  <a:schemeClr val="lt1"/>
                </a:highlight>
                <a:latin typeface="Josefin Sans"/>
                <a:ea typeface="Josefin Sans"/>
                <a:cs typeface="Josefin Sans"/>
                <a:sym typeface="Josefin Sans"/>
              </a:rPr>
              <a:t>: </a:t>
            </a:r>
            <a:r>
              <a:rPr lang="en-US" sz="3067" dirty="0">
                <a:solidFill>
                  <a:srgbClr val="1C4587"/>
                </a:solidFill>
                <a:highlight>
                  <a:schemeClr val="lt1"/>
                </a:highlight>
                <a:latin typeface="Josefin Sans"/>
                <a:ea typeface="Josefin Sans"/>
                <a:cs typeface="Josefin Sans"/>
                <a:sym typeface="Josefin Sans"/>
              </a:rPr>
              <a:t>it </a:t>
            </a:r>
            <a:r>
              <a:rPr lang="kk-KZ" sz="3067" dirty="0" err="1">
                <a:solidFill>
                  <a:srgbClr val="1C4587"/>
                </a:solidFill>
                <a:highlight>
                  <a:schemeClr val="lt1"/>
                </a:highlight>
                <a:latin typeface="Josefin Sans"/>
                <a:ea typeface="Josefin Sans"/>
                <a:cs typeface="Josefin Sans"/>
                <a:sym typeface="Josefin Sans"/>
              </a:rPr>
              <a:t>makes</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and</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transports</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proteins</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and</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lipids</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within</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the</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cell</a:t>
            </a:r>
            <a:r>
              <a:rPr lang="kk-KZ" sz="3067" dirty="0">
                <a:solidFill>
                  <a:srgbClr val="1C4587"/>
                </a:solidFill>
                <a:highlight>
                  <a:schemeClr val="lt1"/>
                </a:highlight>
                <a:latin typeface="Josefin Sans"/>
                <a:ea typeface="Josefin Sans"/>
                <a:cs typeface="Josefin Sans"/>
                <a:sym typeface="Josefin Sans"/>
              </a:rPr>
              <a:t>;</a:t>
            </a:r>
            <a:endParaRPr sz="3600" dirty="0"/>
          </a:p>
        </p:txBody>
      </p:sp>
      <p:pic>
        <p:nvPicPr>
          <p:cNvPr id="187" name="Google Shape;187;p25"/>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2526675" y="449151"/>
            <a:ext cx="6122851" cy="3990400"/>
          </a:xfrm>
          <a:prstGeom prst="rect">
            <a:avLst/>
          </a:prstGeom>
          <a:noFill/>
          <a:ln>
            <a:noFill/>
          </a:ln>
        </p:spPr>
      </p:pic>
    </p:spTree>
    <p:extLst>
      <p:ext uri="{BB962C8B-B14F-4D97-AF65-F5344CB8AC3E}">
        <p14:creationId xmlns:p14="http://schemas.microsoft.com/office/powerpoint/2010/main" val="92533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6"/>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val="0"/>
              </a:ext>
            </a:extLst>
          </a:blip>
          <a:stretch/>
        </p:blipFill>
        <p:spPr>
          <a:xfrm>
            <a:off x="6880965" y="3373675"/>
            <a:ext cx="4324163" cy="3189964"/>
          </a:xfrm>
          <a:prstGeom prst="rect">
            <a:avLst/>
          </a:prstGeom>
          <a:noFill/>
          <a:ln>
            <a:noFill/>
          </a:ln>
        </p:spPr>
      </p:pic>
      <p:pic>
        <p:nvPicPr>
          <p:cNvPr id="193" name="Google Shape;193;p26"/>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450938" y="812593"/>
            <a:ext cx="5347100" cy="2791783"/>
          </a:xfrm>
          <a:prstGeom prst="rect">
            <a:avLst/>
          </a:prstGeom>
          <a:noFill/>
          <a:ln>
            <a:noFill/>
          </a:ln>
        </p:spPr>
      </p:pic>
      <p:sp>
        <p:nvSpPr>
          <p:cNvPr id="194" name="Google Shape;194;p26"/>
          <p:cNvSpPr txBox="1"/>
          <p:nvPr/>
        </p:nvSpPr>
        <p:spPr>
          <a:xfrm>
            <a:off x="6012875" y="812591"/>
            <a:ext cx="5652656" cy="3165607"/>
          </a:xfrm>
          <a:prstGeom prst="rect">
            <a:avLst/>
          </a:prstGeom>
          <a:noFill/>
          <a:ln>
            <a:noFill/>
          </a:ln>
        </p:spPr>
        <p:txBody>
          <a:bodyPr spcFirstLastPara="1" wrap="square" lIns="91425" tIns="45700" rIns="91425" bIns="45700" anchor="t" anchorCtr="0">
            <a:noAutofit/>
          </a:bodyPr>
          <a:lstStyle/>
          <a:p>
            <a:pPr marL="285744">
              <a:buSzPts val="3000"/>
            </a:pPr>
            <a:r>
              <a:rPr lang="kk-KZ" sz="3067" dirty="0">
                <a:solidFill>
                  <a:srgbClr val="1C4587"/>
                </a:solidFill>
                <a:highlight>
                  <a:schemeClr val="lt1"/>
                </a:highlight>
                <a:latin typeface="Josefin Sans"/>
                <a:ea typeface="Josefin Sans"/>
                <a:cs typeface="Josefin Sans"/>
                <a:sym typeface="Josefin Sans"/>
              </a:rPr>
              <a:t>-Golgi apparatus: </a:t>
            </a:r>
            <a:r>
              <a:rPr lang="en-US" sz="3067" dirty="0">
                <a:solidFill>
                  <a:srgbClr val="1C4587"/>
                </a:solidFill>
                <a:highlight>
                  <a:schemeClr val="lt1"/>
                </a:highlight>
                <a:latin typeface="Josefin Sans"/>
                <a:ea typeface="Josefin Sans"/>
                <a:cs typeface="Josefin Sans"/>
                <a:sym typeface="Josefin Sans"/>
              </a:rPr>
              <a:t>it </a:t>
            </a:r>
            <a:r>
              <a:rPr lang="kk-KZ" sz="3067" dirty="0" err="1">
                <a:solidFill>
                  <a:srgbClr val="1C4587"/>
                </a:solidFill>
                <a:highlight>
                  <a:schemeClr val="lt1"/>
                </a:highlight>
                <a:latin typeface="Josefin Sans"/>
                <a:ea typeface="Josefin Sans"/>
                <a:cs typeface="Josefin Sans"/>
                <a:sym typeface="Josefin Sans"/>
              </a:rPr>
              <a:t>receives</a:t>
            </a:r>
            <a:r>
              <a:rPr lang="kk-KZ" sz="3067" dirty="0">
                <a:solidFill>
                  <a:srgbClr val="1C4587"/>
                </a:solidFill>
                <a:highlight>
                  <a:schemeClr val="lt1"/>
                </a:highlight>
                <a:latin typeface="Josefin Sans"/>
                <a:ea typeface="Josefin Sans"/>
                <a:cs typeface="Josefin Sans"/>
                <a:sym typeface="Josefin Sans"/>
              </a:rPr>
              <a:t>, modifies </a:t>
            </a:r>
            <a:r>
              <a:rPr lang="kk-KZ" sz="3067" dirty="0" err="1">
                <a:solidFill>
                  <a:srgbClr val="1C4587"/>
                </a:solidFill>
                <a:highlight>
                  <a:schemeClr val="lt1"/>
                </a:highlight>
                <a:latin typeface="Josefin Sans"/>
                <a:ea typeface="Josefin Sans"/>
                <a:cs typeface="Josefin Sans"/>
                <a:sym typeface="Josefin Sans"/>
              </a:rPr>
              <a:t>and</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packs</a:t>
            </a:r>
            <a:r>
              <a:rPr lang="en-US" sz="3067" dirty="0">
                <a:solidFill>
                  <a:srgbClr val="1C4587"/>
                </a:solidFill>
                <a:highlight>
                  <a:schemeClr val="lt1"/>
                </a:highlight>
                <a:latin typeface="Josefin Sans"/>
                <a:ea typeface="Josefin Sans"/>
                <a:cs typeface="Josefin Sans"/>
                <a:sym typeface="Josefin Sans"/>
              </a:rPr>
              <a:t> substances</a:t>
            </a:r>
            <a:r>
              <a:rPr lang="kk-KZ" sz="3067" dirty="0">
                <a:solidFill>
                  <a:srgbClr val="1C4587"/>
                </a:solidFill>
                <a:highlight>
                  <a:schemeClr val="lt1"/>
                </a:highlight>
                <a:latin typeface="Josefin Sans"/>
                <a:ea typeface="Josefin Sans"/>
                <a:cs typeface="Josefin Sans"/>
                <a:sym typeface="Josefin Sans"/>
              </a:rPr>
              <a:t> produced </a:t>
            </a:r>
            <a:r>
              <a:rPr lang="kk-KZ" sz="3067" dirty="0" err="1">
                <a:solidFill>
                  <a:srgbClr val="1C4587"/>
                </a:solidFill>
                <a:highlight>
                  <a:schemeClr val="lt1"/>
                </a:highlight>
                <a:latin typeface="Josefin Sans"/>
                <a:ea typeface="Josefin Sans"/>
                <a:cs typeface="Josefin Sans"/>
                <a:sym typeface="Josefin Sans"/>
              </a:rPr>
              <a:t>by</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endop</a:t>
            </a:r>
            <a:r>
              <a:rPr lang="en-US" sz="3067" dirty="0">
                <a:solidFill>
                  <a:srgbClr val="1C4587"/>
                </a:solidFill>
                <a:highlight>
                  <a:schemeClr val="lt1"/>
                </a:highlight>
                <a:latin typeface="Josefin Sans"/>
                <a:ea typeface="Josefin Sans"/>
                <a:cs typeface="Josefin Sans"/>
                <a:sym typeface="Josefin Sans"/>
              </a:rPr>
              <a:t>l</a:t>
            </a:r>
            <a:r>
              <a:rPr lang="kk-KZ" sz="3067" dirty="0" err="1">
                <a:solidFill>
                  <a:srgbClr val="1C4587"/>
                </a:solidFill>
                <a:highlight>
                  <a:schemeClr val="lt1"/>
                </a:highlight>
                <a:latin typeface="Josefin Sans"/>
                <a:ea typeface="Josefin Sans"/>
                <a:cs typeface="Josefin Sans"/>
                <a:sym typeface="Josefin Sans"/>
              </a:rPr>
              <a:t>asmic</a:t>
            </a:r>
            <a:r>
              <a:rPr lang="kk-KZ" sz="3067" dirty="0">
                <a:solidFill>
                  <a:srgbClr val="1C4587"/>
                </a:solidFill>
                <a:highlight>
                  <a:schemeClr val="lt1"/>
                </a:highlight>
                <a:latin typeface="Josefin Sans"/>
                <a:ea typeface="Josefin Sans"/>
                <a:cs typeface="Josefin Sans"/>
                <a:sym typeface="Josefin Sans"/>
              </a:rPr>
              <a:t> reticulum; </a:t>
            </a:r>
            <a:r>
              <a:rPr lang="kk-KZ" sz="3067" dirty="0" err="1">
                <a:solidFill>
                  <a:srgbClr val="1C4587"/>
                </a:solidFill>
                <a:highlight>
                  <a:schemeClr val="lt1"/>
                </a:highlight>
                <a:latin typeface="Josefin Sans"/>
                <a:ea typeface="Josefin Sans"/>
                <a:cs typeface="Josefin Sans"/>
                <a:sym typeface="Josefin Sans"/>
              </a:rPr>
              <a:t>then</a:t>
            </a:r>
            <a:r>
              <a:rPr lang="kk-KZ" sz="3067" dirty="0">
                <a:solidFill>
                  <a:srgbClr val="1C4587"/>
                </a:solidFill>
                <a:highlight>
                  <a:schemeClr val="lt1"/>
                </a:highlight>
                <a:latin typeface="Josefin Sans"/>
                <a:ea typeface="Josefin Sans"/>
                <a:cs typeface="Josefin Sans"/>
                <a:sym typeface="Josefin Sans"/>
              </a:rPr>
              <a:t> </a:t>
            </a:r>
            <a:r>
              <a:rPr lang="en-US" sz="3067" dirty="0">
                <a:solidFill>
                  <a:srgbClr val="1C4587"/>
                </a:solidFill>
                <a:highlight>
                  <a:schemeClr val="lt1"/>
                </a:highlight>
                <a:latin typeface="Josefin Sans"/>
                <a:ea typeface="Josefin Sans"/>
                <a:cs typeface="Josefin Sans"/>
                <a:sym typeface="Josefin Sans"/>
              </a:rPr>
              <a:t>it </a:t>
            </a:r>
            <a:r>
              <a:rPr lang="kk-KZ" sz="3067" dirty="0" err="1">
                <a:solidFill>
                  <a:srgbClr val="1C4587"/>
                </a:solidFill>
                <a:highlight>
                  <a:schemeClr val="lt1"/>
                </a:highlight>
                <a:latin typeface="Josefin Sans"/>
                <a:ea typeface="Josefin Sans"/>
                <a:cs typeface="Josefin Sans"/>
                <a:sym typeface="Josefin Sans"/>
              </a:rPr>
              <a:t>transport</a:t>
            </a:r>
            <a:r>
              <a:rPr lang="en-US" sz="3067" dirty="0">
                <a:solidFill>
                  <a:srgbClr val="1C4587"/>
                </a:solidFill>
                <a:highlight>
                  <a:schemeClr val="lt1"/>
                </a:highlight>
                <a:latin typeface="Josefin Sans"/>
                <a:ea typeface="Josefin Sans"/>
                <a:cs typeface="Josefin Sans"/>
                <a:sym typeface="Josefin Sans"/>
              </a:rPr>
              <a:t>s them </a:t>
            </a:r>
            <a:r>
              <a:rPr lang="kk-KZ" sz="3067" dirty="0">
                <a:solidFill>
                  <a:srgbClr val="1C4587"/>
                </a:solidFill>
                <a:highlight>
                  <a:schemeClr val="lt1"/>
                </a:highlight>
                <a:latin typeface="Josefin Sans"/>
                <a:ea typeface="Josefin Sans"/>
                <a:cs typeface="Josefin Sans"/>
                <a:sym typeface="Josefin Sans"/>
              </a:rPr>
              <a:t> to cytoplasm </a:t>
            </a:r>
            <a:r>
              <a:rPr lang="kk-KZ" sz="3067" dirty="0" err="1">
                <a:solidFill>
                  <a:srgbClr val="1C4587"/>
                </a:solidFill>
                <a:highlight>
                  <a:schemeClr val="lt1"/>
                </a:highlight>
                <a:latin typeface="Josefin Sans"/>
                <a:ea typeface="Josefin Sans"/>
                <a:cs typeface="Josefin Sans"/>
                <a:sym typeface="Josefin Sans"/>
              </a:rPr>
              <a:t>or</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outside</a:t>
            </a:r>
            <a:r>
              <a:rPr lang="en-US"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the</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cell</a:t>
            </a:r>
            <a:r>
              <a:rPr lang="kk-KZ" sz="3600" dirty="0">
                <a:solidFill>
                  <a:schemeClr val="dk1"/>
                </a:solidFill>
                <a:latin typeface="Calibri"/>
                <a:ea typeface="Calibri"/>
                <a:cs typeface="Calibri"/>
                <a:sym typeface="Calibri"/>
              </a:rPr>
              <a:t> </a:t>
            </a:r>
            <a:r>
              <a:rPr lang="kk-KZ" sz="4400"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p:txBody>
      </p:sp>
      <p:sp>
        <p:nvSpPr>
          <p:cNvPr id="195" name="Google Shape;195;p26"/>
          <p:cNvSpPr txBox="1"/>
          <p:nvPr/>
        </p:nvSpPr>
        <p:spPr>
          <a:xfrm>
            <a:off x="214473" y="3978198"/>
            <a:ext cx="6234544" cy="2308324"/>
          </a:xfrm>
          <a:prstGeom prst="rect">
            <a:avLst/>
          </a:prstGeom>
          <a:noFill/>
          <a:ln>
            <a:noFill/>
          </a:ln>
        </p:spPr>
        <p:txBody>
          <a:bodyPr spcFirstLastPara="1" wrap="square" lIns="91425" tIns="45700" rIns="91425" bIns="45700" anchor="t" anchorCtr="0">
            <a:noAutofit/>
          </a:bodyPr>
          <a:lstStyle/>
          <a:p>
            <a:pPr marL="285744">
              <a:lnSpc>
                <a:spcPct val="90000"/>
              </a:lnSpc>
              <a:spcBef>
                <a:spcPts val="1000"/>
              </a:spcBef>
              <a:buSzPts val="3000"/>
            </a:pPr>
            <a:r>
              <a:rPr lang="kk-KZ" sz="3067" dirty="0">
                <a:solidFill>
                  <a:srgbClr val="1C4587"/>
                </a:solidFill>
                <a:highlight>
                  <a:schemeClr val="lt1"/>
                </a:highlight>
                <a:latin typeface="Josefin Sans"/>
                <a:ea typeface="Josefin Sans"/>
                <a:cs typeface="Josefin Sans"/>
                <a:sym typeface="Josefin Sans"/>
              </a:rPr>
              <a:t>-Lysosomes: </a:t>
            </a:r>
            <a:r>
              <a:rPr lang="kk-KZ" sz="3067" dirty="0" err="1">
                <a:solidFill>
                  <a:srgbClr val="1C4587"/>
                </a:solidFill>
                <a:highlight>
                  <a:schemeClr val="lt1"/>
                </a:highlight>
                <a:latin typeface="Josefin Sans"/>
                <a:ea typeface="Josefin Sans"/>
                <a:cs typeface="Josefin Sans"/>
                <a:sym typeface="Josefin Sans"/>
              </a:rPr>
              <a:t>small</a:t>
            </a:r>
            <a:r>
              <a:rPr lang="kk-KZ" sz="3067" dirty="0">
                <a:solidFill>
                  <a:srgbClr val="1C4587"/>
                </a:solidFill>
                <a:highlight>
                  <a:schemeClr val="lt1"/>
                </a:highlight>
                <a:latin typeface="Josefin Sans"/>
                <a:ea typeface="Josefin Sans"/>
                <a:cs typeface="Josefin Sans"/>
                <a:sym typeface="Josefin Sans"/>
              </a:rPr>
              <a:t> organelles with digestive enzymes, </a:t>
            </a:r>
            <a:r>
              <a:rPr lang="kk-KZ" sz="3067" dirty="0" err="1">
                <a:solidFill>
                  <a:srgbClr val="1C4587"/>
                </a:solidFill>
                <a:highlight>
                  <a:schemeClr val="lt1"/>
                </a:highlight>
                <a:latin typeface="Josefin Sans"/>
                <a:ea typeface="Josefin Sans"/>
                <a:cs typeface="Josefin Sans"/>
                <a:sym typeface="Josefin Sans"/>
              </a:rPr>
              <a:t>make</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intracellular</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digestion</a:t>
            </a:r>
            <a:endParaRPr sz="4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116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7"/>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val="0"/>
              </a:ext>
            </a:extLst>
          </a:blip>
          <a:srcRect/>
          <a:stretch/>
        </p:blipFill>
        <p:spPr>
          <a:xfrm>
            <a:off x="469558" y="374068"/>
            <a:ext cx="5032061" cy="2893435"/>
          </a:xfrm>
          <a:prstGeom prst="rect">
            <a:avLst/>
          </a:prstGeom>
          <a:noFill/>
          <a:ln>
            <a:noFill/>
          </a:ln>
        </p:spPr>
      </p:pic>
      <p:pic>
        <p:nvPicPr>
          <p:cNvPr id="201" name="Google Shape;201;p27"/>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rot="651168">
            <a:off x="8198621" y="2121911"/>
            <a:ext cx="3644347" cy="4642336"/>
          </a:xfrm>
          <a:prstGeom prst="rect">
            <a:avLst/>
          </a:prstGeom>
          <a:noFill/>
          <a:ln>
            <a:noFill/>
          </a:ln>
        </p:spPr>
      </p:pic>
      <p:sp>
        <p:nvSpPr>
          <p:cNvPr id="202" name="Google Shape;202;p27"/>
          <p:cNvSpPr txBox="1"/>
          <p:nvPr/>
        </p:nvSpPr>
        <p:spPr>
          <a:xfrm>
            <a:off x="581890" y="4013586"/>
            <a:ext cx="5902037" cy="2308324"/>
          </a:xfrm>
          <a:prstGeom prst="rect">
            <a:avLst/>
          </a:prstGeom>
          <a:noFill/>
          <a:ln>
            <a:noFill/>
          </a:ln>
        </p:spPr>
        <p:txBody>
          <a:bodyPr spcFirstLastPara="1" wrap="square" lIns="91425" tIns="45700" rIns="91425" bIns="45700" anchor="t" anchorCtr="0">
            <a:noAutofit/>
          </a:bodyPr>
          <a:lstStyle/>
          <a:p>
            <a:pPr algn="ctr">
              <a:buSzPts val="3000"/>
            </a:pPr>
            <a:r>
              <a:rPr lang="kk-KZ" sz="3067" dirty="0" err="1">
                <a:solidFill>
                  <a:srgbClr val="1C4587"/>
                </a:solidFill>
                <a:highlight>
                  <a:schemeClr val="lt1"/>
                </a:highlight>
                <a:latin typeface="Josefin Sans"/>
                <a:ea typeface="Josefin Sans"/>
                <a:cs typeface="Josefin Sans"/>
                <a:sym typeface="Josefin Sans"/>
              </a:rPr>
              <a:t>Vacuole</a:t>
            </a:r>
            <a:r>
              <a:rPr lang="kk-KZ" sz="3067" dirty="0">
                <a:solidFill>
                  <a:srgbClr val="1C4587"/>
                </a:solidFill>
                <a:highlight>
                  <a:schemeClr val="lt1"/>
                </a:highlight>
                <a:latin typeface="Josefin Sans"/>
                <a:ea typeface="Josefin Sans"/>
                <a:cs typeface="Josefin Sans"/>
                <a:sym typeface="Josefin Sans"/>
              </a:rPr>
              <a:t>: </a:t>
            </a:r>
            <a:r>
              <a:rPr lang="en-US" sz="3067" dirty="0">
                <a:solidFill>
                  <a:srgbClr val="1C4587"/>
                </a:solidFill>
                <a:highlight>
                  <a:schemeClr val="lt1"/>
                </a:highlight>
                <a:latin typeface="Josefin Sans"/>
                <a:ea typeface="Josefin Sans"/>
                <a:cs typeface="Josefin Sans"/>
                <a:sym typeface="Josefin Sans"/>
              </a:rPr>
              <a:t>it </a:t>
            </a:r>
            <a:r>
              <a:rPr lang="kk-KZ" sz="3067" dirty="0" err="1">
                <a:solidFill>
                  <a:srgbClr val="1C4587"/>
                </a:solidFill>
                <a:highlight>
                  <a:schemeClr val="lt1"/>
                </a:highlight>
                <a:latin typeface="Josefin Sans"/>
                <a:ea typeface="Josefin Sans"/>
                <a:cs typeface="Josefin Sans"/>
                <a:sym typeface="Josefin Sans"/>
              </a:rPr>
              <a:t>store</a:t>
            </a:r>
            <a:r>
              <a:rPr lang="en-US" sz="3067" dirty="0">
                <a:solidFill>
                  <a:srgbClr val="1C4587"/>
                </a:solidFill>
                <a:highlight>
                  <a:schemeClr val="lt1"/>
                </a:highlight>
                <a:latin typeface="Josefin Sans"/>
                <a:ea typeface="Josefin Sans"/>
                <a:cs typeface="Josefin Sans"/>
                <a:sym typeface="Josefin Sans"/>
              </a:rPr>
              <a:t>s substances </a:t>
            </a:r>
          </a:p>
        </p:txBody>
      </p:sp>
      <p:sp>
        <p:nvSpPr>
          <p:cNvPr id="203" name="Google Shape;203;p27"/>
          <p:cNvSpPr txBox="1"/>
          <p:nvPr/>
        </p:nvSpPr>
        <p:spPr>
          <a:xfrm>
            <a:off x="5915900" y="449151"/>
            <a:ext cx="5347800" cy="2046900"/>
          </a:xfrm>
          <a:prstGeom prst="rect">
            <a:avLst/>
          </a:prstGeom>
          <a:noFill/>
          <a:ln>
            <a:noFill/>
          </a:ln>
        </p:spPr>
        <p:txBody>
          <a:bodyPr spcFirstLastPara="1" wrap="square" lIns="91425" tIns="45700" rIns="91425" bIns="45700" anchor="t" anchorCtr="0">
            <a:noAutofit/>
          </a:bodyPr>
          <a:lstStyle/>
          <a:p>
            <a:pPr>
              <a:lnSpc>
                <a:spcPct val="90000"/>
              </a:lnSpc>
              <a:spcBef>
                <a:spcPts val="1000"/>
              </a:spcBef>
              <a:buClr>
                <a:schemeClr val="dk1"/>
              </a:buClr>
              <a:buSzPts val="1100"/>
            </a:pPr>
            <a:r>
              <a:rPr lang="kk-KZ" sz="3067" dirty="0" err="1">
                <a:solidFill>
                  <a:srgbClr val="1C4587"/>
                </a:solidFill>
                <a:highlight>
                  <a:schemeClr val="lt1"/>
                </a:highlight>
                <a:latin typeface="Josefin Sans"/>
                <a:ea typeface="Josefin Sans"/>
                <a:cs typeface="Josefin Sans"/>
                <a:sym typeface="Josefin Sans"/>
              </a:rPr>
              <a:t>Chloroplast</a:t>
            </a:r>
            <a:r>
              <a:rPr lang="en-US" sz="3067" dirty="0">
                <a:solidFill>
                  <a:srgbClr val="1C4587"/>
                </a:solidFill>
                <a:highlight>
                  <a:schemeClr val="lt1"/>
                </a:highlight>
                <a:latin typeface="Josefin Sans"/>
                <a:ea typeface="Josefin Sans"/>
                <a:cs typeface="Josefin Sans"/>
                <a:sym typeface="Josefin Sans"/>
              </a:rPr>
              <a:t> is a </a:t>
            </a:r>
            <a:r>
              <a:rPr lang="kk-KZ" sz="3067" dirty="0" err="1">
                <a:solidFill>
                  <a:srgbClr val="1C4587"/>
                </a:solidFill>
                <a:highlight>
                  <a:schemeClr val="lt1"/>
                </a:highlight>
                <a:latin typeface="Josefin Sans"/>
                <a:ea typeface="Josefin Sans"/>
                <a:cs typeface="Josefin Sans"/>
                <a:sym typeface="Josefin Sans"/>
              </a:rPr>
              <a:t>plant</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organelle</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which</a:t>
            </a:r>
            <a:r>
              <a:rPr lang="kk-KZ" sz="3067" dirty="0">
                <a:solidFill>
                  <a:srgbClr val="1C4587"/>
                </a:solidFill>
                <a:highlight>
                  <a:schemeClr val="lt1"/>
                </a:highlight>
                <a:latin typeface="Josefin Sans"/>
                <a:ea typeface="Josefin Sans"/>
                <a:cs typeface="Josefin Sans"/>
                <a:sym typeface="Josefin Sans"/>
              </a:rPr>
              <a:t> </a:t>
            </a:r>
            <a:r>
              <a:rPr lang="en-US" sz="3067" dirty="0">
                <a:solidFill>
                  <a:srgbClr val="1C4587"/>
                </a:solidFill>
                <a:highlight>
                  <a:schemeClr val="lt1"/>
                </a:highlight>
                <a:latin typeface="Josefin Sans"/>
                <a:ea typeface="Josefin Sans"/>
                <a:cs typeface="Josefin Sans"/>
                <a:sym typeface="Josefin Sans"/>
              </a:rPr>
              <a:t>is in charge of</a:t>
            </a:r>
            <a:r>
              <a:rPr lang="kk-KZ" sz="3067" dirty="0">
                <a:solidFill>
                  <a:srgbClr val="1C4587"/>
                </a:solidFill>
                <a:highlight>
                  <a:schemeClr val="lt1"/>
                </a:highlight>
                <a:latin typeface="Josefin Sans"/>
                <a:ea typeface="Josefin Sans"/>
                <a:cs typeface="Josefin Sans"/>
                <a:sym typeface="Josefin Sans"/>
              </a:rPr>
              <a:t> </a:t>
            </a:r>
            <a:r>
              <a:rPr lang="kk-KZ" sz="3067" dirty="0" err="1">
                <a:solidFill>
                  <a:srgbClr val="1C4587"/>
                </a:solidFill>
                <a:highlight>
                  <a:schemeClr val="lt1"/>
                </a:highlight>
                <a:latin typeface="Josefin Sans"/>
                <a:ea typeface="Josefin Sans"/>
                <a:cs typeface="Josefin Sans"/>
                <a:sym typeface="Josefin Sans"/>
              </a:rPr>
              <a:t>photosynthesis</a:t>
            </a: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562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8800" b="1" dirty="0"/>
              <a:t>CELL</a:t>
            </a:r>
            <a:endParaRPr lang="ru-RU" sz="8800" b="1" dirty="0"/>
          </a:p>
        </p:txBody>
      </p:sp>
      <p:pic>
        <p:nvPicPr>
          <p:cNvPr id="17410" name="Picture 2" descr="Картинки по запросу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431" y="1498600"/>
            <a:ext cx="7572893" cy="516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b="1" dirty="0"/>
              <a:t>NUCLEUS</a:t>
            </a:r>
            <a:endParaRPr lang="ru-RU" sz="8800" b="1" dirty="0"/>
          </a:p>
        </p:txBody>
      </p:sp>
      <p:pic>
        <p:nvPicPr>
          <p:cNvPr id="16386" name="Picture 2" descr="Похожее изображени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09766" y="1825625"/>
            <a:ext cx="5172467" cy="43513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8077200" y="2794000"/>
            <a:ext cx="1968500" cy="44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1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CELL MEMBRANE</a:t>
            </a:r>
            <a:endParaRPr lang="ru-RU" sz="8800" b="1" dirty="0"/>
          </a:p>
        </p:txBody>
      </p:sp>
      <p:pic>
        <p:nvPicPr>
          <p:cNvPr id="15362" name="Picture 2" descr="Похожее изображени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2400" y="1690689"/>
            <a:ext cx="6921499" cy="4633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08300" y="3619500"/>
            <a:ext cx="2082800" cy="520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81781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CYTOPLASM</a:t>
            </a:r>
            <a:endParaRPr lang="ru-RU" sz="8800" b="1" dirty="0"/>
          </a:p>
        </p:txBody>
      </p:sp>
      <p:pic>
        <p:nvPicPr>
          <p:cNvPr id="14338" name="Picture 2" descr="Похожее изображени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9200" y="1690688"/>
            <a:ext cx="7442199" cy="4468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00400" y="2882900"/>
            <a:ext cx="1752600" cy="368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5264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SMOOTH ER</a:t>
            </a:r>
            <a:endParaRPr lang="ru-RU" sz="8800" b="1" dirty="0"/>
          </a:p>
        </p:txBody>
      </p:sp>
      <p:pic>
        <p:nvPicPr>
          <p:cNvPr id="13314" name="Picture 2" descr="Картинки по запросу smooth 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690688"/>
            <a:ext cx="7861300"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64100" y="2971800"/>
            <a:ext cx="1219200" cy="889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8230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EBC3D70E-83E5-4539-A80B-6C0EF345E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2928" y="85928"/>
            <a:ext cx="6684523" cy="6684523"/>
          </a:xfrm>
          <a:prstGeom prst="rect">
            <a:avLst/>
          </a:prstGeom>
        </p:spPr>
      </p:pic>
    </p:spTree>
    <p:extLst>
      <p:ext uri="{BB962C8B-B14F-4D97-AF65-F5344CB8AC3E}">
        <p14:creationId xmlns:p14="http://schemas.microsoft.com/office/powerpoint/2010/main" val="280619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ROUGH ER</a:t>
            </a:r>
            <a:endParaRPr lang="ru-RU" sz="8800" b="1" dirty="0"/>
          </a:p>
        </p:txBody>
      </p:sp>
      <p:pic>
        <p:nvPicPr>
          <p:cNvPr id="12290" name="Picture 2" descr="Картинки по запросу rough 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9750" y="2043906"/>
            <a:ext cx="85725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GOLGI BODY</a:t>
            </a:r>
            <a:endParaRPr lang="ru-RU" sz="8800" b="1" dirty="0"/>
          </a:p>
        </p:txBody>
      </p:sp>
      <p:pic>
        <p:nvPicPr>
          <p:cNvPr id="11266" name="Picture 2" descr="Картинки по запросу golgi bod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1605" y="1825625"/>
            <a:ext cx="572879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LYSOSOME</a:t>
            </a:r>
            <a:endParaRPr lang="ru-RU" sz="8800" b="1" dirty="0"/>
          </a:p>
        </p:txBody>
      </p:sp>
      <p:pic>
        <p:nvPicPr>
          <p:cNvPr id="10242" name="Picture 2" descr="Картинки по запросу lysosome"/>
          <p:cNvPicPr>
            <a:picLocks noGrp="1" noChangeAspect="1" noChangeArrowheads="1" noCro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2700" y="1690688"/>
            <a:ext cx="7708900" cy="4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2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MITOCHONDRIA</a:t>
            </a:r>
            <a:endParaRPr lang="ru-RU" sz="8800" b="1" dirty="0"/>
          </a:p>
        </p:txBody>
      </p:sp>
      <p:pic>
        <p:nvPicPr>
          <p:cNvPr id="9218" name="Picture 2" descr="Картинки по запросу mitochondri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90688"/>
            <a:ext cx="7429500" cy="45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RIBOSOME</a:t>
            </a:r>
            <a:endParaRPr lang="ru-RU" sz="8800" b="1" dirty="0"/>
          </a:p>
        </p:txBody>
      </p:sp>
      <p:pic>
        <p:nvPicPr>
          <p:cNvPr id="8194" name="Picture 2" descr="Картинки по запросу ribosome"/>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3256078" y="1690688"/>
            <a:ext cx="5679843" cy="483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1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PLASTIDS</a:t>
            </a:r>
            <a:endParaRPr lang="ru-RU" sz="8800" b="1" dirty="0"/>
          </a:p>
        </p:txBody>
      </p:sp>
      <p:pic>
        <p:nvPicPr>
          <p:cNvPr id="7170" name="Picture 2" descr="Картинки по запросу plastid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082800"/>
            <a:ext cx="76708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VACUOLE</a:t>
            </a:r>
            <a:endParaRPr lang="ru-RU" sz="8800" b="1" dirty="0"/>
          </a:p>
        </p:txBody>
      </p:sp>
      <p:pic>
        <p:nvPicPr>
          <p:cNvPr id="6146" name="Picture 2" descr="Картинки по запросу vacuo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65500" y="2096294"/>
            <a:ext cx="5435600" cy="438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FLUID</a:t>
            </a:r>
            <a:endParaRPr lang="ru-RU" sz="8800" b="1" dirty="0"/>
          </a:p>
        </p:txBody>
      </p:sp>
      <p:pic>
        <p:nvPicPr>
          <p:cNvPr id="5122" name="Picture 2" descr="Картинки по запросу flui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943894"/>
            <a:ext cx="89535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BILAYER</a:t>
            </a:r>
            <a:endParaRPr lang="ru-RU" sz="8800" b="1" dirty="0"/>
          </a:p>
        </p:txBody>
      </p:sp>
      <p:pic>
        <p:nvPicPr>
          <p:cNvPr id="4098" name="Picture 2" descr="Картинки по запросу bilay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586661"/>
            <a:ext cx="10515600" cy="282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PERMEABLE</a:t>
            </a:r>
            <a:endParaRPr lang="ru-RU" sz="8800" b="1" dirty="0"/>
          </a:p>
        </p:txBody>
      </p:sp>
      <p:pic>
        <p:nvPicPr>
          <p:cNvPr id="2050" name="Picture 2" descr="Картинки по запросу permeab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55700" y="1690688"/>
            <a:ext cx="9436100" cy="463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14450" y="626218"/>
            <a:ext cx="10515600" cy="4351338"/>
          </a:xfrm>
        </p:spPr>
        <p:txBody>
          <a:bodyPr>
            <a:noAutofit/>
          </a:bodyPr>
          <a:lstStyle/>
          <a:p>
            <a:pPr algn="ctr">
              <a:buNone/>
            </a:pPr>
            <a:r>
              <a:rPr lang="en-US" sz="11500" b="1" dirty="0">
                <a:solidFill>
                  <a:srgbClr val="0000CC"/>
                </a:solidFill>
              </a:rPr>
              <a:t>The topic </a:t>
            </a:r>
            <a:r>
              <a:rPr lang="ru-RU" sz="11500" b="1" dirty="0">
                <a:solidFill>
                  <a:srgbClr val="0000CC"/>
                </a:solidFill>
              </a:rPr>
              <a:t>«</a:t>
            </a:r>
            <a:r>
              <a:rPr lang="en-US" sz="11500" b="1" dirty="0">
                <a:solidFill>
                  <a:srgbClr val="0000CC"/>
                </a:solidFill>
              </a:rPr>
              <a:t>STRUCTURE OF ANIMAL AND PLANT CELLS</a:t>
            </a:r>
            <a:r>
              <a:rPr lang="ru-RU" sz="11500" b="1" dirty="0">
                <a:solidFill>
                  <a:srgbClr val="0000CC"/>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a:t>CELL WALL</a:t>
            </a:r>
            <a:endParaRPr lang="ru-RU" sz="8800" b="1" dirty="0"/>
          </a:p>
        </p:txBody>
      </p:sp>
      <p:pic>
        <p:nvPicPr>
          <p:cNvPr id="1026" name="Picture 2" descr="Картинки по запросу cell wall"/>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5500" y="1600200"/>
            <a:ext cx="7810500" cy="490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CC50A6C-4B45-4DD6-B353-D439433F6EB9}"/>
              </a:ext>
            </a:extLst>
          </p:cNvPr>
          <p:cNvSpPr>
            <a:spLocks noGrp="1"/>
          </p:cNvSpPr>
          <p:nvPr>
            <p:ph idx="1"/>
          </p:nvPr>
        </p:nvSpPr>
        <p:spPr/>
        <p:txBody>
          <a:bodyPr>
            <a:normAutofit lnSpcReduction="10000"/>
          </a:bodyPr>
          <a:lstStyle/>
          <a:p>
            <a:pPr marL="0" indent="0" algn="ctr">
              <a:buNone/>
            </a:pPr>
            <a:r>
              <a:rPr lang="en-US" sz="16600" b="1" dirty="0">
                <a:solidFill>
                  <a:srgbClr val="002060"/>
                </a:solidFill>
              </a:rPr>
              <a:t>WELL DONE </a:t>
            </a:r>
            <a:endParaRPr lang="x-none" sz="16600" b="1" dirty="0">
              <a:solidFill>
                <a:srgbClr val="002060"/>
              </a:solidFill>
            </a:endParaRPr>
          </a:p>
        </p:txBody>
      </p:sp>
    </p:spTree>
    <p:extLst>
      <p:ext uri="{BB962C8B-B14F-4D97-AF65-F5344CB8AC3E}">
        <p14:creationId xmlns:p14="http://schemas.microsoft.com/office/powerpoint/2010/main" val="305549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0005" y="424336"/>
            <a:ext cx="11614068" cy="5632080"/>
          </a:xfrm>
        </p:spPr>
        <p:txBody>
          <a:bodyPr>
            <a:noAutofit/>
          </a:bodyPr>
          <a:lstStyle/>
          <a:p>
            <a:pPr algn="ctr">
              <a:buNone/>
            </a:pPr>
            <a:r>
              <a:rPr lang="en-US" sz="8800" b="1" dirty="0">
                <a:solidFill>
                  <a:srgbClr val="0000CC"/>
                </a:solidFill>
              </a:rPr>
              <a:t>THE AIM OF THE LESSON IS TO COMPARE THE STRUCTURE OF A PLANT AND ANIMAL CELLS</a:t>
            </a:r>
            <a:endParaRPr lang="ru-RU" sz="8800" b="1" dirty="0">
              <a:solidFill>
                <a:srgbClr val="0000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1524000" y="3610375"/>
            <a:ext cx="9144000" cy="2798400"/>
          </a:xfrm>
          <a:prstGeom prst="rect">
            <a:avLst/>
          </a:prstGeom>
          <a:noFill/>
          <a:ln>
            <a:noFill/>
          </a:ln>
        </p:spPr>
        <p:txBody>
          <a:bodyPr spcFirstLastPara="1" vert="horz" wrap="square" lIns="91425" tIns="45700" rIns="91425" bIns="45700" rtlCol="0" anchor="b" anchorCtr="0">
            <a:noAutofit/>
          </a:bodyPr>
          <a:lstStyle/>
          <a:p>
            <a:pPr>
              <a:buSzPts val="1100"/>
            </a:pPr>
            <a:r>
              <a:rPr lang="kk-KZ" sz="3067" dirty="0">
                <a:solidFill>
                  <a:srgbClr val="1C4587"/>
                </a:solidFill>
                <a:highlight>
                  <a:srgbClr val="FFFFFF"/>
                </a:highlight>
                <a:latin typeface="Josefin Sans"/>
                <a:ea typeface="Josefin Sans"/>
                <a:cs typeface="Josefin Sans"/>
                <a:sym typeface="Josefin Sans"/>
              </a:rPr>
              <a:t>Human body </a:t>
            </a:r>
            <a:r>
              <a:rPr lang="kk-KZ" sz="3067" dirty="0" err="1">
                <a:solidFill>
                  <a:srgbClr val="1C4587"/>
                </a:solidFill>
                <a:highlight>
                  <a:srgbClr val="FFFFFF"/>
                </a:highlight>
                <a:latin typeface="Josefin Sans"/>
                <a:ea typeface="Josefin Sans"/>
                <a:cs typeface="Josefin Sans"/>
                <a:sym typeface="Josefin Sans"/>
              </a:rPr>
              <a:t>has</a:t>
            </a:r>
            <a:r>
              <a:rPr lang="kk-KZ" sz="3067" dirty="0">
                <a:solidFill>
                  <a:srgbClr val="1C4587"/>
                </a:solidFill>
                <a:highlight>
                  <a:srgbClr val="FFFFFF"/>
                </a:highlight>
                <a:latin typeface="Josefin Sans"/>
                <a:ea typeface="Josefin Sans"/>
                <a:cs typeface="Josefin Sans"/>
                <a:sym typeface="Josefin Sans"/>
              </a:rPr>
              <a:t> </a:t>
            </a:r>
            <a:r>
              <a:rPr lang="en-US" sz="3067" dirty="0">
                <a:solidFill>
                  <a:srgbClr val="1C4587"/>
                </a:solidFill>
                <a:highlight>
                  <a:srgbClr val="FFFFFF"/>
                </a:highlight>
                <a:latin typeface="Josefin Sans"/>
                <a:ea typeface="Josefin Sans"/>
                <a:cs typeface="Josefin Sans"/>
                <a:sym typeface="Josefin Sans"/>
              </a:rPr>
              <a:t>about</a:t>
            </a:r>
            <a:r>
              <a:rPr lang="kk-KZ" sz="3067" dirty="0">
                <a:solidFill>
                  <a:srgbClr val="1C4587"/>
                </a:solidFill>
                <a:highlight>
                  <a:srgbClr val="FFFFFF"/>
                </a:highlight>
                <a:latin typeface="Josefin Sans"/>
                <a:ea typeface="Josefin Sans"/>
                <a:cs typeface="Josefin Sans"/>
                <a:sym typeface="Josefin Sans"/>
              </a:rPr>
              <a:t> 75 trillion cells. There are more than 75 trillion bacteria living in and on our body. How is this possible </a:t>
            </a:r>
            <a:r>
              <a:rPr lang="kk-KZ" sz="3067" dirty="0" err="1">
                <a:solidFill>
                  <a:srgbClr val="1C4587"/>
                </a:solidFill>
                <a:highlight>
                  <a:srgbClr val="FFFFFF"/>
                </a:highlight>
                <a:latin typeface="Josefin Sans"/>
                <a:ea typeface="Josefin Sans"/>
                <a:cs typeface="Josefin Sans"/>
                <a:sym typeface="Josefin Sans"/>
              </a:rPr>
              <a:t>that</a:t>
            </a:r>
            <a:r>
              <a:rPr lang="kk-KZ" sz="3067" dirty="0">
                <a:solidFill>
                  <a:srgbClr val="1C4587"/>
                </a:solidFill>
                <a:highlight>
                  <a:srgbClr val="FFFFFF"/>
                </a:highlight>
                <a:latin typeface="Josefin Sans"/>
                <a:ea typeface="Josefin Sans"/>
                <a:cs typeface="Josefin Sans"/>
                <a:sym typeface="Josefin Sans"/>
              </a:rPr>
              <a:t> </a:t>
            </a:r>
            <a:r>
              <a:rPr lang="en-US" sz="3067" dirty="0">
                <a:solidFill>
                  <a:srgbClr val="1C4587"/>
                </a:solidFill>
                <a:highlight>
                  <a:srgbClr val="FFFFFF"/>
                </a:highlight>
                <a:latin typeface="Josefin Sans"/>
                <a:ea typeface="Josefin Sans"/>
                <a:cs typeface="Josefin Sans"/>
                <a:sym typeface="Josefin Sans"/>
              </a:rPr>
              <a:t>w</a:t>
            </a:r>
            <a:r>
              <a:rPr lang="kk-KZ" sz="3067" dirty="0">
                <a:solidFill>
                  <a:srgbClr val="1C4587"/>
                </a:solidFill>
                <a:highlight>
                  <a:srgbClr val="FFFFFF"/>
                </a:highlight>
                <a:latin typeface="Josefin Sans"/>
                <a:ea typeface="Josefin Sans"/>
                <a:cs typeface="Josefin Sans"/>
                <a:sym typeface="Josefin Sans"/>
              </a:rPr>
              <a:t>e have more bacterial cells than our own cells?</a:t>
            </a:r>
            <a:endParaRPr sz="3067" dirty="0">
              <a:solidFill>
                <a:srgbClr val="1C4587"/>
              </a:solidFill>
              <a:highlight>
                <a:srgbClr val="FFFFFF"/>
              </a:highlight>
              <a:latin typeface="Josefin Sans"/>
              <a:ea typeface="Josefin Sans"/>
              <a:cs typeface="Josefin Sans"/>
              <a:sym typeface="Josefin Sans"/>
            </a:endParaRPr>
          </a:p>
          <a:p>
            <a:pPr algn="l"/>
            <a:endParaRPr sz="3067" dirty="0"/>
          </a:p>
        </p:txBody>
      </p:sp>
      <p:pic>
        <p:nvPicPr>
          <p:cNvPr id="93" name="Google Shape;93;p14"/>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4866401" y="1237601"/>
            <a:ext cx="1906351" cy="1906351"/>
          </a:xfrm>
          <a:prstGeom prst="rect">
            <a:avLst/>
          </a:prstGeom>
          <a:noFill/>
          <a:ln>
            <a:noFill/>
          </a:ln>
        </p:spPr>
      </p:pic>
    </p:spTree>
    <p:extLst>
      <p:ext uri="{BB962C8B-B14F-4D97-AF65-F5344CB8AC3E}">
        <p14:creationId xmlns:p14="http://schemas.microsoft.com/office/powerpoint/2010/main" val="206421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1023234" y="1104023"/>
            <a:ext cx="6404391" cy="5517629"/>
          </a:xfrm>
          <a:prstGeom prst="rect">
            <a:avLst/>
          </a:prstGeom>
          <a:noFill/>
          <a:ln>
            <a:noFill/>
          </a:ln>
        </p:spPr>
      </p:pic>
      <p:sp>
        <p:nvSpPr>
          <p:cNvPr id="106" name="Google Shape;106;p16"/>
          <p:cNvSpPr txBox="1"/>
          <p:nvPr/>
        </p:nvSpPr>
        <p:spPr>
          <a:xfrm>
            <a:off x="4225428" y="316547"/>
            <a:ext cx="4871803" cy="64633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buSzPts val="3600"/>
            </a:pPr>
            <a:r>
              <a:rPr lang="kk-KZ" sz="3600" b="1">
                <a:solidFill>
                  <a:schemeClr val="dk1"/>
                </a:solidFill>
                <a:latin typeface="Calibri"/>
                <a:ea typeface="Calibri"/>
                <a:cs typeface="Calibri"/>
                <a:sym typeface="Calibri"/>
              </a:rPr>
              <a:t>Cell structure and types </a:t>
            </a:r>
            <a:endParaRPr sz="3600" b="1">
              <a:solidFill>
                <a:schemeClr val="dk1"/>
              </a:solidFill>
              <a:latin typeface="Calibri"/>
              <a:ea typeface="Calibri"/>
              <a:cs typeface="Calibri"/>
              <a:sym typeface="Calibri"/>
            </a:endParaRPr>
          </a:p>
        </p:txBody>
      </p:sp>
      <p:sp>
        <p:nvSpPr>
          <p:cNvPr id="107" name="Google Shape;107;p16"/>
          <p:cNvSpPr txBox="1"/>
          <p:nvPr/>
        </p:nvSpPr>
        <p:spPr>
          <a:xfrm>
            <a:off x="7585025" y="1658793"/>
            <a:ext cx="4122295" cy="1200329"/>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a:buSzPts val="3600"/>
            </a:pPr>
            <a:r>
              <a:rPr lang="kk-KZ" sz="3600" b="1">
                <a:solidFill>
                  <a:schemeClr val="dk1"/>
                </a:solidFill>
                <a:latin typeface="Calibri"/>
                <a:ea typeface="Calibri"/>
                <a:cs typeface="Calibri"/>
                <a:sym typeface="Calibri"/>
              </a:rPr>
              <a:t>Жасуша құрылысы және түрлері</a:t>
            </a:r>
            <a:endParaRPr sz="36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994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ctrTitle"/>
          </p:nvPr>
        </p:nvSpPr>
        <p:spPr>
          <a:xfrm>
            <a:off x="1524000" y="1122376"/>
            <a:ext cx="9144000" cy="3300000"/>
          </a:xfrm>
          <a:prstGeom prst="rect">
            <a:avLst/>
          </a:prstGeom>
          <a:noFill/>
          <a:ln>
            <a:noFill/>
          </a:ln>
        </p:spPr>
        <p:txBody>
          <a:bodyPr spcFirstLastPara="1" vert="horz" wrap="square" lIns="91425" tIns="45700" rIns="91425" bIns="45700" rtlCol="0" anchor="b" anchorCtr="0">
            <a:noAutofit/>
          </a:bodyPr>
          <a:lstStyle/>
          <a:p>
            <a:r>
              <a:rPr lang="kk-KZ" b="1">
                <a:latin typeface="Josefin Sans"/>
                <a:ea typeface="Josefin Sans"/>
                <a:cs typeface="Josefin Sans"/>
                <a:sym typeface="Josefin Sans"/>
              </a:rPr>
              <a:t>Aim:</a:t>
            </a:r>
            <a:endParaRPr b="1">
              <a:latin typeface="Josefin Sans"/>
              <a:ea typeface="Josefin Sans"/>
              <a:cs typeface="Josefin Sans"/>
              <a:sym typeface="Josefin Sans"/>
            </a:endParaRPr>
          </a:p>
          <a:p>
            <a:r>
              <a:rPr lang="kk-KZ" sz="3600">
                <a:latin typeface="Josefin Sans"/>
                <a:ea typeface="Josefin Sans"/>
                <a:cs typeface="Josefin Sans"/>
                <a:sym typeface="Josefin Sans"/>
              </a:rPr>
              <a:t>You will compare structures of different types of cells</a:t>
            </a:r>
            <a:endParaRPr sz="3600">
              <a:latin typeface="Josefin Sans"/>
              <a:ea typeface="Josefin Sans"/>
              <a:cs typeface="Josefin Sans"/>
              <a:sym typeface="Josefin Sans"/>
            </a:endParaRPr>
          </a:p>
        </p:txBody>
      </p:sp>
      <p:pic>
        <p:nvPicPr>
          <p:cNvPr id="113" name="Google Shape;113;p17"/>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8426077" y="4712975"/>
            <a:ext cx="2582375" cy="1847851"/>
          </a:xfrm>
          <a:prstGeom prst="rect">
            <a:avLst/>
          </a:prstGeom>
          <a:noFill/>
          <a:ln>
            <a:noFill/>
          </a:ln>
        </p:spPr>
      </p:pic>
      <p:pic>
        <p:nvPicPr>
          <p:cNvPr id="114" name="Google Shape;114;p17"/>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1008726" y="774375"/>
            <a:ext cx="2652625" cy="1955000"/>
          </a:xfrm>
          <a:prstGeom prst="rect">
            <a:avLst/>
          </a:prstGeom>
          <a:noFill/>
          <a:ln>
            <a:noFill/>
          </a:ln>
        </p:spPr>
      </p:pic>
      <p:pic>
        <p:nvPicPr>
          <p:cNvPr id="115" name="Google Shape;115;p17"/>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8426077" y="823202"/>
            <a:ext cx="2582375" cy="1857375"/>
          </a:xfrm>
          <a:prstGeom prst="rect">
            <a:avLst/>
          </a:prstGeom>
          <a:noFill/>
          <a:ln>
            <a:noFill/>
          </a:ln>
        </p:spPr>
      </p:pic>
      <p:pic>
        <p:nvPicPr>
          <p:cNvPr id="116" name="Google Shape;116;p17"/>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1008725" y="4712975"/>
            <a:ext cx="2733675" cy="1747700"/>
          </a:xfrm>
          <a:prstGeom prst="rect">
            <a:avLst/>
          </a:prstGeom>
          <a:noFill/>
          <a:ln>
            <a:noFill/>
          </a:ln>
        </p:spPr>
      </p:pic>
    </p:spTree>
    <p:extLst>
      <p:ext uri="{BB962C8B-B14F-4D97-AF65-F5344CB8AC3E}">
        <p14:creationId xmlns:p14="http://schemas.microsoft.com/office/powerpoint/2010/main" val="166963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ctrTitle"/>
          </p:nvPr>
        </p:nvSpPr>
        <p:spPr>
          <a:xfrm rot="-1002121">
            <a:off x="2735577" y="2981636"/>
            <a:ext cx="4100945" cy="1219055"/>
          </a:xfrm>
          <a:prstGeom prst="rect">
            <a:avLst/>
          </a:prstGeom>
          <a:solidFill>
            <a:schemeClr val="lt1"/>
          </a:solidFill>
          <a:ln w="12700" cap="flat" cmpd="sng">
            <a:solidFill>
              <a:srgbClr val="FFC000"/>
            </a:solidFill>
            <a:prstDash val="solid"/>
            <a:miter lim="800000"/>
            <a:headEnd type="none" w="sm" len="sm"/>
            <a:tailEnd type="none" w="sm" len="sm"/>
          </a:ln>
        </p:spPr>
        <p:txBody>
          <a:bodyPr spcFirstLastPara="1" vert="horz" wrap="square" lIns="91425" tIns="45700" rIns="91425" bIns="45700" rtlCol="0" anchor="b" anchorCtr="0">
            <a:noAutofit/>
          </a:bodyPr>
          <a:lstStyle/>
          <a:p>
            <a:r>
              <a:rPr lang="kk-KZ" dirty="0" err="1">
                <a:latin typeface="Arial"/>
                <a:ea typeface="Arial"/>
                <a:cs typeface="Arial"/>
                <a:sym typeface="Arial"/>
              </a:rPr>
              <a:t>What</a:t>
            </a:r>
            <a:r>
              <a:rPr lang="kk-KZ" dirty="0">
                <a:latin typeface="Arial"/>
                <a:ea typeface="Arial"/>
                <a:cs typeface="Arial"/>
                <a:sym typeface="Arial"/>
              </a:rPr>
              <a:t> </a:t>
            </a:r>
            <a:r>
              <a:rPr lang="kk-KZ" dirty="0" err="1">
                <a:latin typeface="Arial"/>
                <a:ea typeface="Arial"/>
                <a:cs typeface="Arial"/>
                <a:sym typeface="Arial"/>
              </a:rPr>
              <a:t>is</a:t>
            </a:r>
            <a:r>
              <a:rPr lang="kk-KZ" dirty="0">
                <a:latin typeface="Arial"/>
                <a:ea typeface="Arial"/>
                <a:cs typeface="Arial"/>
                <a:sym typeface="Arial"/>
              </a:rPr>
              <a:t> </a:t>
            </a:r>
            <a:r>
              <a:rPr lang="kk-KZ" dirty="0" err="1">
                <a:latin typeface="Arial"/>
                <a:ea typeface="Arial"/>
                <a:cs typeface="Arial"/>
                <a:sym typeface="Arial"/>
              </a:rPr>
              <a:t>cell</a:t>
            </a:r>
            <a:r>
              <a:rPr lang="kk-KZ" dirty="0">
                <a:latin typeface="Arial"/>
                <a:ea typeface="Arial"/>
                <a:cs typeface="Arial"/>
                <a:sym typeface="Arial"/>
              </a:rPr>
              <a:t>? </a:t>
            </a:r>
            <a:endParaRPr dirty="0"/>
          </a:p>
        </p:txBody>
      </p:sp>
      <p:sp>
        <p:nvSpPr>
          <p:cNvPr id="122" name="Google Shape;122;p18"/>
          <p:cNvSpPr txBox="1"/>
          <p:nvPr/>
        </p:nvSpPr>
        <p:spPr>
          <a:xfrm rot="544206">
            <a:off x="7783063" y="1894325"/>
            <a:ext cx="4100945" cy="1219055"/>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b" anchorCtr="0">
            <a:noAutofit/>
          </a:bodyPr>
          <a:lstStyle/>
          <a:p>
            <a:pPr algn="ctr">
              <a:lnSpc>
                <a:spcPct val="70000"/>
              </a:lnSpc>
              <a:buClr>
                <a:schemeClr val="dk1"/>
              </a:buClr>
              <a:buSzPts val="4200"/>
            </a:pPr>
            <a:r>
              <a:rPr lang="kk-KZ" sz="4267">
                <a:solidFill>
                  <a:schemeClr val="dk1"/>
                </a:solidFill>
              </a:rPr>
              <a:t>What do we know about cell? </a:t>
            </a:r>
            <a:endParaRPr sz="4267">
              <a:solidFill>
                <a:schemeClr val="dk1"/>
              </a:solidFill>
              <a:latin typeface="Calibri"/>
              <a:ea typeface="Calibri"/>
              <a:cs typeface="Calibri"/>
              <a:sym typeface="Calibri"/>
            </a:endParaRPr>
          </a:p>
        </p:txBody>
      </p:sp>
      <p:sp>
        <p:nvSpPr>
          <p:cNvPr id="123" name="Google Shape;123;p18"/>
          <p:cNvSpPr txBox="1"/>
          <p:nvPr/>
        </p:nvSpPr>
        <p:spPr>
          <a:xfrm rot="-810969">
            <a:off x="7695926" y="4154744"/>
            <a:ext cx="4100945" cy="1219055"/>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b" anchorCtr="0">
            <a:noAutofit/>
          </a:bodyPr>
          <a:lstStyle/>
          <a:p>
            <a:pPr algn="ctr">
              <a:lnSpc>
                <a:spcPct val="70000"/>
              </a:lnSpc>
              <a:buClr>
                <a:schemeClr val="dk1"/>
              </a:buClr>
              <a:buSzPts val="4200"/>
            </a:pPr>
            <a:r>
              <a:rPr lang="kk-KZ" sz="4267" dirty="0" err="1">
                <a:solidFill>
                  <a:schemeClr val="dk1"/>
                </a:solidFill>
              </a:rPr>
              <a:t>Which</a:t>
            </a:r>
            <a:r>
              <a:rPr lang="kk-KZ" sz="4267" dirty="0">
                <a:solidFill>
                  <a:schemeClr val="dk1"/>
                </a:solidFill>
              </a:rPr>
              <a:t> </a:t>
            </a:r>
            <a:r>
              <a:rPr lang="kk-KZ" sz="4267" dirty="0" err="1">
                <a:solidFill>
                  <a:schemeClr val="dk1"/>
                </a:solidFill>
              </a:rPr>
              <a:t>cell</a:t>
            </a:r>
            <a:r>
              <a:rPr lang="kk-KZ" sz="4267" dirty="0">
                <a:solidFill>
                  <a:schemeClr val="dk1"/>
                </a:solidFill>
              </a:rPr>
              <a:t> </a:t>
            </a:r>
            <a:r>
              <a:rPr lang="kk-KZ" sz="4267" dirty="0" err="1">
                <a:solidFill>
                  <a:schemeClr val="dk1"/>
                </a:solidFill>
              </a:rPr>
              <a:t>types</a:t>
            </a:r>
            <a:r>
              <a:rPr lang="kk-KZ" sz="4267" dirty="0">
                <a:solidFill>
                  <a:schemeClr val="dk1"/>
                </a:solidFill>
              </a:rPr>
              <a:t> </a:t>
            </a:r>
            <a:r>
              <a:rPr lang="kk-KZ" sz="4267" dirty="0" err="1">
                <a:solidFill>
                  <a:schemeClr val="dk1"/>
                </a:solidFill>
              </a:rPr>
              <a:t>do</a:t>
            </a:r>
            <a:r>
              <a:rPr lang="kk-KZ" sz="4267" dirty="0">
                <a:solidFill>
                  <a:schemeClr val="dk1"/>
                </a:solidFill>
              </a:rPr>
              <a:t> </a:t>
            </a:r>
            <a:r>
              <a:rPr lang="kk-KZ" sz="4267" dirty="0" err="1">
                <a:solidFill>
                  <a:schemeClr val="dk1"/>
                </a:solidFill>
              </a:rPr>
              <a:t>you</a:t>
            </a:r>
            <a:r>
              <a:rPr lang="kk-KZ" sz="4267" dirty="0">
                <a:solidFill>
                  <a:schemeClr val="dk1"/>
                </a:solidFill>
              </a:rPr>
              <a:t> </a:t>
            </a:r>
            <a:r>
              <a:rPr lang="kk-KZ" sz="4267" dirty="0" err="1">
                <a:solidFill>
                  <a:schemeClr val="dk1"/>
                </a:solidFill>
              </a:rPr>
              <a:t>know</a:t>
            </a:r>
            <a:r>
              <a:rPr lang="kk-KZ" sz="4267" dirty="0">
                <a:solidFill>
                  <a:schemeClr val="dk1"/>
                </a:solidFill>
              </a:rPr>
              <a:t>?</a:t>
            </a:r>
            <a:endParaRPr sz="4267" dirty="0">
              <a:solidFill>
                <a:schemeClr val="dk1"/>
              </a:solidFill>
              <a:latin typeface="Calibri"/>
              <a:ea typeface="Calibri"/>
              <a:cs typeface="Calibri"/>
              <a:sym typeface="Calibri"/>
            </a:endParaRPr>
          </a:p>
        </p:txBody>
      </p:sp>
      <p:sp>
        <p:nvSpPr>
          <p:cNvPr id="124" name="Google Shape;124;p18"/>
          <p:cNvSpPr txBox="1"/>
          <p:nvPr/>
        </p:nvSpPr>
        <p:spPr>
          <a:xfrm rot="510452">
            <a:off x="609768" y="4955454"/>
            <a:ext cx="4100945" cy="121905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b" anchorCtr="0">
            <a:noAutofit/>
          </a:bodyPr>
          <a:lstStyle/>
          <a:p>
            <a:pPr algn="ctr">
              <a:lnSpc>
                <a:spcPct val="70000"/>
              </a:lnSpc>
              <a:buClr>
                <a:schemeClr val="dk1"/>
              </a:buClr>
              <a:buSzPts val="5100"/>
            </a:pPr>
            <a:r>
              <a:rPr lang="kk-KZ" sz="5067">
                <a:solidFill>
                  <a:schemeClr val="dk1"/>
                </a:solidFill>
              </a:rPr>
              <a:t>What is in the cell?</a:t>
            </a:r>
            <a:endParaRPr sz="2400"/>
          </a:p>
        </p:txBody>
      </p:sp>
      <p:sp>
        <p:nvSpPr>
          <p:cNvPr id="6" name="Google Shape;121;p18">
            <a:extLst>
              <a:ext uri="{FF2B5EF4-FFF2-40B4-BE49-F238E27FC236}">
                <a16:creationId xmlns:a16="http://schemas.microsoft.com/office/drawing/2014/main" xmlns="" id="{309B2BD5-2789-4813-84C1-29DFD8AF772C}"/>
              </a:ext>
            </a:extLst>
          </p:cNvPr>
          <p:cNvSpPr txBox="1">
            <a:spLocks/>
          </p:cNvSpPr>
          <p:nvPr/>
        </p:nvSpPr>
        <p:spPr>
          <a:xfrm>
            <a:off x="237543" y="102637"/>
            <a:ext cx="7372714" cy="2029361"/>
          </a:xfrm>
          <a:prstGeom prst="rect">
            <a:avLst/>
          </a:prstGeom>
          <a:solidFill>
            <a:schemeClr val="lt1"/>
          </a:solidFill>
          <a:ln w="12700" cap="flat" cmpd="sng">
            <a:solidFill>
              <a:srgbClr val="FFC000"/>
            </a:solidFill>
            <a:prstDash val="solid"/>
            <a:miter lim="800000"/>
            <a:headEnd type="none" w="sm" len="sm"/>
            <a:tailEnd type="none" w="sm" len="sm"/>
          </a:ln>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000CC"/>
                </a:solidFill>
                <a:latin typeface="Arial"/>
                <a:ea typeface="Arial"/>
                <a:cs typeface="Arial"/>
                <a:sym typeface="Arial"/>
              </a:rPr>
              <a:t>The questions for the lesson</a:t>
            </a:r>
            <a:r>
              <a:rPr lang="en-US" dirty="0">
                <a:latin typeface="Arial"/>
                <a:ea typeface="Arial"/>
                <a:cs typeface="Arial"/>
                <a:sym typeface="Arial"/>
              </a:rPr>
              <a:t> </a:t>
            </a:r>
            <a:endParaRPr lang="en-US" dirty="0"/>
          </a:p>
        </p:txBody>
      </p:sp>
    </p:spTree>
    <p:extLst>
      <p:ext uri="{BB962C8B-B14F-4D97-AF65-F5344CB8AC3E}">
        <p14:creationId xmlns:p14="http://schemas.microsoft.com/office/powerpoint/2010/main" val="408841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5231569" y="818367"/>
            <a:ext cx="6325849" cy="5753571"/>
          </a:xfrm>
          <a:prstGeom prst="rect">
            <a:avLst/>
          </a:prstGeom>
          <a:noFill/>
          <a:ln>
            <a:noFill/>
          </a:ln>
        </p:spPr>
      </p:pic>
      <p:sp>
        <p:nvSpPr>
          <p:cNvPr id="130" name="Google Shape;130;p19"/>
          <p:cNvSpPr txBox="1"/>
          <p:nvPr/>
        </p:nvSpPr>
        <p:spPr>
          <a:xfrm>
            <a:off x="149901" y="3289102"/>
            <a:ext cx="5081700" cy="2152500"/>
          </a:xfrm>
          <a:prstGeom prst="rect">
            <a:avLst/>
          </a:prstGeom>
          <a:noFill/>
          <a:ln>
            <a:noFill/>
          </a:ln>
        </p:spPr>
        <p:txBody>
          <a:bodyPr spcFirstLastPara="1" wrap="square" lIns="91425" tIns="45700" rIns="91425" bIns="45700" anchor="t" anchorCtr="0">
            <a:noAutofit/>
          </a:bodyPr>
          <a:lstStyle/>
          <a:p>
            <a:pPr marL="457189" indent="-419090">
              <a:lnSpc>
                <a:spcPct val="90000"/>
              </a:lnSpc>
              <a:buClr>
                <a:srgbClr val="073763"/>
              </a:buClr>
              <a:buSzPts val="3000"/>
              <a:buFont typeface="Josefin Sans"/>
              <a:buChar char="-"/>
            </a:pPr>
            <a:r>
              <a:rPr lang="kk-KZ" sz="3067">
                <a:solidFill>
                  <a:srgbClr val="073763"/>
                </a:solidFill>
                <a:highlight>
                  <a:schemeClr val="lt1"/>
                </a:highlight>
                <a:latin typeface="Josefin Sans"/>
                <a:ea typeface="Josefin Sans"/>
                <a:cs typeface="Josefin Sans"/>
                <a:sym typeface="Josefin Sans"/>
              </a:rPr>
              <a:t>All living organisms are made of one or more cells.</a:t>
            </a:r>
            <a:endParaRPr sz="4000">
              <a:solidFill>
                <a:schemeClr val="dk1"/>
              </a:solidFill>
              <a:latin typeface="Calibri"/>
              <a:ea typeface="Calibri"/>
              <a:cs typeface="Calibri"/>
              <a:sym typeface="Calibri"/>
            </a:endParaRPr>
          </a:p>
        </p:txBody>
      </p:sp>
      <p:sp>
        <p:nvSpPr>
          <p:cNvPr id="131" name="Google Shape;131;p19"/>
          <p:cNvSpPr txBox="1"/>
          <p:nvPr/>
        </p:nvSpPr>
        <p:spPr>
          <a:xfrm rot="-452822">
            <a:off x="886294" y="948475"/>
            <a:ext cx="3941959" cy="707887"/>
          </a:xfrm>
          <a:prstGeom prst="rect">
            <a:avLst/>
          </a:prstGeom>
          <a:solidFill>
            <a:schemeClr val="lt1"/>
          </a:solidFill>
          <a:ln w="12700"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algn="ctr">
              <a:buSzPts val="4000"/>
            </a:pPr>
            <a:r>
              <a:rPr lang="kk-KZ" sz="4000">
                <a:solidFill>
                  <a:schemeClr val="dk1"/>
                </a:solidFill>
                <a:latin typeface="Calibri"/>
                <a:ea typeface="Calibri"/>
                <a:cs typeface="Calibri"/>
                <a:sym typeface="Calibri"/>
              </a:rPr>
              <a:t>CELL - ЖАСУША</a:t>
            </a:r>
            <a:endParaRPr sz="4000">
              <a:solidFill>
                <a:schemeClr val="dk1"/>
              </a:solidFill>
              <a:latin typeface="Calibri"/>
              <a:ea typeface="Calibri"/>
              <a:cs typeface="Calibri"/>
              <a:sym typeface="Calibri"/>
            </a:endParaRPr>
          </a:p>
        </p:txBody>
      </p:sp>
      <p:sp>
        <p:nvSpPr>
          <p:cNvPr id="132" name="Google Shape;132;p19"/>
          <p:cNvSpPr txBox="1"/>
          <p:nvPr/>
        </p:nvSpPr>
        <p:spPr>
          <a:xfrm rot="303125">
            <a:off x="236990" y="2177295"/>
            <a:ext cx="5612487" cy="523220"/>
          </a:xfrm>
          <a:prstGeom prst="rect">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algn="ctr">
              <a:buSzPts val="2800"/>
            </a:pPr>
            <a:r>
              <a:rPr lang="kk-KZ" sz="2800">
                <a:solidFill>
                  <a:schemeClr val="dk1"/>
                </a:solidFill>
                <a:latin typeface="Calibri"/>
                <a:ea typeface="Calibri"/>
                <a:cs typeface="Calibri"/>
                <a:sym typeface="Calibri"/>
              </a:rPr>
              <a:t>LIVING ORGANISMS – ТІРІ АҒЗАЛАР </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840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326</Words>
  <Application>Microsoft Office PowerPoint</Application>
  <PresentationFormat>Произвольный</PresentationFormat>
  <Paragraphs>50</Paragraphs>
  <Slides>31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Office Theme</vt:lpstr>
      <vt:lpstr>Автор: Кинцель Александр Евгеньевич</vt:lpstr>
      <vt:lpstr>Презентация PowerPoint</vt:lpstr>
      <vt:lpstr>Презентация PowerPoint</vt:lpstr>
      <vt:lpstr>Презентация PowerPoint</vt:lpstr>
      <vt:lpstr>Human body has about 75 trillion cells. There are more than 75 trillion bacteria living in and on our body. How is this possible that we have more bacterial cells than our own cells? </vt:lpstr>
      <vt:lpstr>Презентация PowerPoint</vt:lpstr>
      <vt:lpstr>Aim: You will compare structures of different types of cells</vt:lpstr>
      <vt:lpstr>What is cell?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CELL</vt:lpstr>
      <vt:lpstr>NUCLEUS</vt:lpstr>
      <vt:lpstr>CELL MEMBRANE</vt:lpstr>
      <vt:lpstr>CYTOPLASM</vt:lpstr>
      <vt:lpstr>SMOOTH ER</vt:lpstr>
      <vt:lpstr>ROUGH ER</vt:lpstr>
      <vt:lpstr>GOLGI BODY</vt:lpstr>
      <vt:lpstr>LYSOSOME</vt:lpstr>
      <vt:lpstr>MITOCHONDRIA</vt:lpstr>
      <vt:lpstr>RIBOSOME</vt:lpstr>
      <vt:lpstr>PLASTIDS</vt:lpstr>
      <vt:lpstr>VACUOLE</vt:lpstr>
      <vt:lpstr>FLUID</vt:lpstr>
      <vt:lpstr>BILAYER</vt:lpstr>
      <vt:lpstr>PERMEABLE</vt:lpstr>
      <vt:lpstr>CELL WALL</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NURDAN-IBRAHIM</dc:creator>
  <cp:lastModifiedBy>Надежда Пронская</cp:lastModifiedBy>
  <cp:revision>85</cp:revision>
  <dcterms:created xsi:type="dcterms:W3CDTF">2017-07-02T18:29:19Z</dcterms:created>
  <dcterms:modified xsi:type="dcterms:W3CDTF">2019-12-03T10:58:14Z</dcterms:modified>
</cp:coreProperties>
</file>