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2" r:id="rId5"/>
    <p:sldId id="264" r:id="rId6"/>
    <p:sldId id="268" r:id="rId7"/>
    <p:sldId id="270" r:id="rId8"/>
    <p:sldId id="265" r:id="rId9"/>
    <p:sldId id="266" r:id="rId10"/>
    <p:sldId id="273" r:id="rId11"/>
    <p:sldId id="269" r:id="rId12"/>
    <p:sldId id="260" r:id="rId13"/>
    <p:sldId id="272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87B"/>
    <a:srgbClr val="203C66"/>
    <a:srgbClr val="C6247A"/>
    <a:srgbClr val="C52378"/>
    <a:srgbClr val="98124D"/>
    <a:srgbClr val="853E5B"/>
    <a:srgbClr val="F94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51" d="100"/>
          <a:sy n="51" d="100"/>
        </p:scale>
        <p:origin x="-107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87CEA-20FC-4F93-90BA-D688801E3D37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BA2C-B1DE-4159-937D-66034CEC5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3F469-E70B-4B23-9DF4-D696682DB012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FAA0C-E521-4C16-B740-7C64C9CBD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598C5-2EB8-4B8D-BC63-64E33638B0B9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45C5D-3F79-4562-BAD6-B82365025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B2C12-F86B-41DC-83E5-49655EACE570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B8AA8-0C33-4ADC-A00E-559295AB8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CF630-8C6F-442D-B7C0-B447EEC35D77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D8A2-787A-4518-9C08-1240AE488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2AF9-E491-4A17-A81F-D8976EF2DA10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DF876-45D3-4E8B-AEDF-092950802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E1C50-0634-4B2E-B6BF-6B8BE0635640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09C8E-2189-4DB5-871B-5F3CB02C9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5AD58-BEE0-48AA-9CA6-22CD57223150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2E614-F5BC-4621-90CD-52F097AAD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EB977-C337-45C6-B850-06D6F8E97C61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865FB-0A73-4E96-A0B9-0D572F293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9F57B-09A1-4515-AB27-3A554BE59016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A4E8E-3A0A-4D39-A213-B3802915E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61320-0024-488C-96B5-C18CE05AF220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BBA7D-25D8-4AFD-93FC-DA332FD0B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D3C286-9A99-4DA2-8314-E1CE335B981E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80016-033C-44FD-9742-FD5F1B266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1204913" y="1527175"/>
            <a:ext cx="67341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500" b="1">
                <a:solidFill>
                  <a:srgbClr val="FF0000"/>
                </a:solidFill>
                <a:cs typeface="Tahoma" pitchFamily="34" charset="0"/>
              </a:rPr>
              <a:t>Доклад на педсовет «Личностно-ориентированный подход при подготовке обучающихся к творческим конкурсам»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1204913" y="1501775"/>
            <a:ext cx="713581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ru-RU" sz="2400">
                <a:latin typeface="Times New Roman" pitchFamily="18" charset="0"/>
              </a:rPr>
              <a:t>-современный адаптивный урок;</a:t>
            </a:r>
          </a:p>
          <a:p>
            <a:pPr marL="514350" indent="-514350"/>
            <a:r>
              <a:rPr lang="ru-RU" sz="2400">
                <a:latin typeface="Times New Roman" pitchFamily="18" charset="0"/>
              </a:rPr>
              <a:t>-консультирование по проблемным вопросам;</a:t>
            </a:r>
          </a:p>
          <a:p>
            <a:pPr marL="514350" indent="-514350"/>
            <a:r>
              <a:rPr lang="ru-RU" sz="2400" b="1">
                <a:latin typeface="Times New Roman" pitchFamily="18" charset="0"/>
              </a:rPr>
              <a:t>-</a:t>
            </a:r>
            <a:r>
              <a:rPr lang="ru-RU" sz="2400">
                <a:latin typeface="Times New Roman" pitchFamily="18" charset="0"/>
              </a:rPr>
              <a:t>индивидуальные образовательные траектории;</a:t>
            </a:r>
          </a:p>
          <a:p>
            <a:pPr marL="514350" indent="-514350"/>
            <a:r>
              <a:rPr lang="ru-RU" sz="2400">
                <a:latin typeface="Times New Roman" pitchFamily="18" charset="0"/>
              </a:rPr>
              <a:t>-</a:t>
            </a:r>
            <a:r>
              <a:rPr lang="ru-RU" sz="2400" b="1">
                <a:latin typeface="Times New Roman" pitchFamily="18" charset="0"/>
              </a:rPr>
              <a:t> </a:t>
            </a:r>
            <a:r>
              <a:rPr lang="ru-RU" sz="2400">
                <a:latin typeface="Times New Roman" pitchFamily="18" charset="0"/>
              </a:rPr>
              <a:t>знакомство с качественной литературой, новыми заданиями;</a:t>
            </a:r>
          </a:p>
          <a:p>
            <a:pPr marL="514350" indent="-514350"/>
            <a:r>
              <a:rPr lang="ru-RU" sz="2400">
                <a:latin typeface="Times New Roman" pitchFamily="18" charset="0"/>
              </a:rPr>
              <a:t>- интернет-ресурсы;</a:t>
            </a:r>
          </a:p>
          <a:p>
            <a:pPr marL="514350" indent="-514350"/>
            <a:r>
              <a:rPr lang="ru-RU" sz="2400">
                <a:latin typeface="Times New Roman" pitchFamily="18" charset="0"/>
              </a:rPr>
              <a:t>-интернет-олимпиады, конференции, конкурсы;</a:t>
            </a:r>
          </a:p>
          <a:p>
            <a:pPr marL="514350" indent="-514350"/>
            <a:r>
              <a:rPr lang="ru-RU" sz="2400">
                <a:latin typeface="Times New Roman" pitchFamily="18" charset="0"/>
              </a:rPr>
              <a:t>-использование технических возможностей кабинета;</a:t>
            </a:r>
          </a:p>
          <a:p>
            <a:pPr marL="514350" indent="-514350"/>
            <a:r>
              <a:rPr lang="ru-RU" sz="2400">
                <a:latin typeface="Times New Roman" pitchFamily="18" charset="0"/>
              </a:rPr>
              <a:t>-участие в школьном информационном вестнике;</a:t>
            </a:r>
          </a:p>
          <a:p>
            <a:pPr marL="514350" indent="-514350"/>
            <a:r>
              <a:rPr lang="ru-RU" sz="2400">
                <a:latin typeface="Times New Roman" pitchFamily="18" charset="0"/>
              </a:rPr>
              <a:t>-календарь школьника.</a:t>
            </a: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878013" y="858838"/>
            <a:ext cx="573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cs typeface="Tahoma" pitchFamily="34" charset="0"/>
              </a:rPr>
              <a:t>Формы работы с детьми: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8" y="466725"/>
            <a:ext cx="7102475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8" y="2667000"/>
            <a:ext cx="634523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1038225" y="1592263"/>
            <a:ext cx="6491288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ru-RU" sz="3200">
                <a:latin typeface="Times New Roman" pitchFamily="18" charset="0"/>
              </a:rPr>
              <a:t>1) оборудованный кабинет - центр учебно-методологического обеспечения уроков и подготовки к олимпиадам, к конкурсам, конференциям.</a:t>
            </a:r>
            <a:endParaRPr lang="en-US" altLang="zh-CN" sz="3200">
              <a:latin typeface="Times New Roman" pitchFamily="18" charset="0"/>
            </a:endParaRPr>
          </a:p>
          <a:p>
            <a:pPr marL="514350" indent="-514350"/>
            <a:r>
              <a:rPr lang="en-US" altLang="zh-CN" sz="3200">
                <a:latin typeface="Times New Roman" pitchFamily="18" charset="0"/>
              </a:rPr>
              <a:t>2)</a:t>
            </a:r>
            <a:r>
              <a:rPr lang="ru-RU" altLang="zh-CN" sz="3200">
                <a:latin typeface="Times New Roman" pitchFamily="18" charset="0"/>
              </a:rPr>
              <a:t> у</a:t>
            </a:r>
            <a:r>
              <a:rPr lang="en-US" altLang="zh-CN" sz="3200">
                <a:latin typeface="Times New Roman" pitchFamily="18" charset="0"/>
              </a:rPr>
              <a:t>чебники и учебные издания нового поколения</a:t>
            </a:r>
            <a:r>
              <a:rPr lang="ru-RU" altLang="zh-CN" sz="3200">
                <a:latin typeface="Times New Roman" pitchFamily="18" charset="0"/>
              </a:rPr>
              <a:t>. 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1082675" y="798513"/>
            <a:ext cx="7024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cs typeface="Tahoma" pitchFamily="34" charset="0"/>
              </a:rPr>
              <a:t>Формы работы с учащимися: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28663" y="1668463"/>
            <a:ext cx="76882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Знать, искать и ошибаться,</a:t>
            </a:r>
          </a:p>
          <a:p>
            <a:pPr>
              <a:defRPr/>
            </a:pPr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Чтобы снова подниматься,</a:t>
            </a:r>
          </a:p>
          <a:p>
            <a:pPr>
              <a:defRPr/>
            </a:pPr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Своей цели добиваться,</a:t>
            </a:r>
          </a:p>
          <a:p>
            <a:pPr>
              <a:defRPr/>
            </a:pPr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 лениться, не сдаваться!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WordArt 3"/>
          <p:cNvSpPr>
            <a:spLocks noChangeArrowheads="1" noChangeShapeType="1" noTextEdit="1"/>
          </p:cNvSpPr>
          <p:nvPr/>
        </p:nvSpPr>
        <p:spPr bwMode="auto">
          <a:xfrm>
            <a:off x="1866900" y="2967038"/>
            <a:ext cx="5410200" cy="930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Желаю успехов!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1198563" y="1947863"/>
            <a:ext cx="65833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Главная задача современной школы –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 это раскрытие способностей каждого ученика,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 воспитание личности, готовой к жизни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 в высокотехнологичном, конкурентном мире.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223963" y="1285875"/>
            <a:ext cx="6643687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200">
                <a:latin typeface="Times New Roman" pitchFamily="18" charset="0"/>
              </a:rPr>
              <a:t>Одними из общепризнанных направлений работы с учащимися являются олимпиадное движение, конкурсы сочинений и чтецов, НПК,  флэшмобы, викторины. Одним словом, ТВОРЧЕСТВО.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 descr="Tvorchestvo-eto-sposobnost-1024x6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0988" y="0"/>
            <a:ext cx="96393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031875" y="1714500"/>
            <a:ext cx="68230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zh-CN" sz="3200">
                <a:latin typeface="Times New Roman" pitchFamily="18" charset="0"/>
              </a:rPr>
              <a:t>        </a:t>
            </a:r>
            <a:r>
              <a:rPr lang="en-US" altLang="zh-CN" sz="3200">
                <a:latin typeface="Times New Roman" pitchFamily="18" charset="0"/>
              </a:rPr>
              <a:t>Творческие способности – </a:t>
            </a:r>
            <a:endParaRPr lang="ru-RU" altLang="zh-CN" sz="3200">
              <a:latin typeface="Times New Roman" pitchFamily="18" charset="0"/>
            </a:endParaRPr>
          </a:p>
          <a:p>
            <a:r>
              <a:rPr lang="en-US" altLang="zh-CN" sz="3200">
                <a:latin typeface="Times New Roman" pitchFamily="18" charset="0"/>
              </a:rPr>
              <a:t>это индивидуальные особенности, </a:t>
            </a:r>
            <a:endParaRPr lang="ru-RU" altLang="zh-CN" sz="3200">
              <a:latin typeface="Times New Roman" pitchFamily="18" charset="0"/>
            </a:endParaRPr>
          </a:p>
          <a:p>
            <a:r>
              <a:rPr lang="en-US" altLang="zh-CN" sz="3200">
                <a:latin typeface="Times New Roman" pitchFamily="18" charset="0"/>
              </a:rPr>
              <a:t>качества человека,</a:t>
            </a:r>
            <a:endParaRPr lang="ru-RU" altLang="zh-CN" sz="3200">
              <a:latin typeface="Times New Roman" pitchFamily="18" charset="0"/>
            </a:endParaRPr>
          </a:p>
          <a:p>
            <a:r>
              <a:rPr lang="en-US" altLang="zh-CN" sz="3200">
                <a:latin typeface="Times New Roman" pitchFamily="18" charset="0"/>
              </a:rPr>
              <a:t> которые определяют успешность </a:t>
            </a:r>
            <a:endParaRPr lang="ru-RU" altLang="zh-CN" sz="3200">
              <a:latin typeface="Times New Roman" pitchFamily="18" charset="0"/>
            </a:endParaRPr>
          </a:p>
          <a:p>
            <a:r>
              <a:rPr lang="en-US" altLang="zh-CN" sz="3200">
                <a:latin typeface="Times New Roman" pitchFamily="18" charset="0"/>
              </a:rPr>
              <a:t>выполнения им творческой </a:t>
            </a:r>
            <a:endParaRPr lang="ru-RU" altLang="zh-CN" sz="3200">
              <a:latin typeface="Times New Roman" pitchFamily="18" charset="0"/>
            </a:endParaRPr>
          </a:p>
          <a:p>
            <a:r>
              <a:rPr lang="en-US" altLang="zh-CN" sz="3200">
                <a:latin typeface="Times New Roman" pitchFamily="18" charset="0"/>
              </a:rPr>
              <a:t>деятельности различного рода.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1038225" y="1682750"/>
            <a:ext cx="6910388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ru-RU" sz="3200">
                <a:latin typeface="Times New Roman" pitchFamily="18" charset="0"/>
              </a:rPr>
              <a:t>1.Одаренность-это норма, а не исключение.</a:t>
            </a:r>
          </a:p>
          <a:p>
            <a:pPr marL="514350" indent="-514350"/>
            <a:r>
              <a:rPr lang="ru-RU" sz="3200">
                <a:latin typeface="Times New Roman" pitchFamily="18" charset="0"/>
              </a:rPr>
              <a:t>2. Одаренность поддается развитию, прежде всего, посредством повышения мотивации достижения.</a:t>
            </a:r>
          </a:p>
          <a:p>
            <a:pPr marL="514350" indent="-514350"/>
            <a:r>
              <a:rPr lang="ru-RU" sz="3200">
                <a:latin typeface="Times New Roman" pitchFamily="18" charset="0"/>
              </a:rPr>
              <a:t>3. Одаренность проявляется в разных областях.</a:t>
            </a: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1563688" y="842963"/>
            <a:ext cx="6257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cs typeface="Tahoma" pitchFamily="34" charset="0"/>
              </a:rPr>
              <a:t>Что такое «одарённость»?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992188" y="1193800"/>
            <a:ext cx="70405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Задачи</a:t>
            </a:r>
            <a:r>
              <a:rPr lang="ru-RU" sz="2400">
                <a:latin typeface="Times New Roman" pitchFamily="18" charset="0"/>
              </a:rPr>
              <a:t>, которые мы ставим перед собой при работе с одарѐнными детьми:</a:t>
            </a:r>
          </a:p>
          <a:p>
            <a:pPr>
              <a:defRPr/>
            </a:pPr>
            <a:r>
              <a:rPr lang="ru-RU" sz="2400">
                <a:latin typeface="Times New Roman" pitchFamily="18" charset="0"/>
              </a:rPr>
              <a:t>-учесть степень и меру самораскрытия одарённых учащихся;</a:t>
            </a:r>
          </a:p>
          <a:p>
            <a:pPr>
              <a:defRPr/>
            </a:pPr>
            <a:r>
              <a:rPr lang="ru-RU" sz="2400">
                <a:latin typeface="Times New Roman" pitchFamily="18" charset="0"/>
              </a:rPr>
              <a:t>-удовлетворить их потребности в информации по олимпиадным заданиям;</a:t>
            </a:r>
          </a:p>
          <a:p>
            <a:pPr>
              <a:defRPr/>
            </a:pPr>
            <a:r>
              <a:rPr lang="ru-RU" sz="2400">
                <a:latin typeface="Times New Roman" pitchFamily="18" charset="0"/>
              </a:rPr>
              <a:t>-готовить их систематически, а не периодически;</a:t>
            </a:r>
          </a:p>
          <a:p>
            <a:pPr>
              <a:defRPr/>
            </a:pPr>
            <a:r>
              <a:rPr lang="ru-RU" sz="2400">
                <a:latin typeface="Times New Roman" pitchFamily="18" charset="0"/>
              </a:rPr>
              <a:t>-использовать базовую, качественную литературу по предмету;</a:t>
            </a:r>
            <a:endParaRPr lang="en-US" altLang="zh-CN" sz="2400">
              <a:latin typeface="Times New Roman" pitchFamily="18" charset="0"/>
            </a:endParaRPr>
          </a:p>
          <a:p>
            <a:pPr>
              <a:defRPr/>
            </a:pPr>
            <a:r>
              <a:rPr lang="en-US" altLang="zh-CN" sz="2400">
                <a:latin typeface="Times New Roman" pitchFamily="18" charset="0"/>
              </a:rPr>
              <a:t>-учитель должен быть сам готов к систематическому самообразованию</a:t>
            </a:r>
            <a:r>
              <a:rPr lang="ru-RU" altLang="zh-CN" sz="240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146175" y="1428750"/>
            <a:ext cx="673576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Личностно – ориентированный подход нацелен</a:t>
            </a:r>
          </a:p>
          <a:p>
            <a:r>
              <a:rPr lang="ru-RU" sz="2400">
                <a:latin typeface="Times New Roman" pitchFamily="18" charset="0"/>
              </a:rPr>
              <a:t> на большую практическую направленность и</a:t>
            </a:r>
          </a:p>
          <a:p>
            <a:r>
              <a:rPr lang="ru-RU" sz="2400">
                <a:latin typeface="Times New Roman" pitchFamily="18" charset="0"/>
              </a:rPr>
              <a:t> жизненную востребованность полученных результатов. </a:t>
            </a:r>
          </a:p>
          <a:p>
            <a:endParaRPr lang="ru-RU" sz="2400">
              <a:latin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</a:rPr>
              <a:t>Наша задача – переход от старых принципов образования к новым,</a:t>
            </a:r>
          </a:p>
          <a:p>
            <a:r>
              <a:rPr lang="ru-RU" sz="2400">
                <a:latin typeface="Times New Roman" pitchFamily="18" charset="0"/>
              </a:rPr>
              <a:t> направленным на умственное и общее развитие</a:t>
            </a:r>
          </a:p>
          <a:p>
            <a:r>
              <a:rPr lang="ru-RU" sz="2400">
                <a:latin typeface="Times New Roman" pitchFamily="18" charset="0"/>
              </a:rPr>
              <a:t> учащихся современной школы.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062038" y="1524000"/>
            <a:ext cx="694531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zh-CN"/>
              <a:t>          </a:t>
            </a:r>
            <a:r>
              <a:rPr lang="en-US" altLang="zh-CN" sz="3600"/>
              <a:t>Ученику необходима педагогическая помощь и поддержка – это ключевые слова в характеристике личностно – ориентированного </a:t>
            </a:r>
            <a:r>
              <a:rPr lang="ru-RU" altLang="zh-CN" sz="3600"/>
              <a:t>подхода к развитию творческого потенциала</a:t>
            </a:r>
            <a:r>
              <a:rPr lang="en-US" altLang="zh-CN" sz="3600"/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1083</TotalTime>
  <Words>259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 Light</vt:lpstr>
      <vt:lpstr>Calibri</vt:lpstr>
      <vt:lpstr>Tahoma</vt:lpstr>
      <vt:lpstr>Times New Roman</vt:lpstr>
      <vt:lpstr>宋体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95</cp:revision>
  <dcterms:created xsi:type="dcterms:W3CDTF">2013-11-19T05:52:05Z</dcterms:created>
  <dcterms:modified xsi:type="dcterms:W3CDTF">2019-10-29T18:30:13Z</dcterms:modified>
</cp:coreProperties>
</file>