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56" r:id="rId3"/>
    <p:sldId id="260" r:id="rId4"/>
    <p:sldId id="261" r:id="rId5"/>
    <p:sldId id="262" r:id="rId6"/>
    <p:sldId id="258" r:id="rId7"/>
    <p:sldId id="270" r:id="rId8"/>
    <p:sldId id="27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44430E-4D87-406A-B46A-2C0267D9A7D4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E1F349-A2AE-4E67-B40D-8C5810DDBE5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320591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28868"/>
            <a:ext cx="364121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B3(2637)-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928802"/>
            <a:ext cx="27368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B3(2641)-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000372"/>
            <a:ext cx="3259138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6" descr="f_clip_image0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214818"/>
            <a:ext cx="2571768" cy="78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9" descr="f_clip_image0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928670"/>
            <a:ext cx="406303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festival.1september.ru/articles/414362/Image398.gif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00496" y="4286256"/>
            <a:ext cx="378621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№4329</a:t>
            </a:r>
          </a:p>
          <a:p>
            <a:pPr>
              <a:buNone/>
            </a:pPr>
            <a:r>
              <a:rPr lang="ru-RU" sz="2800" dirty="0" smtClean="0"/>
              <a:t>№4335</a:t>
            </a:r>
          </a:p>
          <a:p>
            <a:pPr>
              <a:buNone/>
            </a:pPr>
            <a:r>
              <a:rPr lang="ru-RU" sz="2800" dirty="0" smtClean="0"/>
              <a:t>№4337</a:t>
            </a:r>
          </a:p>
          <a:p>
            <a:pPr>
              <a:buNone/>
            </a:pPr>
            <a:r>
              <a:rPr lang="ru-RU" sz="2800" dirty="0" smtClean="0"/>
              <a:t>№4339</a:t>
            </a:r>
          </a:p>
          <a:p>
            <a:pPr>
              <a:buNone/>
            </a:pPr>
            <a:r>
              <a:rPr lang="ru-RU" sz="2800" dirty="0" smtClean="0"/>
              <a:t>№4341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Ответы: 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                   144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                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                   121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                   64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/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500174"/>
            <a:ext cx="1000132" cy="55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000240"/>
            <a:ext cx="1285884" cy="51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428868"/>
            <a:ext cx="1000132" cy="45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857496"/>
            <a:ext cx="125016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286124"/>
            <a:ext cx="1071570" cy="48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Найдите </a:t>
            </a:r>
            <a:r>
              <a:rPr lang="ru-RU" dirty="0" smtClean="0"/>
              <a:t>значение выражения</a:t>
            </a:r>
            <a:r>
              <a:rPr lang="ru-RU" dirty="0" smtClean="0"/>
              <a:t>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Решение: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Найдите значение выражения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Решение: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071678"/>
            <a:ext cx="9451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071678"/>
            <a:ext cx="928694" cy="80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000240"/>
            <a:ext cx="86641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000372"/>
            <a:ext cx="52482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643446"/>
            <a:ext cx="714380" cy="68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714884"/>
            <a:ext cx="714380" cy="67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4714884"/>
            <a:ext cx="642942" cy="6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572140"/>
            <a:ext cx="2000264" cy="67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95996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3. Найдите значение выражения: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Решение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000240"/>
            <a:ext cx="2257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000240"/>
            <a:ext cx="1685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000240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357562"/>
            <a:ext cx="538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143116"/>
            <a:ext cx="2786082" cy="47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786058"/>
            <a:ext cx="252606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286124"/>
            <a:ext cx="2500330" cy="45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786190"/>
            <a:ext cx="2643206" cy="40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071677"/>
            <a:ext cx="857256" cy="81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3" y="2928934"/>
            <a:ext cx="82947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143115"/>
            <a:ext cx="785818" cy="74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000371"/>
            <a:ext cx="714380" cy="67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214942" y="4572008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9</a:t>
            </a:r>
            <a:endParaRPr lang="ru-RU" sz="24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13</a:t>
            </a:r>
            <a:endParaRPr lang="ru-RU" sz="24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14</a:t>
            </a:r>
            <a:endParaRPr lang="ru-RU" sz="24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14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464344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Ответы во всех 2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6116" y="428625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Ответы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«Решение </a:t>
            </a:r>
            <a:r>
              <a:rPr lang="ru-RU" sz="4400" dirty="0" smtClean="0">
                <a:solidFill>
                  <a:schemeClr val="tx1"/>
                </a:solidFill>
              </a:rPr>
              <a:t>логарифмических </a:t>
            </a:r>
            <a:r>
              <a:rPr lang="ru-RU" sz="4400" dirty="0" smtClean="0">
                <a:solidFill>
                  <a:schemeClr val="tx1"/>
                </a:solidFill>
              </a:rPr>
              <a:t>уравнений, подготовка к ЕГЭ»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Учитель </a:t>
            </a:r>
            <a:r>
              <a:rPr lang="ru-RU" sz="3600" dirty="0" smtClean="0"/>
              <a:t>МБОУ  ХСОШ Степанова М.М.</a:t>
            </a:r>
          </a:p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Логарифмом </a:t>
            </a:r>
            <a:r>
              <a:rPr lang="ru-RU" dirty="0" smtClean="0"/>
              <a:t>числа </a:t>
            </a:r>
            <a:r>
              <a:rPr lang="en-US" i="1" dirty="0" smtClean="0"/>
              <a:t>b</a:t>
            </a:r>
            <a:r>
              <a:rPr lang="ru-RU" dirty="0" smtClean="0"/>
              <a:t> по основанию </a:t>
            </a:r>
            <a:r>
              <a:rPr lang="en-US" i="1" dirty="0" smtClean="0"/>
              <a:t>a</a:t>
            </a:r>
            <a:r>
              <a:rPr lang="ru-RU" dirty="0" smtClean="0"/>
              <a:t> называется</a:t>
            </a:r>
          </a:p>
          <a:p>
            <a:pPr algn="just">
              <a:buNone/>
            </a:pPr>
            <a:r>
              <a:rPr lang="ru-RU" dirty="0" smtClean="0"/>
              <a:t>такое число, обозначаемое             , что                    .</a:t>
            </a:r>
          </a:p>
          <a:p>
            <a:pPr algn="just">
              <a:buNone/>
            </a:pPr>
            <a:r>
              <a:rPr lang="en-US" i="1" dirty="0" smtClean="0"/>
              <a:t>a</a:t>
            </a:r>
            <a:r>
              <a:rPr lang="ru-RU" dirty="0" smtClean="0"/>
              <a:t> - основание логарифма (</a:t>
            </a:r>
            <a:r>
              <a:rPr lang="en-US" i="1" dirty="0" smtClean="0"/>
              <a:t>a</a:t>
            </a:r>
            <a:r>
              <a:rPr lang="ru-RU" i="1" dirty="0" smtClean="0"/>
              <a:t> &gt; 0, </a:t>
            </a:r>
            <a:r>
              <a:rPr lang="en-US" i="1" dirty="0" smtClean="0"/>
              <a:t>a </a:t>
            </a:r>
            <a:r>
              <a:rPr lang="en-US" i="1" dirty="0" smtClean="0">
                <a:sym typeface="Symbol"/>
              </a:rPr>
              <a:t></a:t>
            </a:r>
            <a:r>
              <a:rPr lang="ru-RU" i="1" dirty="0" smtClean="0"/>
              <a:t> 1</a:t>
            </a:r>
            <a:r>
              <a:rPr lang="ru-RU" dirty="0" smtClean="0"/>
              <a:t>),</a:t>
            </a:r>
          </a:p>
          <a:p>
            <a:pPr algn="just">
              <a:buNone/>
            </a:pPr>
            <a:r>
              <a:rPr lang="en-US" i="1" dirty="0" smtClean="0"/>
              <a:t>b</a:t>
            </a:r>
            <a:r>
              <a:rPr lang="ru-RU" dirty="0" smtClean="0"/>
              <a:t> - логарифмическое число ( </a:t>
            </a:r>
            <a:r>
              <a:rPr lang="en-US" i="1" dirty="0" smtClean="0"/>
              <a:t>b</a:t>
            </a:r>
            <a:r>
              <a:rPr lang="ru-RU" i="1" dirty="0" smtClean="0"/>
              <a:t> &gt; 0</a:t>
            </a:r>
            <a:r>
              <a:rPr lang="ru-RU" dirty="0" smtClean="0"/>
              <a:t>)</a:t>
            </a:r>
          </a:p>
          <a:p>
            <a:pPr algn="just">
              <a:buNone/>
            </a:pPr>
            <a:r>
              <a:rPr lang="ru-RU" dirty="0" smtClean="0"/>
              <a:t>Десятичный логарифм:      </a:t>
            </a:r>
          </a:p>
          <a:p>
            <a:pPr algn="just">
              <a:buNone/>
            </a:pPr>
            <a:r>
              <a:rPr lang="ru-RU" dirty="0" smtClean="0"/>
              <a:t>Натуральный логарифм:                          где </a:t>
            </a:r>
            <a:r>
              <a:rPr lang="en-US" i="1" dirty="0" smtClean="0"/>
              <a:t>e</a:t>
            </a:r>
            <a:r>
              <a:rPr lang="ru-RU" i="1" dirty="0" smtClean="0"/>
              <a:t> = 2,71828</a:t>
            </a:r>
            <a:endParaRPr lang="ru-RU" dirty="0" smtClean="0"/>
          </a:p>
          <a:p>
            <a:pPr marL="514350" indent="-51435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214810" y="3929066"/>
          <a:ext cx="1643074" cy="450157"/>
        </p:xfrm>
        <a:graphic>
          <a:graphicData uri="http://schemas.openxmlformats.org/presentationml/2006/ole">
            <p:oleObj spid="_x0000_s1025" name="Формула" r:id="rId3" imgW="698500" imgH="1905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29124" y="4357694"/>
          <a:ext cx="1500198" cy="428628"/>
        </p:xfrm>
        <a:graphic>
          <a:graphicData uri="http://schemas.openxmlformats.org/presentationml/2006/ole">
            <p:oleObj spid="_x0000_s1027" name="Формула" r:id="rId4" imgW="660113" imgH="190417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72000" y="2428868"/>
          <a:ext cx="1000132" cy="540612"/>
        </p:xfrm>
        <a:graphic>
          <a:graphicData uri="http://schemas.openxmlformats.org/presentationml/2006/ole">
            <p:oleObj spid="_x0000_s1029" name="Формула" r:id="rId5" imgW="355446" imgH="190417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357950" y="2428868"/>
          <a:ext cx="1500198" cy="436104"/>
        </p:xfrm>
        <a:graphic>
          <a:graphicData uri="http://schemas.openxmlformats.org/presentationml/2006/ole">
            <p:oleObj spid="_x0000_s1031" name="Формула" r:id="rId6" imgW="609336" imgH="203112" progId="Equation.3">
              <p:embed/>
            </p:oleObj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6072198" y="3214686"/>
          <a:ext cx="2195509" cy="706769"/>
        </p:xfrm>
        <a:graphic>
          <a:graphicData uri="http://schemas.openxmlformats.org/presentationml/2006/ole">
            <p:oleObj spid="_x0000_s1032" name="Формула" r:id="rId7" imgW="1752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400" dirty="0" smtClean="0">
                <a:latin typeface="Times New Roman"/>
              </a:rPr>
              <a:t>Основные свойства логарифмов</a:t>
            </a: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58" cy="4565671"/>
        </p:xfrm>
        <a:graphic>
          <a:graphicData uri="http://schemas.openxmlformats.org/drawingml/2006/table">
            <a:tbl>
              <a:tblPr/>
              <a:tblGrid>
                <a:gridCol w="3770238"/>
                <a:gridCol w="4459420"/>
              </a:tblGrid>
              <a:tr h="15126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28600" algn="l"/>
                        </a:tabLs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97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97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97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37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28600" algn="l"/>
                        </a:tabLst>
                        <a:defRPr/>
                      </a:pP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3836" marR="73836" marT="0" marB="0" anchor="ctr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928662" y="5072074"/>
          <a:ext cx="1500198" cy="553920"/>
        </p:xfrm>
        <a:graphic>
          <a:graphicData uri="http://schemas.openxmlformats.org/presentationml/2006/ole">
            <p:oleObj spid="_x0000_s18442" name="Формула" r:id="rId3" imgW="622030" imgH="228501" progId="Equation.3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500562" y="5143512"/>
          <a:ext cx="1500198" cy="537384"/>
        </p:xfrm>
        <a:graphic>
          <a:graphicData uri="http://schemas.openxmlformats.org/presentationml/2006/ole">
            <p:oleObj spid="_x0000_s18441" name="Формула" r:id="rId4" imgW="634725" imgH="228501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928662" y="3714752"/>
          <a:ext cx="2928958" cy="399403"/>
        </p:xfrm>
        <a:graphic>
          <a:graphicData uri="http://schemas.openxmlformats.org/presentationml/2006/ole">
            <p:oleObj spid="_x0000_s18440" name="Формула" r:id="rId5" imgW="1676400" imgH="22860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500562" y="2143116"/>
          <a:ext cx="3000396" cy="798922"/>
        </p:xfrm>
        <a:graphic>
          <a:graphicData uri="http://schemas.openxmlformats.org/presentationml/2006/ole">
            <p:oleObj spid="_x0000_s18439" name="Формула" r:id="rId6" imgW="1612900" imgH="43180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857224" y="2285992"/>
          <a:ext cx="2857520" cy="494571"/>
        </p:xfrm>
        <a:graphic>
          <a:graphicData uri="http://schemas.openxmlformats.org/presentationml/2006/ole">
            <p:oleObj spid="_x0000_s18438" name="Формула" r:id="rId7" imgW="1129810" imgH="241195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928662" y="4286256"/>
          <a:ext cx="2428892" cy="744624"/>
        </p:xfrm>
        <a:graphic>
          <a:graphicData uri="http://schemas.openxmlformats.org/presentationml/2006/ole">
            <p:oleObj spid="_x0000_s18437" name="Формула" r:id="rId8" imgW="1129810" imgH="393529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500562" y="4357694"/>
          <a:ext cx="1785950" cy="821126"/>
        </p:xfrm>
        <a:graphic>
          <a:graphicData uri="http://schemas.openxmlformats.org/presentationml/2006/ole">
            <p:oleObj spid="_x0000_s18436" name="Формула" r:id="rId9" imgW="825500" imgH="38100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500562" y="3500438"/>
          <a:ext cx="2071702" cy="952506"/>
        </p:xfrm>
        <a:graphic>
          <a:graphicData uri="http://schemas.openxmlformats.org/presentationml/2006/ole">
            <p:oleObj spid="_x0000_s18435" name="Формула" r:id="rId10" imgW="825500" imgH="381000" progId="Equation.3">
              <p:embed/>
            </p:oleObj>
          </a:graphicData>
        </a:graphic>
      </p:graphicFrame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500562" y="3071810"/>
          <a:ext cx="1500198" cy="506090"/>
        </p:xfrm>
        <a:graphic>
          <a:graphicData uri="http://schemas.openxmlformats.org/presentationml/2006/ole">
            <p:oleObj spid="_x0000_s18434" name="Формула" r:id="rId11" imgW="583947" imgH="203112" progId="Equation.3">
              <p:embed/>
            </p:oleObj>
          </a:graphicData>
        </a:graphic>
      </p:graphicFrame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857224" y="2857496"/>
          <a:ext cx="1928826" cy="637043"/>
        </p:xfrm>
        <a:graphic>
          <a:graphicData uri="http://schemas.openxmlformats.org/presentationml/2006/ole">
            <p:oleObj spid="_x0000_s18433" name="Формула" r:id="rId12" imgW="838200" imgH="241300" progId="Equation.3">
              <p:embed/>
            </p:oleObj>
          </a:graphicData>
        </a:graphic>
      </p:graphicFrame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Работа по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теме.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26646 Найдите корень уравнения  </a:t>
            </a:r>
          </a:p>
          <a:p>
            <a:r>
              <a:rPr lang="ru-RU" dirty="0" smtClean="0"/>
              <a:t>№ 26647 Найдите корень уравнения  </a:t>
            </a:r>
          </a:p>
          <a:p>
            <a:r>
              <a:rPr lang="ru-RU" dirty="0" smtClean="0"/>
              <a:t>№ 26648 Найдите корень уравнения  </a:t>
            </a:r>
          </a:p>
          <a:p>
            <a:r>
              <a:rPr lang="ru-RU" dirty="0" smtClean="0"/>
              <a:t>№ 26649 Найдите корень уравнения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Решение № 26646                      Решение № 26647 </a:t>
            </a: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4" name="Рисунок 3" descr="{{\log }_{2}}(4-x)~=~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000240"/>
            <a:ext cx="228601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{{\log }_{5}}(4+x)~=~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500306"/>
            <a:ext cx="2286012" cy="44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{{\log }_{5}}(5-x)~=~{{\log }_{5}}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000372"/>
            <a:ext cx="228601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{{\log }_{2}}(15+x)~=~{{\log }_{2}}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429000"/>
            <a:ext cx="2603196" cy="44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5" y="4357694"/>
            <a:ext cx="2428891" cy="471629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786322"/>
            <a:ext cx="2857520" cy="423336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214950"/>
            <a:ext cx="1428760" cy="420224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572140"/>
            <a:ext cx="1885963" cy="428628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929330"/>
            <a:ext cx="1357322" cy="430896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5" y="4429132"/>
            <a:ext cx="2207433" cy="428628"/>
          </a:xfrm>
          <a:prstGeom prst="rect">
            <a:avLst/>
          </a:prstGeom>
          <a:noFill/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2411034" cy="357190"/>
          </a:xfrm>
          <a:prstGeom prst="rect">
            <a:avLst/>
          </a:prstGeom>
          <a:noFill/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286388"/>
            <a:ext cx="1357322" cy="399212"/>
          </a:xfrm>
          <a:prstGeom prst="rect">
            <a:avLst/>
          </a:prstGeom>
          <a:noFill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643578"/>
            <a:ext cx="1285884" cy="372720"/>
          </a:xfrm>
          <a:prstGeom prst="rect">
            <a:avLst/>
          </a:prstGeom>
          <a:noFill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6000768"/>
            <a:ext cx="857256" cy="389662"/>
          </a:xfrm>
          <a:prstGeom prst="rect">
            <a:avLst/>
          </a:prstGeom>
          <a:noFill/>
        </p:spPr>
      </p:pic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229600" cy="4389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Решить № 26648                      Решить № 26649  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00306"/>
            <a:ext cx="3300436" cy="500066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143248"/>
            <a:ext cx="1571636" cy="51529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86190"/>
            <a:ext cx="1800238" cy="500066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429132"/>
            <a:ext cx="928694" cy="530683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7" y="2500306"/>
            <a:ext cx="3500459" cy="500066"/>
          </a:xfrm>
          <a:prstGeom prst="rect">
            <a:avLst/>
          </a:prstGeom>
          <a:noFill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1" y="3143248"/>
            <a:ext cx="1857388" cy="538373"/>
          </a:xfrm>
          <a:prstGeom prst="rect">
            <a:avLst/>
          </a:prstGeom>
          <a:noFill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857628"/>
            <a:ext cx="1714512" cy="496960"/>
          </a:xfrm>
          <a:prstGeom prst="rect">
            <a:avLst/>
          </a:prstGeom>
          <a:noFill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500570"/>
            <a:ext cx="1357322" cy="493572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на доске.</a:t>
            </a:r>
            <a:endParaRPr lang="ru-RU" dirty="0"/>
          </a:p>
        </p:txBody>
      </p:sp>
      <p:pic>
        <p:nvPicPr>
          <p:cNvPr id="4" name="Picture 8" descr="B3(2637)-0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2857520" cy="58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B3(2641)-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071810"/>
            <a:ext cx="3259138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B3(2639)-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000504"/>
            <a:ext cx="2928958" cy="59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B3(2647)-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099" y="4857760"/>
            <a:ext cx="2803177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Прототипы В7 устно</a:t>
            </a:r>
            <a:endParaRPr lang="ru-RU" dirty="0"/>
          </a:p>
        </p:txBody>
      </p:sp>
      <p:pic>
        <p:nvPicPr>
          <p:cNvPr id="4" name="Picture 6" descr="s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3" y="2143116"/>
            <a:ext cx="261325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71810"/>
            <a:ext cx="349340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429132"/>
            <a:ext cx="3786182" cy="106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s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143116"/>
            <a:ext cx="329142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s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3143248"/>
            <a:ext cx="3143272" cy="91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s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4429132"/>
            <a:ext cx="302729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s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2143116"/>
            <a:ext cx="315756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Прототипы заданий В5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Найдите значение выражения</a:t>
            </a:r>
          </a:p>
          <a:p>
            <a:pPr>
              <a:buNone/>
            </a:pPr>
            <a:r>
              <a:rPr lang="ru-RU" dirty="0" smtClean="0"/>
              <a:t>1.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Решение: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2.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Решение: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3.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Решение: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2"/>
            <a:ext cx="1285884" cy="51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000372"/>
            <a:ext cx="53387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286124"/>
            <a:ext cx="1143008" cy="52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143380"/>
            <a:ext cx="616876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500570"/>
            <a:ext cx="1071570" cy="49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286388"/>
            <a:ext cx="45005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</TotalTime>
  <Words>192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Поток</vt:lpstr>
      <vt:lpstr>Формула</vt:lpstr>
      <vt:lpstr>Microsoft Equation 3.0</vt:lpstr>
      <vt:lpstr>Слайд 1</vt:lpstr>
      <vt:lpstr>«Решение логарифмических уравнений, подготовка к ЕГЭ»</vt:lpstr>
      <vt:lpstr>Определение</vt:lpstr>
      <vt:lpstr>Основные свойства логарифмов</vt:lpstr>
      <vt:lpstr>Работа по теме.</vt:lpstr>
      <vt:lpstr>Решение</vt:lpstr>
      <vt:lpstr>Работа на доске.</vt:lpstr>
      <vt:lpstr>Прототипы В7 устно</vt:lpstr>
      <vt:lpstr>Прототипы заданий В5</vt:lpstr>
      <vt:lpstr>Самостоятельная работа</vt:lpstr>
      <vt:lpstr>Закрепление</vt:lpstr>
      <vt:lpstr>Слайд 12</vt:lpstr>
      <vt:lpstr>Самостоятельная работа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ASUS</dc:creator>
  <cp:lastModifiedBy>ASUS</cp:lastModifiedBy>
  <cp:revision>30</cp:revision>
  <dcterms:created xsi:type="dcterms:W3CDTF">2013-04-25T08:43:53Z</dcterms:created>
  <dcterms:modified xsi:type="dcterms:W3CDTF">2013-04-26T08:32:25Z</dcterms:modified>
</cp:coreProperties>
</file>