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9" r:id="rId4"/>
    <p:sldId id="264" r:id="rId5"/>
    <p:sldId id="263" r:id="rId6"/>
    <p:sldId id="265" r:id="rId7"/>
    <p:sldId id="270" r:id="rId8"/>
    <p:sldId id="269" r:id="rId9"/>
    <p:sldId id="268" r:id="rId10"/>
    <p:sldId id="267" r:id="rId11"/>
    <p:sldId id="266" r:id="rId12"/>
    <p:sldId id="273" r:id="rId13"/>
    <p:sldId id="274" r:id="rId14"/>
    <p:sldId id="272" r:id="rId15"/>
    <p:sldId id="276" r:id="rId16"/>
    <p:sldId id="279" r:id="rId17"/>
    <p:sldId id="280" r:id="rId18"/>
    <p:sldId id="281" r:id="rId19"/>
    <p:sldId id="271" r:id="rId20"/>
    <p:sldId id="286" r:id="rId21"/>
    <p:sldId id="275" r:id="rId22"/>
    <p:sldId id="278" r:id="rId23"/>
    <p:sldId id="277" r:id="rId24"/>
    <p:sldId id="283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279E-70D4-4D56-926E-A01E447B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AE77-81E8-43F8-9B81-BD008EA20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4303-637C-49F6-B0FD-49A61249F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2AA12-58E2-4555-BE4E-91D6357A62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3738-F007-41B3-9B03-FFC63E2D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1D96-D93F-4CA7-9FF9-8C2F8FDFE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5214-A137-4B44-8453-5FE5E30B5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68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EA59-19B0-4610-8A95-ADE345C75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3300A-D49D-4827-B36C-FDD36F6B8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6BD-45F1-4FB1-A27E-B67371CAE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EFF15-6FCB-463C-B2C9-563AFC429E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7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41BD-7ED5-4462-BEAB-49A291285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54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279E-70D4-4D56-926E-A01E447B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38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AE77-81E8-43F8-9B81-BD008EA20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7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4303-637C-49F6-B0FD-49A61249F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7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2AA12-58E2-4555-BE4E-91D6357A62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9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3738-F007-41B3-9B03-FFC63E2D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9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1D96-D93F-4CA7-9FF9-8C2F8FDFE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5214-A137-4B44-8453-5FE5E30B5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5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EA59-19B0-4610-8A95-ADE345C75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60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3300A-D49D-4827-B36C-FDD36F6B8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6BD-45F1-4FB1-A27E-B67371CAE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8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EFF15-6FCB-463C-B2C9-563AFC429E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41BD-7ED5-4462-BEAB-49A291285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852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2EBEE-AA56-4E0B-ACC9-E4B8544462B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2EBEE-AA56-4E0B-ACC9-E4B8544462B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0.infourok.ru/images/doc/202/231151/hello_html_m5482f0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2120082"/>
            <a:ext cx="64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Математика</a:t>
            </a:r>
          </a:p>
          <a:p>
            <a:r>
              <a:rPr lang="ru-RU" sz="2800" dirty="0" smtClean="0"/>
              <a:t>3 класс</a:t>
            </a:r>
            <a:endParaRPr lang="ru-RU" sz="28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46227" y="3200202"/>
            <a:ext cx="41036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9BBB59">
                    <a:lumMod val="50000"/>
                  </a:srgbClr>
                </a:solidFill>
                <a:latin typeface="Comic Sans MS" panose="030F0702030302020204" pitchFamily="66" charset="0"/>
              </a:rPr>
              <a:t>УМК «Школа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0367" y="1196752"/>
            <a:ext cx="3236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ГОСУДАРСТВЕННОЕ БЮДЖЕТНОЕ  </a:t>
            </a:r>
            <a:r>
              <a:rPr lang="ru-RU" altLang="ru-RU" sz="9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ОБЩЕОБРАЗОВАТЕЛЬНОЕ УЧРЕЖДЕНИЕ</a:t>
            </a:r>
            <a:endParaRPr lang="ru-RU" altLang="ru-RU" sz="900" b="1" kern="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«СРЕДНЯЯ ОБЩЕОБРАЗОВАТЕЛЬНАЯ </a:t>
            </a:r>
            <a:endParaRPr lang="ru-RU" altLang="ru-RU" sz="900" b="1" kern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ШКОЛА </a:t>
            </a:r>
            <a:r>
              <a:rPr lang="ru-RU" altLang="ru-RU" sz="9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№ 548»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КРАСНОСЕЛЬСКОГО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г. САНКТ-ПЕТЕРБУРГ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52652" y="4169144"/>
            <a:ext cx="3559175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Презентацию  приготовила:</a:t>
            </a:r>
          </a:p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 классов</a:t>
            </a:r>
          </a:p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Кунделева  Оксана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42467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6716" y="836712"/>
            <a:ext cx="66683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Объяснить значение слов: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6643" y="1544598"/>
            <a:ext cx="3383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придворные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49616"/>
            <a:ext cx="30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стражники</a:t>
            </a:r>
            <a:endParaRPr lang="ru-RU" sz="4800" dirty="0"/>
          </a:p>
        </p:txBody>
      </p:sp>
      <p:pic>
        <p:nvPicPr>
          <p:cNvPr id="15362" name="Picture 2" descr="https://images.radario.ru/images/54c385ceedbe45be8385edd4e122e7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64" y="2402382"/>
            <a:ext cx="3576376" cy="29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olnet.ee/gallery/pic/knk/k2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1D1"/>
              </a:clrFrom>
              <a:clrTo>
                <a:srgbClr val="EEE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3417"/>
            <a:ext cx="1536894" cy="23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5127" y="4528225"/>
            <a:ext cx="2458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упряжка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6716" y="836712"/>
            <a:ext cx="66683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Объяснить значение слов: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579051"/>
            <a:ext cx="1877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карета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544598"/>
            <a:ext cx="1673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кучер</a:t>
            </a:r>
            <a:endParaRPr lang="ru-RU" sz="4800" dirty="0"/>
          </a:p>
        </p:txBody>
      </p:sp>
      <p:pic>
        <p:nvPicPr>
          <p:cNvPr id="15366" name="Picture 6" descr="http://pngimg.com/uploads/carriage/carriage_PNG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16" y="2286841"/>
            <a:ext cx="3224193" cy="21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mtdata.ru/u9/photo1EC7/20760345444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1271"/>
            <a:ext cx="2640799" cy="18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playcast.ru/uploads/2018/02/08/245777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93" y="4259476"/>
            <a:ext cx="2885295" cy="18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2092"/>
            <a:ext cx="4653131" cy="68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21676"/>
            <a:ext cx="3195762" cy="3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67021"/>
            <a:ext cx="302433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0· 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1·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2·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3·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4· </a:t>
            </a:r>
            <a:r>
              <a:rPr lang="ru-RU" sz="6000" dirty="0">
                <a:solidFill>
                  <a:prstClr val="black"/>
                </a:solidFill>
              </a:rPr>
              <a:t>6</a:t>
            </a:r>
            <a:r>
              <a:rPr lang="ru-RU" sz="6000" dirty="0" smtClean="0">
                <a:solidFill>
                  <a:prstClr val="black"/>
                </a:solidFill>
              </a:rPr>
              <a:t>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5·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endParaRPr lang="ru-RU" sz="6000" dirty="0">
              <a:solidFill>
                <a:prstClr val="black"/>
              </a:solidFill>
            </a:endParaRPr>
          </a:p>
          <a:p>
            <a:endParaRPr lang="ru-RU" sz="6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836712"/>
            <a:ext cx="463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знаем?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7289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659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9755" y="25823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9755" y="350572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3271" y="44020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3271" y="521955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56536" y="1683658"/>
            <a:ext cx="463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что мы не знаем?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9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3" y="1674674"/>
            <a:ext cx="74888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Таблица умножения и деления с числом 6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7"/>
          <p:cNvSpPr>
            <a:spLocks noGrp="1" noChangeArrowheads="1"/>
          </p:cNvSpPr>
          <p:nvPr>
            <p:ph type="title"/>
          </p:nvPr>
        </p:nvSpPr>
        <p:spPr>
          <a:xfrm>
            <a:off x="431447" y="692696"/>
            <a:ext cx="8291513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 b="1" u="sng" dirty="0" smtClean="0">
                <a:solidFill>
                  <a:schemeClr val="tx1"/>
                </a:solidFill>
              </a:rPr>
              <a:t>План: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99592" y="1052736"/>
            <a:ext cx="7272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 Заполнить первый столбик, используя счет </a:t>
            </a:r>
            <a:r>
              <a:rPr lang="ru-RU" sz="36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шестерками</a:t>
            </a:r>
            <a:r>
              <a:rPr lang="ru-RU" sz="3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Заполнить второй столбик, используя перестановку множителей.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Заполнить третий и четвертый столбики на основе взаимосвязи умножения и деления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200800" cy="453680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3300"/>
                </a:solidFill>
              </a:rPr>
              <a:t>Правила работы в группе: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В группе должен быть организатор обсуждения.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Каждый может высказать свою версию решения.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Один говорит, остальные слушают и пытаются понять.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Каждая версия обсуждается в группе.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В группе согласуется общее решение.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Представитель группы защищает согласованное решение перед классом.</a:t>
            </a:r>
          </a:p>
        </p:txBody>
      </p:sp>
    </p:spTree>
    <p:extLst>
      <p:ext uri="{BB962C8B-B14F-4D97-AF65-F5344CB8AC3E}">
        <p14:creationId xmlns:p14="http://schemas.microsoft.com/office/powerpoint/2010/main" val="35598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15" name="Group 1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38882741"/>
              </p:ext>
            </p:extLst>
          </p:nvPr>
        </p:nvGraphicFramePr>
        <p:xfrm>
          <a:off x="827584" y="1556792"/>
          <a:ext cx="7560840" cy="2736304"/>
        </p:xfrm>
        <a:graphic>
          <a:graphicData uri="http://schemas.openxmlformats.org/drawingml/2006/table">
            <a:tbl>
              <a:tblPr/>
              <a:tblGrid>
                <a:gridCol w="1890210"/>
                <a:gridCol w="1890210"/>
                <a:gridCol w="1890210"/>
                <a:gridCol w="1890210"/>
              </a:tblGrid>
              <a:tr h="273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</a:t>
                      </a: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·  6 = </a:t>
                      </a: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36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 · 7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·  8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·  9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 : 7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 : 8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 : 9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38532" y="1917576"/>
            <a:ext cx="576064" cy="216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5646" y="2225468"/>
            <a:ext cx="576064" cy="1852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431" y="1998131"/>
            <a:ext cx="576064" cy="20796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2420888"/>
            <a:ext cx="463624" cy="1728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34" y="4210926"/>
            <a:ext cx="2606512" cy="26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44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1" y="0"/>
            <a:ext cx="4665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8256"/>
            <a:ext cx="4653131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15" y="1400002"/>
            <a:ext cx="73356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Золушка посадила </a:t>
            </a:r>
            <a:r>
              <a:rPr lang="ru-RU" sz="2400" b="1" i="1" dirty="0" smtClean="0">
                <a:latin typeface="Times New Roman"/>
                <a:ea typeface="Times New Roman"/>
              </a:rPr>
              <a:t>36 кустов </a:t>
            </a:r>
            <a:r>
              <a:rPr lang="ru-RU" sz="2400" b="1" i="1" dirty="0">
                <a:latin typeface="Times New Roman"/>
                <a:ea typeface="Times New Roman"/>
              </a:rPr>
              <a:t>роз в </a:t>
            </a:r>
            <a:r>
              <a:rPr lang="ru-RU" sz="2400" b="1" i="1" dirty="0" smtClean="0">
                <a:latin typeface="Times New Roman"/>
                <a:ea typeface="Times New Roman"/>
              </a:rPr>
              <a:t>6 рядов, </a:t>
            </a:r>
            <a:r>
              <a:rPr lang="ru-RU" sz="2400" b="1" i="1" dirty="0">
                <a:latin typeface="Times New Roman"/>
                <a:ea typeface="Times New Roman"/>
              </a:rPr>
              <a:t>сколько кустов роз </a:t>
            </a:r>
            <a:r>
              <a:rPr lang="ru-RU" sz="2400" b="1" i="1" dirty="0" smtClean="0">
                <a:latin typeface="Times New Roman"/>
                <a:ea typeface="Times New Roman"/>
              </a:rPr>
              <a:t>было посажено  </a:t>
            </a:r>
            <a:r>
              <a:rPr lang="ru-RU" sz="2400" b="1" i="1" dirty="0">
                <a:latin typeface="Times New Roman"/>
                <a:ea typeface="Times New Roman"/>
              </a:rPr>
              <a:t>в  один  ряд</a:t>
            </a:r>
            <a:r>
              <a:rPr lang="ru-RU" sz="2400" b="1" i="1" dirty="0" smtClean="0">
                <a:latin typeface="Times New Roman"/>
                <a:ea typeface="Times New Roman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На праздник </a:t>
            </a:r>
            <a:r>
              <a:rPr lang="ru-RU" sz="2400" b="1" i="1" dirty="0" smtClean="0">
                <a:latin typeface="Times New Roman"/>
                <a:ea typeface="Times New Roman"/>
              </a:rPr>
              <a:t>45 яблок Золушка </a:t>
            </a:r>
            <a:r>
              <a:rPr lang="ru-RU" sz="2400" b="1" i="1" dirty="0">
                <a:latin typeface="Times New Roman"/>
                <a:ea typeface="Times New Roman"/>
              </a:rPr>
              <a:t>разложила в вазы, по </a:t>
            </a:r>
            <a:r>
              <a:rPr lang="ru-RU" sz="2400" b="1" i="1" dirty="0" smtClean="0">
                <a:latin typeface="Times New Roman"/>
                <a:ea typeface="Times New Roman"/>
              </a:rPr>
              <a:t>9 </a:t>
            </a:r>
            <a:r>
              <a:rPr lang="ru-RU" sz="2400" b="1" i="1" dirty="0">
                <a:latin typeface="Times New Roman"/>
                <a:ea typeface="Times New Roman"/>
              </a:rPr>
              <a:t>яблок в каждую. Сколько было ваз? </a:t>
            </a:r>
            <a:endParaRPr lang="ru-RU" sz="2400" b="1" i="1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Для бальных платьев сестер,  Золушка пришила по 6 жемчужин </a:t>
            </a:r>
            <a:r>
              <a:rPr lang="ru-RU" sz="2400" b="1" i="1" dirty="0" smtClean="0">
                <a:latin typeface="Times New Roman"/>
                <a:ea typeface="Times New Roman"/>
              </a:rPr>
              <a:t>на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каждое  </a:t>
            </a:r>
            <a:r>
              <a:rPr lang="ru-RU" sz="2400" b="1" i="1" dirty="0">
                <a:latin typeface="Times New Roman"/>
                <a:ea typeface="Times New Roman"/>
              </a:rPr>
              <a:t>платье. Сколько </a:t>
            </a:r>
            <a:r>
              <a:rPr lang="ru-RU" sz="2400" b="1" i="1" dirty="0" smtClean="0">
                <a:latin typeface="Times New Roman"/>
                <a:ea typeface="Times New Roman"/>
              </a:rPr>
              <a:t>жемчужин было </a:t>
            </a:r>
            <a:r>
              <a:rPr lang="ru-RU" sz="2400" b="1" i="1" dirty="0">
                <a:latin typeface="Times New Roman"/>
                <a:ea typeface="Times New Roman"/>
              </a:rPr>
              <a:t>пришито?  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3388" y="476672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0967" y="2132856"/>
            <a:ext cx="2444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36:6=6 (к.)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573016"/>
            <a:ext cx="2444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45:9=5 (в.)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1820" y="5445224"/>
            <a:ext cx="2566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6·2=12 (ж.)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1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50" y="-28809"/>
            <a:ext cx="4653131" cy="68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8256"/>
            <a:ext cx="4653131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</a:rPr>
              <a:t>На помощь к Золушке  прилетело 48 голубей, улетело в 8 раз меньше. Сколько  голубей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осталось?</a:t>
            </a:r>
            <a:endParaRPr lang="ru-RU" sz="3200" b="1" i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216" y="2727297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1)48:8=6 (г.)-улетело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2270" y="3435183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2)48 - 6=42 (г.)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3616" y="4143069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осталось 42 голубя.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8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s://bigbunce.ru/img/detail/e45/e45317655bfe6c8f995da9d8bc9361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29" y="3912568"/>
            <a:ext cx="2764004" cy="27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cdn3.imgbb.ru/user/149/1495987/201709/0cebe105d105fbc7fb8f162d40a40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0" y="980728"/>
            <a:ext cx="3152239" cy="31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3.404content.com/resize/730x-/1/B6/8E/1093600287522293625/full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46" y="980728"/>
            <a:ext cx="3258039" cy="31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506389">
            <a:off x="885275" y="2209034"/>
            <a:ext cx="7509524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Все расселись по местам, никому не тесно,</a:t>
            </a:r>
            <a:b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</a:b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По секрету скажу вам: «Будет интересно!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Будем мы считать, писать, и решать задачи,</a:t>
            </a:r>
            <a:b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</a:b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Чтоб сегодня, как всегда, в руки шла </a:t>
            </a: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удача».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64704"/>
            <a:ext cx="7056784" cy="152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  <a:tab pos="1895475" algn="l"/>
              </a:tabLst>
            </a:pPr>
            <a:r>
              <a:rPr lang="ru-RU" sz="2400" b="1" i="1" dirty="0" smtClean="0">
                <a:latin typeface="Times New Roman"/>
                <a:ea typeface="Times New Roman"/>
              </a:rPr>
              <a:t>Помогите </a:t>
            </a:r>
            <a:r>
              <a:rPr lang="ru-RU" sz="2400" b="1" i="1" dirty="0">
                <a:latin typeface="Times New Roman"/>
                <a:ea typeface="Times New Roman"/>
              </a:rPr>
              <a:t>Золушке добраться до королевского дворца. </a:t>
            </a:r>
            <a:r>
              <a:rPr lang="ru-RU" sz="2400" b="1" i="1" dirty="0" smtClean="0">
                <a:latin typeface="Times New Roman"/>
                <a:ea typeface="Times New Roman"/>
              </a:rPr>
              <a:t>Для </a:t>
            </a:r>
            <a:r>
              <a:rPr lang="ru-RU" sz="2400" b="1" i="1" dirty="0">
                <a:latin typeface="Times New Roman"/>
                <a:ea typeface="Times New Roman"/>
              </a:rPr>
              <a:t>этого  необходимо найди, чему равно расстояние, если известно что расстояние  между  </a:t>
            </a:r>
            <a:r>
              <a:rPr lang="ru-RU" sz="2400" b="1" i="1" dirty="0" smtClean="0">
                <a:latin typeface="Times New Roman"/>
                <a:ea typeface="Times New Roman"/>
              </a:rPr>
              <a:t>деревнями   </a:t>
            </a:r>
            <a:r>
              <a:rPr lang="ru-RU" sz="2400" b="1" i="1" dirty="0">
                <a:latin typeface="Times New Roman"/>
                <a:ea typeface="Times New Roman"/>
              </a:rPr>
              <a:t>равно </a:t>
            </a:r>
            <a:r>
              <a:rPr lang="ru-RU" sz="2400" b="1" i="1" dirty="0" smtClean="0">
                <a:latin typeface="Times New Roman"/>
                <a:ea typeface="Times New Roman"/>
              </a:rPr>
              <a:t>6 </a:t>
            </a:r>
            <a:r>
              <a:rPr lang="ru-RU" sz="2400" b="1" i="1" dirty="0">
                <a:latin typeface="Times New Roman"/>
                <a:ea typeface="Times New Roman"/>
              </a:rPr>
              <a:t>км?</a:t>
            </a:r>
            <a:endParaRPr lang="ru-RU" sz="2400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801" y="334774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32225" y="2890549"/>
            <a:ext cx="530352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45224"/>
            <a:ext cx="45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223056" y="4988768"/>
            <a:ext cx="530352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4703" y="2889805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48127" y="2433349"/>
            <a:ext cx="530352" cy="4572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87144" y="3150516"/>
            <a:ext cx="457200" cy="457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50568" y="2694060"/>
            <a:ext cx="530352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mg-fotki.yandex.ru/get/9814/16969765.1cc/0_8981a_bd52563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1" y="4873096"/>
            <a:ext cx="886586" cy="1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53408" y="3804949"/>
            <a:ext cx="772593" cy="209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62577" y="3347005"/>
            <a:ext cx="1985550" cy="45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8479" y="3347005"/>
            <a:ext cx="2108665" cy="228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187144" y="3611374"/>
            <a:ext cx="457200" cy="160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12665" y="5194538"/>
            <a:ext cx="2670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6·4=24 (км)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8165" y="1412388"/>
            <a:ext cx="6051657" cy="898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1895475" algn="l"/>
              </a:tabLst>
            </a:pPr>
            <a:r>
              <a:rPr lang="ru-RU" sz="5400" b="1" i="1" dirty="0" smtClean="0">
                <a:latin typeface="Times New Roman"/>
                <a:ea typeface="Times New Roman"/>
              </a:rPr>
              <a:t>х · 6=54       48 : у=6</a:t>
            </a:r>
            <a:endParaRPr lang="ru-RU" sz="5400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3554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98" y="2310775"/>
            <a:ext cx="3357863" cy="39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731" y="170080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Мы помогали Золушке выполнить задания Мачехи, чтобы она смогла попасть на бал, потому что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Золушка …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6228" y="692696"/>
            <a:ext cx="357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6228" y="692696"/>
            <a:ext cx="357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Мне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понравилась Мачеха и  ее дочери , так как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они ….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1175391" y="823912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835150" y="549275"/>
            <a:ext cx="7200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1F497D"/>
                </a:solidFill>
              </a:rPr>
              <a:t>    </a:t>
            </a:r>
            <a:r>
              <a:rPr lang="ru-RU" altLang="ru-RU" sz="4500" b="1" dirty="0">
                <a:solidFill>
                  <a:srgbClr val="1F497D"/>
                </a:solidFill>
              </a:rPr>
              <a:t>Всё понял, могу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    объяснить.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1165225" y="2675080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1232252" y="47275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459037" y="2214562"/>
            <a:ext cx="53260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Понял, но надо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потренироваться.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459037" y="4452938"/>
            <a:ext cx="58054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Нужна консультация.</a:t>
            </a:r>
          </a:p>
        </p:txBody>
      </p:sp>
    </p:spTree>
    <p:extLst>
      <p:ext uri="{BB962C8B-B14F-4D97-AF65-F5344CB8AC3E}">
        <p14:creationId xmlns:p14="http://schemas.microsoft.com/office/powerpoint/2010/main" val="1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rstyle.org/uploads/posts/2010-01/1263965197_1221163903_zolu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980728"/>
            <a:ext cx="4392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085" y="2924944"/>
            <a:ext cx="2706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2, 6 с. 44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7467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Девиз  </a:t>
            </a:r>
            <a:r>
              <a:rPr lang="ru-RU" sz="3600" dirty="0">
                <a:latin typeface="Times New Roman"/>
                <a:ea typeface="Times New Roman"/>
              </a:rPr>
              <a:t>нашего  урока: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«</a:t>
            </a:r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С хорошим настроением принимайся за работу!»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0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4712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Минутка  чистописания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903783"/>
            <a:ext cx="154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69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5062" y="1857889"/>
            <a:ext cx="5629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/>
                <a:ea typeface="Times New Roman"/>
              </a:rPr>
              <a:t>Почему  это число загадочное?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5009"/>
            <a:ext cx="2088232" cy="20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14" y="2481861"/>
            <a:ext cx="2109631" cy="20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5013176"/>
            <a:ext cx="637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6,9,69,…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4041" y="822630"/>
            <a:ext cx="524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Продолжить ряд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996952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2, 4, 8, 14,…, …,….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3131" y="31313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1859" y="31575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0790" y="31575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44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Месяц 5"/>
          <p:cNvSpPr/>
          <p:nvPr/>
        </p:nvSpPr>
        <p:spPr>
          <a:xfrm rot="5400000">
            <a:off x="1640765" y="2539752"/>
            <a:ext cx="457200" cy="914400"/>
          </a:xfrm>
          <a:prstGeom prst="mo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60013" y="21753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4456" y="21753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3600" dirty="0"/>
          </a:p>
        </p:txBody>
      </p:sp>
      <p:sp>
        <p:nvSpPr>
          <p:cNvPr id="13" name="Месяц 12"/>
          <p:cNvSpPr/>
          <p:nvPr/>
        </p:nvSpPr>
        <p:spPr>
          <a:xfrm rot="5400000">
            <a:off x="2576712" y="2558333"/>
            <a:ext cx="457200" cy="914400"/>
          </a:xfrm>
          <a:prstGeom prst="mo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>
            <a:off x="3461402" y="2576558"/>
            <a:ext cx="457200" cy="914400"/>
          </a:xfrm>
          <a:prstGeom prst="moon">
            <a:avLst>
              <a:gd name="adj" fmla="val 4393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0650" y="21938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9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 animBg="1"/>
      <p:bldP spid="10" grpId="0"/>
      <p:bldP spid="12" grpId="0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9978" y="670230"/>
            <a:ext cx="451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Считаем устно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28403" y="512453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6" name="Овал 5"/>
          <p:cNvSpPr/>
          <p:nvPr/>
        </p:nvSpPr>
        <p:spPr>
          <a:xfrm>
            <a:off x="4653131" y="1760042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0330" y="3742184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49978" y="240664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179265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05855" y="1916832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17434" y="3284984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0737" y="470929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2" idx="0"/>
          </p:cNvCxnSpPr>
          <p:nvPr/>
        </p:nvCxnSpPr>
        <p:spPr>
          <a:xfrm flipV="1">
            <a:off x="1585603" y="4656584"/>
            <a:ext cx="90595" cy="46795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72943" y="3284984"/>
            <a:ext cx="353622" cy="48024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873782" y="2483795"/>
            <a:ext cx="402074" cy="16811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6" idx="2"/>
          </p:cNvCxnSpPr>
          <p:nvPr/>
        </p:nvCxnSpPr>
        <p:spPr>
          <a:xfrm>
            <a:off x="4196935" y="2178995"/>
            <a:ext cx="456196" cy="3824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70476" y="2253060"/>
            <a:ext cx="535379" cy="15358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0"/>
          </p:cNvCxnSpPr>
          <p:nvPr/>
        </p:nvCxnSpPr>
        <p:spPr>
          <a:xfrm>
            <a:off x="6817434" y="2707056"/>
            <a:ext cx="457200" cy="57792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0"/>
          </p:cNvCxnSpPr>
          <p:nvPr/>
        </p:nvCxnSpPr>
        <p:spPr>
          <a:xfrm>
            <a:off x="7435869" y="4199384"/>
            <a:ext cx="92068" cy="50991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03908" y="4505840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3</a:t>
            </a:r>
            <a:endParaRPr lang="ru-RU" sz="4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44139" y="37421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68316" y="2936325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4</a:t>
            </a:r>
            <a:endParaRPr lang="ru-RU" sz="4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67207" y="24251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5420" y="1832521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3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75856" y="176636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0986" y="1464204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2</a:t>
            </a:r>
            <a:endParaRPr lang="ru-RU" sz="4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842469" y="17242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90189" y="1560412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5</a:t>
            </a:r>
            <a:endParaRPr lang="ru-RU" sz="4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119664" y="189860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1114" y="2425168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- 15</a:t>
            </a:r>
            <a:endParaRPr lang="ru-RU" sz="4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855043" y="32760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94759" y="3960314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5</a:t>
            </a:r>
            <a:endParaRPr lang="ru-RU" sz="4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78947" y="47297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0598" y="836712"/>
            <a:ext cx="395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501" y="222867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(52-20:5)-24:8=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1714" y="176004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2    1     4      3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67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5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15" y="1556792"/>
            <a:ext cx="74888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Я на балу никогда не бывала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Чистила, мыла, варила и пряла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Когда же случилось попасть мне на бал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То голову принц от любви потерял.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endParaRPr lang="ru-RU" sz="3800" b="1" dirty="0">
              <a:solidFill>
                <a:srgbClr val="7030A0"/>
              </a:solidFill>
              <a:effectLst/>
              <a:latin typeface="Monotype Corsiva" pitchFamily="66" charset="0"/>
              <a:ea typeface="Times New Roman"/>
            </a:endParaRPr>
          </a:p>
        </p:txBody>
      </p:sp>
      <p:pic>
        <p:nvPicPr>
          <p:cNvPr id="12290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21676"/>
            <a:ext cx="3195762" cy="3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5475" y="4757892"/>
            <a:ext cx="277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Золушка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142" y="879684"/>
            <a:ext cx="19928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38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Кто </a:t>
            </a: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это?</a:t>
            </a:r>
          </a:p>
        </p:txBody>
      </p:sp>
    </p:spTree>
    <p:extLst>
      <p:ext uri="{BB962C8B-B14F-4D97-AF65-F5344CB8AC3E}">
        <p14:creationId xmlns:p14="http://schemas.microsoft.com/office/powerpoint/2010/main" val="1057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ids.azovlib.ru/images/%D0%9F%D0%B8%D1%81%D0%B0%D1%82%D0%B5%D0%BB%D0%B8/%D0%9F%D0%B5%D1%80%D1%80%D0%BE%20%D0%A8%D0%B0%D1%80%D0%BB%D1%8C/%D0%9F%D0%B5%D1%80%D1%80%D0%B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17" y="836712"/>
            <a:ext cx="3509504" cy="4295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356118" y="5131994"/>
            <a:ext cx="434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Шарль Перро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11407</TotalTime>
  <Words>544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34</cp:revision>
  <dcterms:created xsi:type="dcterms:W3CDTF">2019-10-05T18:22:51Z</dcterms:created>
  <dcterms:modified xsi:type="dcterms:W3CDTF">2019-10-27T12:46:13Z</dcterms:modified>
</cp:coreProperties>
</file>