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71" r:id="rId4"/>
    <p:sldId id="257" r:id="rId5"/>
    <p:sldId id="278" r:id="rId6"/>
    <p:sldId id="259" r:id="rId7"/>
    <p:sldId id="262" r:id="rId8"/>
    <p:sldId id="276" r:id="rId9"/>
    <p:sldId id="272" r:id="rId10"/>
    <p:sldId id="273" r:id="rId11"/>
    <p:sldId id="274" r:id="rId12"/>
    <p:sldId id="275" r:id="rId13"/>
    <p:sldId id="263" r:id="rId14"/>
    <p:sldId id="264" r:id="rId15"/>
    <p:sldId id="268" r:id="rId16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7" autoAdjust="0"/>
    <p:restoredTop sz="89620" autoAdjust="0"/>
  </p:normalViewPr>
  <p:slideViewPr>
    <p:cSldViewPr>
      <p:cViewPr varScale="1">
        <p:scale>
          <a:sx n="73" d="100"/>
          <a:sy n="73" d="100"/>
        </p:scale>
        <p:origin x="144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Microsoft YaHei" charset="-122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Microsoft YaHei" charset="-122"/>
            </a:endParaRP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Microsoft YaHei" charset="-122"/>
            </a:endParaRPr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Microsoft YaHei" charset="-122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Microsoft YaHei" charset="-122"/>
            </a:endParaRP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Microsoft YaHei" charset="-122"/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5012" cy="5286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C21E8E2-D93E-4C57-A86A-2B0FE69141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4533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B14F73A2-7093-4E1B-9B7C-D8F49A1BDB6C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700DB476-6E7C-4F22-BD39-28F7190FFB22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7396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D93B98C-E1A0-4AE2-96C0-A39D927A14B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0CFBFF8-66A0-42EA-ADF0-285B22145900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4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897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6816E3D6-9D19-4CF8-A5F4-CAD2EB9097D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6632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8A6173E-3090-4A52-9F75-6AB53D01C72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9E6B6FF7-9A7B-4CEA-ACD8-FF93DDDB15A0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6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125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8C4DD66-A0DC-4A10-9BA2-092C5B4906F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1297E1DA-A098-4191-82D7-A9CEEDF9263D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7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3037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62E9FAA1-A160-44CB-A28E-8733D428982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548501FF-34E8-4262-8E70-32252D64924C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13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1974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A07120F-5F66-4E19-A8D9-DEC000A165F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31DE2ED7-9695-4D32-9744-AEB09B789496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14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47790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D07279C7-9B80-4B38-B62B-6F8D3307BF35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714070C1-CA8F-466B-9B95-A1D94F716525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15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346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940182" y="0"/>
            <a:ext cx="7140443" cy="7559675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839788" y="3779838"/>
            <a:ext cx="7559675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>
              <a:defRPr/>
            </a:pPr>
            <a:endParaRPr lang="en-US">
              <a:latin typeface="Arial" charset="0"/>
              <a:ea typeface="Microsoft YaHei" charset="-122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711738" y="587975"/>
            <a:ext cx="5628349" cy="3161624"/>
          </a:xfrm>
        </p:spPr>
        <p:txBody>
          <a:bodyPr>
            <a:noAutofit/>
          </a:bodyPr>
          <a:lstStyle>
            <a:lvl1pPr algn="r">
              <a:defRPr sz="46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698039" y="3902045"/>
            <a:ext cx="5638688" cy="1213922"/>
          </a:xfrm>
        </p:spPr>
        <p:txBody>
          <a:bodyPr lIns="50397" tIns="0" rIns="50397" bIns="0"/>
          <a:lstStyle>
            <a:lvl1pPr marL="0" indent="0" algn="r">
              <a:buNone/>
              <a:defRPr sz="2400">
                <a:solidFill>
                  <a:srgbClr val="FFFFFF"/>
                </a:solidFill>
                <a:effectLst/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6472238" y="7229475"/>
            <a:ext cx="2208212" cy="249238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89BF226-13C1-4B40-A382-D31798396BD8}" type="datetimeFigureOut">
              <a:rPr lang="ru-RU"/>
              <a:pPr>
                <a:defRPr/>
              </a:pPr>
              <a:t>22.10.2019</a:t>
            </a:fld>
            <a:endParaRPr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108325" y="7229475"/>
            <a:ext cx="3227388" cy="250825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688388" y="7226300"/>
            <a:ext cx="647700" cy="2524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48A48F-3FC5-40C5-94EF-666231ABA8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7878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55600-67FA-44EB-8FD0-21A46C7B0898}" type="datetimeFigureOut">
              <a:rPr lang="en-US"/>
              <a:pPr>
                <a:defRPr/>
              </a:pPr>
              <a:t>10/22/2019</a:t>
            </a:fld>
            <a:endParaRPr lang="en-US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4F0EC-5E96-4B5D-B253-55711DE1BC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996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24448" y="303087"/>
            <a:ext cx="1680104" cy="6450223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42"/>
            <a:ext cx="6636411" cy="64502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6775" y="7229475"/>
            <a:ext cx="2208213" cy="24923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C6EFA0-1022-4D87-BAB0-36457012260C}" type="datetimeFigureOut">
              <a:rPr lang="en-US"/>
              <a:pPr>
                <a:defRPr/>
              </a:pPr>
              <a:t>10/22/2019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03238" y="7226300"/>
            <a:ext cx="4032250" cy="25241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94513" y="7223125"/>
            <a:ext cx="649287" cy="252413"/>
          </a:xfrm>
        </p:spPr>
        <p:txBody>
          <a:bodyPr/>
          <a:lstStyle>
            <a:lvl1pPr>
              <a:defRPr/>
            </a:lvl1pPr>
          </a:lstStyle>
          <a:p>
            <a:fld id="{F734B725-8354-423E-BCDB-BE16EF702F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202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D5080-BAE1-42E5-B243-17F08ECF4BAD}" type="datetimeFigureOut">
              <a:rPr lang="en-US"/>
              <a:pPr>
                <a:defRPr/>
              </a:pPr>
              <a:t>10/22/2019</a:t>
            </a:fld>
            <a:endParaRPr lang="en-US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18DF2-6363-450B-B571-AD6255C6C6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05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073" y="3110554"/>
            <a:ext cx="6896241" cy="1501435"/>
          </a:xfrm>
        </p:spPr>
        <p:txBody>
          <a:bodyPr anchor="t"/>
          <a:lstStyle>
            <a:lvl1pPr algn="r">
              <a:buNone/>
              <a:defRPr sz="46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76073" y="2099910"/>
            <a:ext cx="6896241" cy="819579"/>
          </a:xfrm>
        </p:spPr>
        <p:txBody>
          <a:bodyPr anchor="b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08588" y="7227888"/>
            <a:ext cx="2206625" cy="249237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BAF0488-B047-4ED6-8F3E-8F172F5257C7}" type="datetimeFigureOut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12938" y="7227888"/>
            <a:ext cx="3192462" cy="2524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423150" y="7226300"/>
            <a:ext cx="649288" cy="250825"/>
          </a:xfrm>
        </p:spPr>
        <p:txBody>
          <a:bodyPr/>
          <a:lstStyle>
            <a:lvl1pPr>
              <a:defRPr/>
            </a:lvl1pPr>
          </a:lstStyle>
          <a:p>
            <a:fld id="{26C00B6C-001E-47DE-8C01-7F03D623C3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5291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52785"/>
            <a:ext cx="7983855" cy="125994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3881041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6845" y="1763925"/>
            <a:ext cx="3881041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83EB7-FDAA-40D3-803C-BE06B661FBF5}" type="datetimeFigureOut">
              <a:rPr lang="en-US"/>
              <a:pPr>
                <a:defRPr/>
              </a:pPr>
              <a:t>10/22/2019</a:t>
            </a:fld>
            <a:endParaRPr 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69059-265F-4614-B096-41C6860E57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154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52785"/>
            <a:ext cx="7983855" cy="1259946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6467722"/>
            <a:ext cx="3881041" cy="503978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06845" y="6467722"/>
            <a:ext cx="3881041" cy="503978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4031" y="1886987"/>
            <a:ext cx="3881041" cy="453580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06845" y="1886987"/>
            <a:ext cx="3881041" cy="453580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35E8C-686E-4DBA-BAF5-524B0F68BF9D}" type="datetimeFigureOut">
              <a:rPr lang="en-US"/>
              <a:pPr>
                <a:defRPr/>
              </a:pPr>
              <a:t>10/22/2019</a:t>
            </a:fld>
            <a:endParaRPr lang="en-US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546BB-5D0B-467A-8BBA-2CEB5BDC35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133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52785"/>
            <a:ext cx="7983855" cy="125994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55CA-AEE2-4CC9-9E95-71EB3C8C4A2A}" type="datetimeFigureOut">
              <a:rPr lang="en-US"/>
              <a:pPr>
                <a:defRPr/>
              </a:pPr>
              <a:t>10/22/2019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91638-79D8-4782-82A7-E6886138D5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174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3831-E3F1-4B1C-9D72-A93436A01458}" type="datetimeFigureOut">
              <a:rPr lang="en-US"/>
              <a:pPr>
                <a:defRPr/>
              </a:pPr>
              <a:t>10/22/2019</a:t>
            </a:fld>
            <a:endParaRPr lang="en-US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A8F90-C9E7-4F6A-BE70-3755530EC9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737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51989"/>
            <a:ext cx="6502003" cy="1293544"/>
          </a:xfrm>
        </p:spPr>
        <p:txBody>
          <a:bodyPr wrap="square"/>
          <a:lstStyle>
            <a:lvl1pPr algn="l">
              <a:buNone/>
              <a:defRPr lang="en-US" sz="26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4031" y="1650624"/>
            <a:ext cx="6502003" cy="664158"/>
          </a:xfrm>
        </p:spPr>
        <p:txBody>
          <a:bodyPr rot="0" spcFirstLastPara="0" vertOverflow="overflow" horzOverflow="overflow" lIns="50397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4031" y="2351899"/>
            <a:ext cx="7980495" cy="4819047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629A-9282-44DF-8EAC-A6BAF3DAC55B}" type="datetimeFigureOut">
              <a:rPr lang="en-US"/>
              <a:pPr>
                <a:defRPr/>
              </a:pPr>
              <a:t>10/22/2019</a:t>
            </a:fld>
            <a:endParaRPr 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4A177-A68D-4BBF-8A59-2B42544105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167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658813" y="1108075"/>
            <a:ext cx="4762500" cy="47529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657225" y="1101725"/>
            <a:ext cx="4762500" cy="47529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1106" y="1259946"/>
            <a:ext cx="3780234" cy="2267903"/>
          </a:xfrm>
        </p:spPr>
        <p:txBody>
          <a:bodyPr/>
          <a:lstStyle>
            <a:lvl1pPr algn="l">
              <a:buNone/>
              <a:defRPr sz="3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1106" y="3619598"/>
            <a:ext cx="3780234" cy="2116709"/>
          </a:xfrm>
        </p:spPr>
        <p:txBody>
          <a:bodyPr rot="0" spcFirstLastPara="0" vertOverflow="overflow" horzOverflow="overflow" lIns="90715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 baseline="0">
                <a:solidFill>
                  <a:schemeClr val="tx1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731663" y="1147512"/>
            <a:ext cx="4637088" cy="4636601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5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FDF5D-967F-4878-AA57-42500420A8F2}" type="datetimeFigureOut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3741B-3285-4220-9C0D-591E3BE103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5336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988557" y="0"/>
            <a:ext cx="1092068" cy="7559675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3238" y="352425"/>
            <a:ext cx="7981950" cy="1260475"/>
          </a:xfrm>
          <a:prstGeom prst="rect">
            <a:avLst/>
          </a:prstGeom>
        </p:spPr>
        <p:txBody>
          <a:bodyPr vert="horz" lIns="50397" tIns="0" rIns="50397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503238" y="1774825"/>
            <a:ext cx="7981950" cy="534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681538" y="7229475"/>
            <a:ext cx="2206625" cy="249238"/>
          </a:xfrm>
          <a:prstGeom prst="rect">
            <a:avLst/>
          </a:prstGeom>
        </p:spPr>
        <p:txBody>
          <a:bodyPr vert="horz" lIns="100794" tIns="0" rIns="100794" bIns="0" anchor="b"/>
          <a:lstStyle>
            <a:lvl1pPr algn="l" eaLnBrk="1" latinLnBrk="0" hangingPunct="1">
              <a:defRPr kumimoji="0" sz="1100" smtClean="0">
                <a:solidFill>
                  <a:schemeClr val="tx2"/>
                </a:solidFill>
                <a:latin typeface="Arial" charset="0"/>
                <a:ea typeface="Microsoft YaHei" charset="-122"/>
              </a:defRPr>
            </a:lvl1pPr>
            <a:extLst/>
          </a:lstStyle>
          <a:p>
            <a:pPr>
              <a:defRPr/>
            </a:pPr>
            <a:fld id="{ED4B86D0-29B2-4822-9488-00715038305B}" type="datetimeFigureOut">
              <a:rPr lang="en-US"/>
              <a:pPr>
                <a:defRPr/>
              </a:pPr>
              <a:t>10/22/2019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03238" y="7229475"/>
            <a:ext cx="4032250" cy="250825"/>
          </a:xfrm>
          <a:prstGeom prst="rect">
            <a:avLst/>
          </a:prstGeom>
        </p:spPr>
        <p:txBody>
          <a:bodyPr vert="horz" lIns="100794" tIns="0" rIns="100794" bIns="0" anchor="b"/>
          <a:lstStyle>
            <a:lvl1pPr algn="r" eaLnBrk="1" latinLnBrk="0" hangingPunct="1">
              <a:defRPr kumimoji="0" sz="1100" dirty="0">
                <a:solidFill>
                  <a:schemeClr val="tx2"/>
                </a:solidFill>
                <a:latin typeface="Arial" charset="0"/>
                <a:ea typeface="Microsoft YaHei" charset="-122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891338" y="7226300"/>
            <a:ext cx="649287" cy="252413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D837AF9-F3B6-47EF-98AD-B11D4130502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301625" indent="-301625" algn="l" rtl="0" fontAlgn="base">
        <a:spcBef>
          <a:spcPts val="663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50825" algn="l" rtl="0" fontAlgn="base">
        <a:spcBef>
          <a:spcPts val="55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500" kern="1200">
          <a:solidFill>
            <a:srgbClr val="6C6C6C"/>
          </a:solidFill>
          <a:latin typeface="+mn-lt"/>
          <a:ea typeface="+mn-ea"/>
          <a:cs typeface="+mn-cs"/>
        </a:defRPr>
      </a:lvl2pPr>
      <a:lvl3pPr marL="835025" indent="-250825" algn="l" rtl="0" fontAlgn="base">
        <a:spcBef>
          <a:spcPts val="438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108075" indent="-250825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200" kern="1200">
          <a:solidFill>
            <a:srgbClr val="6C6C6C"/>
          </a:solidFill>
          <a:latin typeface="+mn-lt"/>
          <a:ea typeface="+mn-ea"/>
          <a:cs typeface="+mn-cs"/>
        </a:defRPr>
      </a:lvl4pPr>
      <a:lvl5pPr marL="1409700" indent="-250825" algn="l" rtl="0" fontAlgn="base">
        <a:spcBef>
          <a:spcPts val="438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2788" indent="-201589" algn="l" rtl="0" eaLnBrk="1" latinLnBrk="0" hangingPunct="1">
        <a:spcBef>
          <a:spcPts val="441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844536" indent="-201589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36045" indent="-201589" algn="l" rtl="0" eaLnBrk="1" latinLnBrk="0" hangingPunct="1">
        <a:spcBef>
          <a:spcPts val="331"/>
        </a:spcBef>
        <a:buClr>
          <a:schemeClr val="accent4"/>
        </a:buClr>
        <a:buSzPct val="100000"/>
        <a:buChar char="•"/>
        <a:defRPr kumimoji="0" sz="18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267872" indent="-201589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711738" y="587975"/>
            <a:ext cx="5628349" cy="160768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Презентация на тему:</a:t>
            </a:r>
          </a:p>
        </p:txBody>
      </p:sp>
      <p:sp>
        <p:nvSpPr>
          <p:cNvPr id="717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698038" y="2699717"/>
            <a:ext cx="6238817" cy="3456384"/>
          </a:xfrm>
        </p:spPr>
        <p:txBody>
          <a:bodyPr/>
          <a:lstStyle/>
          <a:p>
            <a:r>
              <a:rPr lang="ru-RU" altLang="ru-RU" sz="3600" b="1" i="1" dirty="0">
                <a:solidFill>
                  <a:srgbClr val="FFC000"/>
                </a:solidFill>
              </a:rPr>
              <a:t>Мнемотехника как искусство запоминания иностранных слов</a:t>
            </a:r>
          </a:p>
          <a:p>
            <a:endParaRPr lang="ru-RU" altLang="ru-RU" sz="3600" b="1" i="1" dirty="0">
              <a:solidFill>
                <a:srgbClr val="FF0000"/>
              </a:solidFill>
            </a:endParaRPr>
          </a:p>
          <a:p>
            <a:endParaRPr lang="ru-RU" altLang="ru-RU" sz="3600" b="1" i="1" dirty="0">
              <a:solidFill>
                <a:srgbClr val="FF0000"/>
              </a:solidFill>
            </a:endParaRPr>
          </a:p>
          <a:p>
            <a:pPr algn="l"/>
            <a:r>
              <a:rPr lang="ru-RU" altLang="ru-RU" sz="2800" b="1" i="1" dirty="0">
                <a:solidFill>
                  <a:srgbClr val="FF0000"/>
                </a:solidFill>
              </a:rPr>
              <a:t>Ласточкина И.А.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08200" y="1709738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44677"/>
              </p:ext>
            </p:extLst>
          </p:nvPr>
        </p:nvGraphicFramePr>
        <p:xfrm>
          <a:off x="431798" y="827509"/>
          <a:ext cx="7632850" cy="43209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93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ФИО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ремя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8795" algn="l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слов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запоминания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Карты памяти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05"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Нилов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Савелий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 дней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7-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234"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Джохри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aseline="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Вишика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дней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7-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821"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Калинина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Вероника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 дней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7-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821"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Финагина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Юля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 дней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7-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821"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Хандрос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Марк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 дней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7-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404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m38f7a4eb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832" y="755501"/>
            <a:ext cx="784887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866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m63fccf7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832" y="1619597"/>
            <a:ext cx="7920879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042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8466137" cy="1262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4400" b="1" dirty="0">
                <a:solidFill>
                  <a:schemeClr val="tx1"/>
                </a:solidFill>
                <a:latin typeface="Times New Roman" pitchFamily="16" charset="0"/>
              </a:rPr>
              <a:t>Как увеличить эффективность запоминания?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25438" y="2208213"/>
            <a:ext cx="8394700" cy="513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764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Время заучивания: если повторять слова перед сном, вечером, то они лучше и быстрее запоминаются.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Эмоциональная окрашенность слов. Если у слова яркий и выразительный перевод, то оно легче запоминается (пример: </a:t>
            </a:r>
            <a:r>
              <a:rPr lang="ru-RU" alt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epic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fail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— запомнили 100% учеников в ходе проведения теста). 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Необходимость в  использовании. (I </a:t>
            </a:r>
            <a:r>
              <a:rPr lang="ru-RU" alt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hungry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...)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Регулярность занятий. (После долгого перерыва в изучении языка, он может забываться, если не используется на практике).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Перевод часто звучащих англоязычных песе</a:t>
            </a: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0" y="301625"/>
            <a:ext cx="8969375" cy="1262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4400" b="1">
                <a:solidFill>
                  <a:schemeClr val="tx1"/>
                </a:solidFill>
                <a:latin typeface="Times New Roman" pitchFamily="16" charset="0"/>
              </a:rPr>
              <a:t>Добрые советы !</a:t>
            </a:r>
            <a:endParaRPr lang="ru-RU" altLang="ru-RU" sz="4400" b="1" dirty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1778000"/>
            <a:ext cx="8682037" cy="5310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1764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1"/>
            <a:r>
              <a:rPr lang="ru-RU" b="1" dirty="0"/>
              <a:t>Не бойтесь трудностей при запоминании слов, зачастую они надуманы вами самими.</a:t>
            </a:r>
            <a:endParaRPr lang="ru-RU" sz="1400" dirty="0"/>
          </a:p>
          <a:p>
            <a:pPr lvl="1"/>
            <a:r>
              <a:rPr lang="ru-RU" b="1" dirty="0"/>
              <a:t>Не бойтесь говорить на иностранном языке, не убегайте от носителя языка, а, наоборот, ищите с ним встречи.</a:t>
            </a:r>
            <a:endParaRPr lang="ru-RU" sz="1400" dirty="0"/>
          </a:p>
          <a:p>
            <a:pPr lvl="1"/>
            <a:r>
              <a:rPr lang="ru-RU" b="1" dirty="0"/>
              <a:t>Помните о методе «магической семерки»!</a:t>
            </a:r>
            <a:endParaRPr lang="ru-RU" sz="1400" dirty="0"/>
          </a:p>
          <a:p>
            <a:r>
              <a:rPr lang="ru-RU" b="1" dirty="0"/>
              <a:t>Каждое новое слово или словосочетание рекомендуется заучивать, используя 7 повторений в арифметической прогрессии. </a:t>
            </a:r>
            <a:endParaRPr lang="ru-RU" dirty="0"/>
          </a:p>
          <a:p>
            <a:r>
              <a:rPr lang="ru-RU" b="1" dirty="0"/>
              <a:t>Повторяйте новые слова на следующий день после того, как их выучили, затем еще через день, через два дня, через три дня и так далее до 7 повторений. [4]</a:t>
            </a:r>
            <a:endParaRPr lang="ru-RU" dirty="0"/>
          </a:p>
          <a:p>
            <a:pPr lvl="1"/>
            <a:r>
              <a:rPr lang="ru-RU" b="1" dirty="0"/>
              <a:t>Применяйте мнемотехники.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454" y="1837663"/>
            <a:ext cx="9865095" cy="553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503238" y="412750"/>
            <a:ext cx="90709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80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ru-RU" altLang="ru-RU" sz="3200" b="1">
                <a:solidFill>
                  <a:srgbClr val="000000"/>
                </a:solidFill>
              </a:rPr>
              <a:t>Спасибо за внимание!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768475"/>
            <a:ext cx="7373938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808" y="395461"/>
            <a:ext cx="7981950" cy="12604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актуальность данной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1)Изучение английского языка очень важно в современном мире;</a:t>
            </a:r>
            <a:endParaRPr lang="ru-RU" sz="2800" dirty="0">
              <a:solidFill>
                <a:srgbClr val="000000"/>
              </a:solidFill>
              <a:latin typeface="Arial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2) Овладение способами (методами) запоминания иностранных слов позволяет нам значительно сократить время, необходимое изучения английского языка;</a:t>
            </a:r>
            <a:endParaRPr lang="ru-RU" sz="2800" dirty="0">
              <a:solidFill>
                <a:srgbClr val="000000"/>
              </a:solidFill>
              <a:latin typeface="Arial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3) Практические задания позволяют лучше понять особенности английского языка и увеличить объем словарного запаса.</a:t>
            </a:r>
            <a:endParaRPr lang="ru-RU" sz="280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14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Предмет-объект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Предметом исследования является целостная система способов запоминания иностранных слов.</a:t>
            </a:r>
            <a:endParaRPr lang="ru-RU" sz="2800" dirty="0"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Объектом исследования являются эффективные способы запоминания иностранных слов на уроках английского языка.</a:t>
            </a:r>
            <a:endParaRPr lang="ru-RU" sz="2800" dirty="0"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14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43769" y="301625"/>
            <a:ext cx="8784976" cy="1262063"/>
          </a:xfrm>
          <a:prstGeom prst="rect">
            <a:avLst/>
          </a:prstGeom>
          <a:gradFill rotWithShape="0">
            <a:gsLst>
              <a:gs pos="0">
                <a:srgbClr val="EEEEEE"/>
              </a:gs>
              <a:gs pos="100000">
                <a:srgbClr val="9999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77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5000"/>
              </a:lnSpc>
              <a:buSzPct val="100000"/>
            </a:pPr>
            <a:r>
              <a:rPr lang="ru-RU" altLang="ru-RU" sz="4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Цели и задачи проекта: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-360288" y="1768475"/>
            <a:ext cx="10009111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016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Рассмотреть основные способы и приемы  запоминания слов иностранного языка (английского и испанского).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Выделить </a:t>
            </a: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наиболее эффективные </a:t>
            </a: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способы запоминания.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Проанализировать особенности запоминания иностранных слов.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Создать наглядные пособия для использования в обучении.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8466137" cy="1258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27720" rIns="0" bIns="0" anchor="ctr"/>
          <a:lstStyle/>
          <a:p>
            <a:pPr marL="430213" indent="-320675" algn="ctr" eaLnBrk="1">
              <a:lnSpc>
                <a:spcPct val="95000"/>
              </a:lnSpc>
              <a:buSzPct val="10000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/>
            </a:pPr>
            <a:r>
              <a:rPr lang="ru-RU" altLang="ru-RU" sz="2800" b="1" dirty="0">
                <a:solidFill>
                  <a:srgbClr val="000000"/>
                </a:solidFill>
                <a:latin typeface="Times New Roman" pitchFamily="16" charset="0"/>
              </a:rPr>
              <a:t>Метод бирки или слова в помещении.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9" y="1691605"/>
            <a:ext cx="8137474" cy="503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206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7680325" cy="1262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4400" b="1" dirty="0">
                <a:solidFill>
                  <a:srgbClr val="FFFFFF"/>
                </a:solidFill>
                <a:latin typeface="Times New Roman" pitchFamily="16" charset="0"/>
              </a:rPr>
              <a:t>Основные  методы: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8394700" cy="4989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764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Использование карточек – самый популярный и действенный способ освоения новых слов.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Проведение игр с озвучиванием на английском языке .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Карты памяти 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Англо-русские рифмовки (дошкольники)</a:t>
            </a: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endParaRPr lang="ru-RU" altLang="ru-RU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>
              <a:lnSpc>
                <a:spcPct val="95000"/>
              </a:lnSpc>
              <a:spcAft>
                <a:spcPts val="141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endParaRPr lang="ru-RU" altLang="ru-RU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6" y="5652045"/>
            <a:ext cx="1561991" cy="150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8394700" cy="1262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27720" rIns="0" bIns="0" anchor="ctr"/>
          <a:lstStyle/>
          <a:p>
            <a:pPr algn="ct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4400" b="1" dirty="0">
                <a:solidFill>
                  <a:srgbClr val="000000"/>
                </a:solidFill>
                <a:latin typeface="Times New Roman" pitchFamily="16" charset="0"/>
              </a:rPr>
              <a:t>Составление рассказа.</a:t>
            </a:r>
            <a:br>
              <a:rPr lang="ru-RU" altLang="ru-RU" sz="4400" b="1" dirty="0">
                <a:solidFill>
                  <a:srgbClr val="000000"/>
                </a:solidFill>
                <a:latin typeface="Times New Roman" pitchFamily="16" charset="0"/>
              </a:rPr>
            </a:br>
            <a:endParaRPr lang="ru-RU" altLang="ru-RU" sz="44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47824" y="1649089"/>
            <a:ext cx="8466137" cy="4989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9440" rIns="0" bIns="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3000"/>
              </a:lnSpc>
              <a:spcAft>
                <a:spcPts val="1413"/>
              </a:spcAft>
              <a:buSzPct val="100000"/>
            </a:pPr>
            <a:r>
              <a:rPr lang="ru-RU" altLang="ru-RU" sz="2400" b="1" dirty="0" err="1">
                <a:solidFill>
                  <a:srgbClr val="FF0000"/>
                </a:solidFill>
              </a:rPr>
              <a:t>shoes</a:t>
            </a:r>
            <a:r>
              <a:rPr lang="ru-RU" altLang="ru-RU" sz="2400" b="1" dirty="0">
                <a:solidFill>
                  <a:srgbClr val="FF0000"/>
                </a:solidFill>
              </a:rPr>
              <a:t>, </a:t>
            </a:r>
            <a:r>
              <a:rPr lang="ru-RU" altLang="ru-RU" sz="2400" b="1" dirty="0" err="1">
                <a:solidFill>
                  <a:srgbClr val="FF0000"/>
                </a:solidFill>
              </a:rPr>
              <a:t>piano</a:t>
            </a:r>
            <a:r>
              <a:rPr lang="ru-RU" altLang="ru-RU" sz="2400" b="1" dirty="0">
                <a:solidFill>
                  <a:srgbClr val="FF0000"/>
                </a:solidFill>
              </a:rPr>
              <a:t>, </a:t>
            </a:r>
            <a:r>
              <a:rPr lang="ru-RU" altLang="ru-RU" sz="2400" b="1" dirty="0" err="1">
                <a:solidFill>
                  <a:srgbClr val="FF0000"/>
                </a:solidFill>
              </a:rPr>
              <a:t>tree</a:t>
            </a:r>
            <a:r>
              <a:rPr lang="en-US" altLang="ru-RU" sz="2400" b="1" dirty="0">
                <a:solidFill>
                  <a:srgbClr val="000000"/>
                </a:solidFill>
              </a:rPr>
              <a:t>, there is , wear, sit on</a:t>
            </a:r>
            <a:endParaRPr lang="ru-RU" altLang="ru-RU" sz="2400" b="1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spcAft>
                <a:spcPts val="1413"/>
              </a:spcAft>
              <a:buSzPct val="100000"/>
            </a:pPr>
            <a:r>
              <a:rPr lang="ru-RU" altLang="ru-RU" sz="2400" dirty="0">
                <a:solidFill>
                  <a:srgbClr val="000000"/>
                </a:solidFill>
              </a:rPr>
              <a:t> (туфли, фортепиано, дерево).</a:t>
            </a:r>
          </a:p>
          <a:p>
            <a:pPr eaLnBrk="1">
              <a:lnSpc>
                <a:spcPct val="93000"/>
              </a:lnSpc>
              <a:spcAft>
                <a:spcPts val="1413"/>
              </a:spcAft>
              <a:buSzPct val="100000"/>
            </a:pPr>
            <a:r>
              <a:rPr lang="ru-RU" altLang="ru-RU" sz="2400" dirty="0" err="1">
                <a:solidFill>
                  <a:srgbClr val="000000"/>
                </a:solidFill>
              </a:rPr>
              <a:t>There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is</a:t>
            </a:r>
            <a:r>
              <a:rPr lang="ru-RU" altLang="ru-RU" sz="2400" dirty="0">
                <a:solidFill>
                  <a:srgbClr val="000000"/>
                </a:solidFill>
              </a:rPr>
              <a:t> a </a:t>
            </a:r>
            <a:r>
              <a:rPr lang="ru-RU" altLang="ru-RU" sz="2400" dirty="0" err="1">
                <a:solidFill>
                  <a:srgbClr val="000000"/>
                </a:solidFill>
              </a:rPr>
              <a:t>piano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wearing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shoes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and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sitting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on</a:t>
            </a:r>
            <a:r>
              <a:rPr lang="ru-RU" altLang="ru-RU" sz="2400" dirty="0">
                <a:solidFill>
                  <a:srgbClr val="000000"/>
                </a:solidFill>
              </a:rPr>
              <a:t> a </a:t>
            </a:r>
            <a:r>
              <a:rPr lang="ru-RU" altLang="ru-RU" sz="2400" dirty="0" err="1">
                <a:solidFill>
                  <a:srgbClr val="000000"/>
                </a:solidFill>
              </a:rPr>
              <a:t>tree</a:t>
            </a:r>
            <a:r>
              <a:rPr lang="ru-RU" altLang="ru-RU" sz="2400" dirty="0">
                <a:solidFill>
                  <a:srgbClr val="000000"/>
                </a:solidFill>
              </a:rPr>
              <a:t>.</a:t>
            </a:r>
          </a:p>
          <a:p>
            <a:pPr eaLnBrk="1">
              <a:lnSpc>
                <a:spcPct val="93000"/>
              </a:lnSpc>
              <a:spcAft>
                <a:spcPts val="1413"/>
              </a:spcAft>
              <a:buSzPct val="100000"/>
            </a:pPr>
            <a:r>
              <a:rPr lang="ru-RU" altLang="ru-RU" sz="2400" dirty="0">
                <a:solidFill>
                  <a:srgbClr val="000000"/>
                </a:solidFill>
              </a:rPr>
              <a:t> Фортепиано сидит на дереве в туфлях. </a:t>
            </a:r>
          </a:p>
          <a:p>
            <a:pPr eaLnBrk="1">
              <a:lnSpc>
                <a:spcPct val="93000"/>
              </a:lnSpc>
              <a:spcAft>
                <a:spcPts val="1413"/>
              </a:spcAft>
              <a:buSzPct val="45000"/>
            </a:pPr>
            <a:endParaRPr lang="ru-RU" altLang="ru-RU" sz="2400" dirty="0">
              <a:solidFill>
                <a:srgbClr val="000000"/>
              </a:solidFill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25" y="4065588"/>
            <a:ext cx="2489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3" y="4065588"/>
            <a:ext cx="2928937" cy="24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137025"/>
            <a:ext cx="24685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reenforest.com.ua/public/user_files/2013/images/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539477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17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395330"/>
              </p:ext>
            </p:extLst>
          </p:nvPr>
        </p:nvGraphicFramePr>
        <p:xfrm>
          <a:off x="359792" y="611485"/>
          <a:ext cx="8136905" cy="55510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7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ФИО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Время</a:t>
                      </a:r>
                      <a:endParaRPr lang="ru-RU" sz="140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032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95020" algn="l"/>
                        </a:tabLst>
                      </a:pPr>
                      <a:r>
                        <a:rPr lang="en-US" sz="120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Количество</a:t>
                      </a:r>
                      <a:r>
                        <a:rPr lang="en-US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 </a:t>
                      </a:r>
                      <a:r>
                        <a:rPr lang="en-US" sz="120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слов</a:t>
                      </a:r>
                      <a:r>
                        <a:rPr lang="en-US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 </a:t>
                      </a:r>
                      <a:r>
                        <a:rPr lang="en-US" sz="120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для</a:t>
                      </a:r>
                      <a:r>
                        <a:rPr lang="en-US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 </a:t>
                      </a:r>
                      <a:r>
                        <a:rPr lang="en-US" sz="1200" spc="-5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запоминания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Справились</a:t>
                      </a:r>
                      <a:r>
                        <a:rPr lang="ru-RU" sz="1200" baseline="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 </a:t>
                      </a:r>
                      <a:endParaRPr lang="ru-RU" sz="12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605"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Лобачева</a:t>
                      </a:r>
                      <a:r>
                        <a:rPr lang="ru-RU" sz="1200" baseline="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 </a:t>
                      </a:r>
                      <a:r>
                        <a:rPr lang="ru-RU" sz="1200" baseline="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Стефа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5</a:t>
                      </a:r>
                      <a:r>
                        <a:rPr lang="ru-RU" sz="1200" baseline="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 </a:t>
                      </a:r>
                      <a:r>
                        <a:rPr lang="ru-RU" sz="1200" baseline="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мииут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7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100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903">
                <a:tc>
                  <a:txBody>
                    <a:bodyPr/>
                    <a:lstStyle/>
                    <a:p>
                      <a:pPr marL="67945" marR="3581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Алпатов</a:t>
                      </a:r>
                      <a:r>
                        <a:rPr lang="ru-RU" sz="1200" baseline="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 Арсений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5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marL="67945" algn="l">
                        <a:lnSpc>
                          <a:spcPts val="1575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минут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7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100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605">
                <a:tc>
                  <a:txBody>
                    <a:bodyPr/>
                    <a:lstStyle/>
                    <a:p>
                      <a:pPr marL="67945" marR="38608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Хохлов</a:t>
                      </a:r>
                      <a:r>
                        <a:rPr lang="ru-RU" sz="1200" baseline="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 Денис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5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marL="67945" algn="l">
                        <a:lnSpc>
                          <a:spcPts val="1575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минут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7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100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873">
                <a:tc>
                  <a:txBody>
                    <a:bodyPr/>
                    <a:lstStyle/>
                    <a:p>
                      <a:pPr marL="67945" marR="1606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Бобренко</a:t>
                      </a:r>
                      <a:r>
                        <a:rPr lang="ru-RU" sz="1200" baseline="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 Полина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marL="67945" marR="1606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marL="67945" marR="1606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 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5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marL="67945" algn="l">
                        <a:lnSpc>
                          <a:spcPts val="1575"/>
                        </a:lnSpc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минут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5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903">
                <a:tc>
                  <a:txBody>
                    <a:bodyPr/>
                    <a:lstStyle/>
                    <a:p>
                      <a:pPr marL="67945" marR="1377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Бобренко</a:t>
                      </a:r>
                      <a:r>
                        <a:rPr lang="ru-RU" sz="1200" baseline="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 Платон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5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marL="67945" algn="l">
                        <a:lnSpc>
                          <a:spcPts val="1575"/>
                        </a:lnSpc>
                        <a:spcBef>
                          <a:spcPts val="8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минут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+mn-ea"/>
                        </a:rPr>
                        <a:t>4</a:t>
                      </a: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347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455</Words>
  <Application>Microsoft Office PowerPoint</Application>
  <PresentationFormat>Произвольный</PresentationFormat>
  <Paragraphs>109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Trebuchet MS</vt:lpstr>
      <vt:lpstr>Wingdings</vt:lpstr>
      <vt:lpstr>Wingdings 2</vt:lpstr>
      <vt:lpstr>Изящная</vt:lpstr>
      <vt:lpstr>Презентация на тему:</vt:lpstr>
      <vt:lpstr>актуальность данной работы </vt:lpstr>
      <vt:lpstr>Предмет-объект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Методы запоминания  иностранных слов.</dc:title>
  <dc:creator>Виктор</dc:creator>
  <cp:lastModifiedBy>Максим</cp:lastModifiedBy>
  <cp:revision>63</cp:revision>
  <cp:lastPrinted>1601-01-01T00:00:00Z</cp:lastPrinted>
  <dcterms:created xsi:type="dcterms:W3CDTF">2016-03-18T13:56:32Z</dcterms:created>
  <dcterms:modified xsi:type="dcterms:W3CDTF">2019-10-22T16:22:59Z</dcterms:modified>
</cp:coreProperties>
</file>