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handoutMasterIdLst>
    <p:handoutMasterId r:id="rId29"/>
  </p:handoutMasterIdLst>
  <p:sldIdLst>
    <p:sldId id="269" r:id="rId2"/>
    <p:sldId id="290" r:id="rId3"/>
    <p:sldId id="277" r:id="rId4"/>
    <p:sldId id="271" r:id="rId5"/>
    <p:sldId id="283" r:id="rId6"/>
    <p:sldId id="273" r:id="rId7"/>
    <p:sldId id="274" r:id="rId8"/>
    <p:sldId id="275" r:id="rId9"/>
    <p:sldId id="276" r:id="rId10"/>
    <p:sldId id="289" r:id="rId11"/>
    <p:sldId id="279" r:id="rId12"/>
    <p:sldId id="263" r:id="rId13"/>
    <p:sldId id="286" r:id="rId14"/>
    <p:sldId id="292" r:id="rId15"/>
    <p:sldId id="261" r:id="rId16"/>
    <p:sldId id="284" r:id="rId17"/>
    <p:sldId id="258" r:id="rId18"/>
    <p:sldId id="285" r:id="rId19"/>
    <p:sldId id="287" r:id="rId20"/>
    <p:sldId id="262" r:id="rId21"/>
    <p:sldId id="264" r:id="rId22"/>
    <p:sldId id="265" r:id="rId23"/>
    <p:sldId id="278" r:id="rId24"/>
    <p:sldId id="280" r:id="rId25"/>
    <p:sldId id="288" r:id="rId26"/>
    <p:sldId id="281" r:id="rId27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48"/>
    <a:srgbClr val="FAFA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181" autoAdjust="0"/>
    <p:restoredTop sz="91449" autoAdjust="0"/>
  </p:normalViewPr>
  <p:slideViewPr>
    <p:cSldViewPr snapToGrid="0">
      <p:cViewPr>
        <p:scale>
          <a:sx n="68" d="100"/>
          <a:sy n="68" d="100"/>
        </p:scale>
        <p:origin x="-1506" y="-74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4" d="100"/>
          <a:sy n="54" d="100"/>
        </p:scale>
        <p:origin x="2820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4856A6A4-8067-4AB9-B61B-CD735AF73D98}" type="datetimeFigureOut">
              <a:rPr lang="ru-RU"/>
              <a:pPr>
                <a:defRPr/>
              </a:pPr>
              <a:t>25.10.2019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EC70594C-59FD-4F54-97A5-9B3A2BC7F8F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080265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2E3434B6-E538-4F1B-924C-C50D2825C797}" type="datetimeFigureOut">
              <a:rPr lang="ru-RU"/>
              <a:pPr>
                <a:defRPr/>
              </a:pPr>
              <a:t>25.10.2019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 smtClean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2D7930D5-28BA-4BCA-A311-4EF380D8DD8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366021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2970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E28DB770-85AB-4889-8741-5B57AD2C92AF}" type="slidenum">
              <a:rPr lang="ru-RU" altLang="ru-RU" smtClean="0"/>
              <a:pPr eaLnBrk="1" hangingPunct="1"/>
              <a:t>20</a:t>
            </a:fld>
            <a:endParaRPr lang="ru-RU" altLang="ru-R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4A2475-C731-48D0-9B2A-E014449513B9}" type="datetimeFigureOut">
              <a:rPr lang="ru-RU"/>
              <a:pPr>
                <a:defRPr/>
              </a:pPr>
              <a:t>25.10.2019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224119-74B5-4859-8C9C-6DE92C204F0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28224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1C4952-934F-43BA-B72B-0E095E402EAE}" type="datetimeFigureOut">
              <a:rPr lang="ru-RU"/>
              <a:pPr>
                <a:defRPr/>
              </a:pPr>
              <a:t>25.10.2019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ABE61A-A8F8-4148-A19B-22E49F24FE3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80681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4907757" y="365125"/>
            <a:ext cx="1478756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71488" y="365125"/>
            <a:ext cx="4321969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6E4975-F4BF-4BE6-92D9-A4847399FDD8}" type="datetimeFigureOut">
              <a:rPr lang="ru-RU"/>
              <a:pPr>
                <a:defRPr/>
              </a:pPr>
              <a:t>25.10.2019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2BAEC3-1B14-4BEF-914F-40654D2464F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03611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CED8E3-55CE-449A-BE97-28C4EBB917FB}" type="datetimeFigureOut">
              <a:rPr lang="ru-RU"/>
              <a:pPr>
                <a:defRPr/>
              </a:pPr>
              <a:t>25.10.2019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1E85ED-A8D9-49A1-8596-D0815DDBCD8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5906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09DF21-98D2-4C2D-8642-EDDBC5F4FCCD}" type="datetimeFigureOut">
              <a:rPr lang="ru-RU"/>
              <a:pPr>
                <a:defRPr/>
              </a:pPr>
              <a:t>25.10.2019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C5CC0D-EA13-4870-839C-A3B5AA58D5A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64130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71487" y="1825625"/>
            <a:ext cx="2900363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3486150" y="1825625"/>
            <a:ext cx="2900363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2EFC1B-52A3-4070-9C09-E50280A5CB31}" type="datetimeFigureOut">
              <a:rPr lang="ru-RU"/>
              <a:pPr>
                <a:defRPr/>
              </a:pPr>
              <a:t>25.10.2019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65DAEB-510C-45C5-B048-C34BEC8D04C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30848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9B0045-13EE-4D49-94D0-49B25144F40D}" type="datetimeFigureOut">
              <a:rPr lang="ru-RU"/>
              <a:pPr>
                <a:defRPr/>
              </a:pPr>
              <a:t>25.10.2019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927A4F-4868-46EB-94E6-8772446F649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6783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D4E8EA-FB37-40AD-9E23-8143892A664F}" type="datetimeFigureOut">
              <a:rPr lang="ru-RU"/>
              <a:pPr>
                <a:defRPr/>
              </a:pPr>
              <a:t>25.10.2019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DBC0EA-8E6F-48E1-A820-B6AC288D1CD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97623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66FDC9-AEE2-4632-961D-D59240A71A8E}" type="datetimeFigureOut">
              <a:rPr lang="ru-RU"/>
              <a:pPr>
                <a:defRPr/>
              </a:pPr>
              <a:t>25.10.2019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311A57-2736-42AC-8CA3-44A3CA450FE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47420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CEC27E-E3C2-4CF0-BE26-CA234D7E5E72}" type="datetimeFigureOut">
              <a:rPr lang="ru-RU"/>
              <a:pPr>
                <a:defRPr/>
              </a:pPr>
              <a:t>25.10.2019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4D1190-D7DB-439F-8F16-C6A7C0D78C7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85981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0CE0AE-D3FC-42BF-8340-9C9C354C9D59}" type="datetimeFigureOut">
              <a:rPr lang="ru-RU"/>
              <a:pPr>
                <a:defRPr/>
              </a:pPr>
              <a:t>25.10.2019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551036-E35B-4EA2-823B-3586FA51AFF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97374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900">
                <a:solidFill>
                  <a:srgbClr val="898989"/>
                </a:solidFill>
                <a:latin typeface="Calibri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E5E949F4-A03B-4822-AE31-5B2EDF33F2F4}" type="datetimeFigureOut">
              <a:rPr lang="ru-RU"/>
              <a:pPr>
                <a:defRPr/>
              </a:pPr>
              <a:t>25.10.2019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900">
                <a:solidFill>
                  <a:srgbClr val="898989"/>
                </a:solidFill>
                <a:latin typeface="Calibri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900">
                <a:solidFill>
                  <a:srgbClr val="898989"/>
                </a:solidFill>
                <a:latin typeface="Calibri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D8FEDA83-FB25-415A-ADE8-A6EF68ACA5F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pic>
        <p:nvPicPr>
          <p:cNvPr id="1031" name="Рисунок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7" Type="http://schemas.openxmlformats.org/officeDocument/2006/relationships/image" Target="../media/image39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hyperlink" Target="http://www.oprb.ru/template/guest/school/news.php?id=551&amp;padding=34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altLang="ru-RU" smtClean="0"/>
          </a:p>
        </p:txBody>
      </p:sp>
      <p:sp>
        <p:nvSpPr>
          <p:cNvPr id="2051" name="AutoShape 2" descr="https://content.schools.by/upk-kaplanec/library/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2052" name="AutoShape 4" descr="https://content.schools.by/upk-kaplanec/library/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2053" name="AutoShape 6" descr="https://content.schools.by/upk-kaplanec/library/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ru-RU" altLang="ru-RU"/>
          </a:p>
        </p:txBody>
      </p:sp>
      <p:pic>
        <p:nvPicPr>
          <p:cNvPr id="2054" name="Picture 7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3075" y="431800"/>
            <a:ext cx="8670925" cy="5218113"/>
          </a:xfrm>
          <a:noFill/>
        </p:spPr>
      </p:pic>
      <p:pic>
        <p:nvPicPr>
          <p:cNvPr id="7" name="Рисунок 6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45573" y="4130566"/>
            <a:ext cx="3836276" cy="2454166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2056" name="TextBox 7"/>
          <p:cNvSpPr txBox="1">
            <a:spLocks noChangeArrowheads="1"/>
          </p:cNvSpPr>
          <p:nvPr/>
        </p:nvSpPr>
        <p:spPr bwMode="auto">
          <a:xfrm>
            <a:off x="914400" y="703263"/>
            <a:ext cx="72024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/>
              <a:t>МОУ Капсальская СОШ им. Д.А.Ходуева</a:t>
            </a:r>
          </a:p>
        </p:txBody>
      </p:sp>
      <p:sp>
        <p:nvSpPr>
          <p:cNvPr id="2057" name="TextBox 8"/>
          <p:cNvSpPr txBox="1">
            <a:spLocks noChangeArrowheads="1"/>
          </p:cNvSpPr>
          <p:nvPr/>
        </p:nvSpPr>
        <p:spPr bwMode="auto">
          <a:xfrm>
            <a:off x="731838" y="5711825"/>
            <a:ext cx="5275262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/>
              <a:t>Николаева Н.К., </a:t>
            </a:r>
          </a:p>
          <a:p>
            <a:pPr eaLnBrk="1" hangingPunct="1"/>
            <a:r>
              <a:rPr lang="ru-RU" altLang="ru-RU"/>
              <a:t>учитель начальных классов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Заголовок 1"/>
          <p:cNvSpPr>
            <a:spLocks noGrp="1"/>
          </p:cNvSpPr>
          <p:nvPr>
            <p:ph type="title"/>
          </p:nvPr>
        </p:nvSpPr>
        <p:spPr>
          <a:xfrm>
            <a:off x="-7600950" y="5865813"/>
            <a:ext cx="7886700" cy="1325562"/>
          </a:xfrm>
        </p:spPr>
        <p:txBody>
          <a:bodyPr/>
          <a:lstStyle/>
          <a:p>
            <a:endParaRPr lang="ru-RU" altLang="ru-RU" smtClean="0"/>
          </a:p>
        </p:txBody>
      </p:sp>
      <p:sp>
        <p:nvSpPr>
          <p:cNvPr id="11267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altLang="ru-RU" sz="3200" b="1" i="1" smtClean="0">
                <a:solidFill>
                  <a:srgbClr val="000000"/>
                </a:solidFill>
              </a:rPr>
              <a:t>Общие родительские собрания;</a:t>
            </a:r>
            <a:endParaRPr lang="ru-RU" altLang="ru-RU" sz="3200" smtClean="0">
              <a:solidFill>
                <a:srgbClr val="000000"/>
              </a:solidFill>
            </a:endParaRPr>
          </a:p>
          <a:p>
            <a:r>
              <a:rPr lang="ru-RU" altLang="ru-RU" sz="3200" b="1" i="1" smtClean="0">
                <a:solidFill>
                  <a:srgbClr val="000000"/>
                </a:solidFill>
              </a:rPr>
              <a:t>Групповые родительские собрания</a:t>
            </a:r>
            <a:r>
              <a:rPr lang="ru-RU" altLang="ru-RU" sz="3200" i="1" smtClean="0">
                <a:solidFill>
                  <a:srgbClr val="000000"/>
                </a:solidFill>
              </a:rPr>
              <a:t>;</a:t>
            </a:r>
            <a:endParaRPr lang="ru-RU" altLang="ru-RU" sz="3200" smtClean="0">
              <a:solidFill>
                <a:srgbClr val="000000"/>
              </a:solidFill>
            </a:endParaRPr>
          </a:p>
          <a:p>
            <a:r>
              <a:rPr lang="ru-RU" altLang="ru-RU" sz="3200" b="1" i="1" smtClean="0">
                <a:solidFill>
                  <a:srgbClr val="000000"/>
                </a:solidFill>
              </a:rPr>
              <a:t>Лектории;</a:t>
            </a:r>
            <a:endParaRPr lang="ru-RU" altLang="ru-RU" sz="3200" b="1" smtClean="0">
              <a:solidFill>
                <a:srgbClr val="000000"/>
              </a:solidFill>
            </a:endParaRPr>
          </a:p>
          <a:p>
            <a:r>
              <a:rPr lang="ru-RU" altLang="ru-RU" sz="3200" b="1" i="1" smtClean="0">
                <a:solidFill>
                  <a:srgbClr val="000000"/>
                </a:solidFill>
              </a:rPr>
              <a:t>Педагогические консультации</a:t>
            </a:r>
            <a:r>
              <a:rPr lang="ru-RU" altLang="ru-RU" sz="3200" b="1" smtClean="0">
                <a:solidFill>
                  <a:srgbClr val="000000"/>
                </a:solidFill>
              </a:rPr>
              <a:t>;</a:t>
            </a:r>
          </a:p>
          <a:p>
            <a:r>
              <a:rPr lang="ru-RU" altLang="ru-RU" sz="3200" b="1" i="1" smtClean="0">
                <a:solidFill>
                  <a:srgbClr val="000000"/>
                </a:solidFill>
              </a:rPr>
              <a:t>Семинары;</a:t>
            </a:r>
            <a:endParaRPr lang="ru-RU" altLang="ru-RU" sz="3200" b="1" smtClean="0">
              <a:solidFill>
                <a:srgbClr val="000000"/>
              </a:solidFill>
            </a:endParaRPr>
          </a:p>
          <a:p>
            <a:r>
              <a:rPr lang="ru-RU" altLang="ru-RU" sz="3200" b="1" i="1" smtClean="0">
                <a:solidFill>
                  <a:srgbClr val="000000"/>
                </a:solidFill>
              </a:rPr>
              <a:t>Открытые занятия и беседы;</a:t>
            </a:r>
            <a:endParaRPr lang="ru-RU" altLang="ru-RU" sz="3200" b="1" smtClean="0">
              <a:solidFill>
                <a:srgbClr val="000000"/>
              </a:solidFill>
            </a:endParaRPr>
          </a:p>
          <a:p>
            <a:r>
              <a:rPr lang="ru-RU" altLang="ru-RU" sz="3200" b="1" i="1" smtClean="0">
                <a:solidFill>
                  <a:srgbClr val="000000"/>
                </a:solidFill>
              </a:rPr>
              <a:t>Совместные праздники и т.д.</a:t>
            </a:r>
            <a:endParaRPr lang="ru-RU" altLang="ru-RU" sz="3200" b="1" smtClean="0">
              <a:solidFill>
                <a:srgbClr val="000000"/>
              </a:solidFill>
            </a:endParaRPr>
          </a:p>
          <a:p>
            <a:endParaRPr lang="ru-RU" altLang="ru-RU" sz="3200" smtClean="0"/>
          </a:p>
        </p:txBody>
      </p:sp>
      <p:sp>
        <p:nvSpPr>
          <p:cNvPr id="11268" name="Прямоугольник 5"/>
          <p:cNvSpPr>
            <a:spLocks noChangeArrowheads="1"/>
          </p:cNvSpPr>
          <p:nvPr/>
        </p:nvSpPr>
        <p:spPr bwMode="auto">
          <a:xfrm>
            <a:off x="1012825" y="633413"/>
            <a:ext cx="7497763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 b="1" i="1">
                <a:solidFill>
                  <a:srgbClr val="FF0000"/>
                </a:solidFill>
              </a:rPr>
              <a:t>Сотрудничество детского сада, семьи и школы может решаться через следующие виды работ:</a:t>
            </a:r>
            <a:endParaRPr lang="ru-RU" alt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Заголовок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pPr algn="ctr"/>
            <a:r>
              <a:rPr lang="ru-RU" altLang="ru-RU" sz="2400" b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Экскурсии  в  школу</a:t>
            </a:r>
            <a:endParaRPr lang="ru-RU" altLang="ru-RU" sz="2400" b="1" smtClean="0">
              <a:solidFill>
                <a:srgbClr val="002060"/>
              </a:solidFill>
            </a:endParaRPr>
          </a:p>
        </p:txBody>
      </p:sp>
      <p:sp>
        <p:nvSpPr>
          <p:cNvPr id="12291" name="Текст 3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/>
          <a:lstStyle/>
          <a:p>
            <a:endParaRPr lang="ru-RU" altLang="ru-RU" smtClean="0"/>
          </a:p>
        </p:txBody>
      </p:sp>
      <p:sp>
        <p:nvSpPr>
          <p:cNvPr id="12292" name="Текст 5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/>
          <a:lstStyle/>
          <a:p>
            <a:endParaRPr lang="ru-RU" altLang="ru-RU" smtClean="0"/>
          </a:p>
        </p:txBody>
      </p:sp>
      <p:pic>
        <p:nvPicPr>
          <p:cNvPr id="12302" name="Picture 14" descr="D:\фото школа\фото 1 класс\DSC00290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36098" y="1124063"/>
            <a:ext cx="3950335" cy="2617943"/>
          </a:xfrm>
          <a:effectLst>
            <a:softEdge rad="112500"/>
          </a:effectLst>
        </p:spPr>
      </p:pic>
      <p:pic>
        <p:nvPicPr>
          <p:cNvPr id="12303" name="Picture 15" descr="D:\фото школа\фото 1 класс\DSC0024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64369" y="1195755"/>
            <a:ext cx="3812345" cy="25321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304" name="Picture 16" descr="D:\фото школа\фото 1 класс\DSC0059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06572" y="3924886"/>
            <a:ext cx="3756074" cy="26728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296" name="Содержимое 31"/>
          <p:cNvSpPr>
            <a:spLocks noGrp="1"/>
          </p:cNvSpPr>
          <p:nvPr>
            <p:ph sz="quarter" idx="4"/>
          </p:nvPr>
        </p:nvSpPr>
        <p:spPr>
          <a:xfrm>
            <a:off x="5035550" y="2505075"/>
            <a:ext cx="3481388" cy="3684588"/>
          </a:xfrm>
        </p:spPr>
        <p:txBody>
          <a:bodyPr/>
          <a:lstStyle/>
          <a:p>
            <a:endParaRPr lang="ru-RU" altLang="ru-RU" smtClean="0"/>
          </a:p>
        </p:txBody>
      </p:sp>
      <p:pic>
        <p:nvPicPr>
          <p:cNvPr id="12305" name="Picture 17" descr="D:\фото школа\фото 1 класс\DSC0066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0505" y="3924887"/>
            <a:ext cx="3924886" cy="27009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3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3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3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3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3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3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30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3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3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3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3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3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sz="360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Театрализованные представления.</a:t>
            </a:r>
          </a:p>
        </p:txBody>
      </p:sp>
      <p:pic>
        <p:nvPicPr>
          <p:cNvPr id="11269" name="Picture 5" descr="C:\Users\Надежда\Desktop\IMG-21f7f8070ab4c3fe70bcc8d3ce5e2456-V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018134"/>
            <a:ext cx="3500437" cy="25511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2" descr="C:\Users\Надежда\Desktop\DSC0083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83348" y="4014788"/>
            <a:ext cx="3150528" cy="26463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320" name="Picture 8" descr="C:\Users\Надежда\Desktop\IMG-874761d6d4d41451c780171d0e69a77a-V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00467" y="1434904"/>
            <a:ext cx="3278065" cy="25040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321" name="Picture 9" descr="D:\фото школа\3 класс2016\20161028_15305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5400000">
            <a:off x="3073790" y="1681094"/>
            <a:ext cx="2475918" cy="21804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322" name="Picture 10" descr="D:\фото школа\семинар\10.10.2014\DSC0565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96948" y="1434905"/>
            <a:ext cx="2869810" cy="25040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Содержимое 11"/>
          <p:cNvSpPr>
            <a:spLocks noGrp="1"/>
          </p:cNvSpPr>
          <p:nvPr>
            <p:ph sz="half" idx="1"/>
          </p:nvPr>
        </p:nvSpPr>
        <p:spPr>
          <a:xfrm>
            <a:off x="471488" y="1825625"/>
            <a:ext cx="2900362" cy="4351338"/>
          </a:xfrm>
        </p:spPr>
        <p:txBody>
          <a:bodyPr/>
          <a:lstStyle/>
          <a:p>
            <a:endParaRPr lang="ru-RU" altLang="ru-RU" smtClean="0"/>
          </a:p>
        </p:txBody>
      </p:sp>
      <p:pic>
        <p:nvPicPr>
          <p:cNvPr id="13" name="Picture 8" descr="C:\Users\Надежда\Desktop\20151127_14204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7" cstate="print"/>
          <a:srcRect/>
          <a:stretch>
            <a:fillRect/>
          </a:stretch>
        </p:blipFill>
        <p:spPr>
          <a:xfrm rot="5400000">
            <a:off x="3376321" y="4310783"/>
            <a:ext cx="2447628" cy="2025748"/>
          </a:xfrm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3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3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3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3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3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3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3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3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3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2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Заголовок 1"/>
          <p:cNvSpPr>
            <a:spLocks noGrp="1"/>
          </p:cNvSpPr>
          <p:nvPr>
            <p:ph type="title"/>
          </p:nvPr>
        </p:nvSpPr>
        <p:spPr>
          <a:xfrm>
            <a:off x="1074738" y="0"/>
            <a:ext cx="6308725" cy="1303338"/>
          </a:xfrm>
        </p:spPr>
        <p:txBody>
          <a:bodyPr/>
          <a:lstStyle/>
          <a:p>
            <a:pPr algn="ctr" eaLnBrk="1" hangingPunct="1"/>
            <a:endParaRPr lang="ru-RU" altLang="ru-RU" sz="200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364" name="Picture 3" descr="F:\программа детского сада\54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99482" y="1"/>
            <a:ext cx="2572209" cy="33903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2" descr="F:\программа детского сада\нннцкунц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2881" y="337626"/>
            <a:ext cx="3016842" cy="27009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343" name="Picture 7" descr="C:\Users\Надежда\Desktop\IMG-82300792e0b97f761b0c2cde064f307b-V.jpg"/>
          <p:cNvPicPr>
            <a:picLocks noGrp="1" noChangeAspect="1" noChangeArrowheads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>
          <a:xfrm>
            <a:off x="4093697" y="3685735"/>
            <a:ext cx="4543105" cy="3172266"/>
          </a:xfrm>
          <a:effectLst>
            <a:softEdge rad="112500"/>
          </a:effectLst>
        </p:spPr>
      </p:pic>
      <p:pic>
        <p:nvPicPr>
          <p:cNvPr id="14344" name="Picture 8" descr="D:\фото школа\3 класс2016\20161028_16395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5400000">
            <a:off x="5718513" y="443133"/>
            <a:ext cx="3460656" cy="29401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345" name="Picture 9" descr="D:\фото школа\3 класс2016\20170509_12535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10800000">
            <a:off x="295419" y="3488785"/>
            <a:ext cx="3713871" cy="33692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3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3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3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43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3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3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43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3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43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Заголовок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endParaRPr lang="ru-RU" altLang="ru-RU" smtClean="0"/>
          </a:p>
        </p:txBody>
      </p:sp>
      <p:sp>
        <p:nvSpPr>
          <p:cNvPr id="15363" name="Текст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/>
          <a:lstStyle/>
          <a:p>
            <a:endParaRPr lang="ru-RU" altLang="ru-RU" smtClean="0"/>
          </a:p>
        </p:txBody>
      </p:sp>
      <p:sp>
        <p:nvSpPr>
          <p:cNvPr id="15364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/>
          <a:lstStyle/>
          <a:p>
            <a:endParaRPr lang="ru-RU" altLang="ru-RU" smtClean="0"/>
          </a:p>
        </p:txBody>
      </p:sp>
      <p:pic>
        <p:nvPicPr>
          <p:cNvPr id="43010" name="Picture 2" descr="D:\фото школа\фото 1 класс\23 февраля\DSC0050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48884" y="3362178"/>
            <a:ext cx="3868737" cy="3083081"/>
          </a:xfrm>
          <a:effectLst>
            <a:softEdge rad="112500"/>
          </a:effectLst>
        </p:spPr>
      </p:pic>
      <p:pic>
        <p:nvPicPr>
          <p:cNvPr id="43011" name="Picture 3" descr="D:\фото школа\школа\выезд\булуса\DSC00406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755760" y="3319976"/>
            <a:ext cx="3887788" cy="3230902"/>
          </a:xfrm>
          <a:effectLst>
            <a:softEdge rad="112500"/>
          </a:effectLst>
        </p:spPr>
      </p:pic>
      <p:pic>
        <p:nvPicPr>
          <p:cNvPr id="43014" name="Picture 6" descr="D:\1 класс 2018\20180925_14193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5746650" y="372795"/>
            <a:ext cx="2701000" cy="29964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3015" name="Picture 7" descr="D:\1 класс 2018\20180925_13582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5400000">
            <a:off x="481378" y="351695"/>
            <a:ext cx="2627581" cy="29370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3016" name="Picture 8" descr="D:\1 класс 2018\20180925_14044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5400000">
            <a:off x="3214466" y="654155"/>
            <a:ext cx="2574391" cy="23915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30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30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30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30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30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30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30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30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30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30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30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30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30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30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30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Заголовок 1"/>
          <p:cNvSpPr>
            <a:spLocks noGrp="1"/>
          </p:cNvSpPr>
          <p:nvPr>
            <p:ph type="title"/>
          </p:nvPr>
        </p:nvSpPr>
        <p:spPr>
          <a:xfrm>
            <a:off x="2822575" y="3052763"/>
            <a:ext cx="7886700" cy="1325562"/>
          </a:xfrm>
        </p:spPr>
        <p:txBody>
          <a:bodyPr/>
          <a:lstStyle/>
          <a:p>
            <a:pPr eaLnBrk="1" hangingPunct="1"/>
            <a:endParaRPr lang="ru-RU" altLang="ru-RU" smtClean="0"/>
          </a:p>
        </p:txBody>
      </p:sp>
      <p:pic>
        <p:nvPicPr>
          <p:cNvPr id="16387" name="Picture 2" descr="F:\программа детского сада\77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11015" y="3020837"/>
            <a:ext cx="2755421" cy="3368065"/>
          </a:xfrm>
          <a:effectLst>
            <a:softEdge rad="112500"/>
          </a:effectLst>
        </p:spPr>
      </p:pic>
      <p:pic>
        <p:nvPicPr>
          <p:cNvPr id="16388" name="Picture 3" descr="F:\программа детского сада\66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62897" y="213921"/>
            <a:ext cx="2365463" cy="27824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389" name="Picture 5" descr="C:\Users\Надежда\Desktop\Новая папка\IMG-aaaf9e4e1248c996144e62024fd31255-V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86400" y="3305908"/>
            <a:ext cx="3390314" cy="32047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391" name="Picture 7" descr="C:\Users\Надежда\Desktop\IMG-45d36e3b9933a3449a175cb3f4b4f3aa-V — копия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1600000">
            <a:off x="196948" y="205763"/>
            <a:ext cx="3093897" cy="27625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465" name="Picture 9" descr="D:\фото школа\НОВЫЙ ГОД\DSC0434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151163" y="3052690"/>
            <a:ext cx="2278966" cy="33059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1520454" y="2321169"/>
            <a:ext cx="6301184" cy="175432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5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Веселый </a:t>
            </a:r>
          </a:p>
          <a:p>
            <a:pPr algn="ctr">
              <a:defRPr/>
            </a:pPr>
            <a:r>
              <a:rPr lang="ru-RU" sz="5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Новый год!</a:t>
            </a:r>
          </a:p>
        </p:txBody>
      </p:sp>
      <p:pic>
        <p:nvPicPr>
          <p:cNvPr id="19466" name="Picture 10" descr="D:\фото школа\школа\выезд\новый год 2014\DSC06294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894363" y="309489"/>
            <a:ext cx="3010486" cy="26869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3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3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3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94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4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94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63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63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3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94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94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94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1189038"/>
          </a:xfrm>
        </p:spPr>
        <p:txBody>
          <a:bodyPr/>
          <a:lstStyle/>
          <a:p>
            <a:pPr algn="ctr">
              <a:defRPr/>
            </a:pPr>
            <a:r>
              <a:rPr lang="ru-RU" sz="2400" b="1" kern="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Акция «Дорогою добра»</a:t>
            </a:r>
            <a:endParaRPr lang="ru-RU" sz="24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5" descr="C:\Users\Надежда\Desktop\Новая папка\IMG-10fd7d5e4a3457d1982e3483275fa3f7-V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14223" y="3824653"/>
            <a:ext cx="4066752" cy="2702242"/>
          </a:xfrm>
          <a:effectLst>
            <a:softEdge rad="112500"/>
          </a:effectLst>
        </p:spPr>
      </p:pic>
      <p:pic>
        <p:nvPicPr>
          <p:cNvPr id="7" name="Picture 3" descr="C:\Users\Надежда\Desktop\Новая папка\IMG-3239d8f41f3860bef7c65ed347507f6e-V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9154" y="3943350"/>
            <a:ext cx="4038600" cy="26289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6" descr="C:\Users\Надежда\Desktop\Новая папка\IMG-00bd526ed55c3d477d5c8945624bb26c-V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03418" y="1051560"/>
            <a:ext cx="3786214" cy="25260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2" descr="C:\Users\Надежда\Desktop\Новая папка\IMG-f11c5bb8328198b15a603b9648545191-V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371476" y="1040130"/>
            <a:ext cx="4038600" cy="25631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Picture 2" descr="F:\программа детского сада\56уны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388694" y="1364566"/>
            <a:ext cx="4386262" cy="2734091"/>
          </a:xfrm>
          <a:effectLst>
            <a:softEdge rad="112500"/>
          </a:effectLst>
        </p:spPr>
      </p:pic>
      <p:pic>
        <p:nvPicPr>
          <p:cNvPr id="14341" name="Picture 4" descr="F:\программа детского сада\изображен16ие viber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7964" y="4019012"/>
            <a:ext cx="4178105" cy="26701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2" descr="F:\программа детского сада\20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67360" y="4029148"/>
            <a:ext cx="3909354" cy="26319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342" name="Picture 6" descr="C:\Users\Надежда\Desktop\Изображение 541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805844" y="431022"/>
            <a:ext cx="3047296" cy="33832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415" name="Заголовок 1"/>
          <p:cNvSpPr>
            <a:spLocks noGrp="1"/>
          </p:cNvSpPr>
          <p:nvPr>
            <p:ph type="title"/>
          </p:nvPr>
        </p:nvSpPr>
        <p:spPr>
          <a:xfrm>
            <a:off x="220663" y="238125"/>
            <a:ext cx="7886700" cy="1084263"/>
          </a:xfrm>
        </p:spPr>
        <p:txBody>
          <a:bodyPr/>
          <a:lstStyle/>
          <a:p>
            <a:pPr eaLnBrk="1" hangingPunct="1">
              <a:defRPr/>
            </a:pP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Подарки  для наших маленьких друзей.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3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3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3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3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3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3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3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C:\Users\Надежда\Desktop\Преемственность сад-школа\Изображение 137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96948" y="3476146"/>
            <a:ext cx="3330525" cy="3149738"/>
          </a:xfrm>
          <a:effectLst>
            <a:softEdge rad="112500"/>
          </a:effectLst>
        </p:spPr>
      </p:pic>
      <p:pic>
        <p:nvPicPr>
          <p:cNvPr id="41987" name="Picture 3" descr="C:\Users\Надежда\Desktop\Преемственность сад-школа\Изображение 13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831059" y="3550768"/>
            <a:ext cx="3312941" cy="31138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989" name="Picture 5" descr="C:\Users\Надежда\Desktop\Преемственность сад-школа\Изображение 140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02853" y="3573194"/>
            <a:ext cx="2335239" cy="29401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390" name="Заголовок 1"/>
          <p:cNvSpPr>
            <a:spLocks noGrp="1"/>
          </p:cNvSpPr>
          <p:nvPr>
            <p:ph type="title"/>
          </p:nvPr>
        </p:nvSpPr>
        <p:spPr>
          <a:xfrm>
            <a:off x="515938" y="252413"/>
            <a:ext cx="7886700" cy="1325562"/>
          </a:xfrm>
        </p:spPr>
        <p:txBody>
          <a:bodyPr/>
          <a:lstStyle/>
          <a:p>
            <a:pPr algn="ctr">
              <a:defRPr/>
            </a:pPr>
            <a:r>
              <a:rPr lang="ru-RU" sz="3600" b="1" dirty="0" smtClean="0">
                <a:solidFill>
                  <a:schemeClr val="accent1">
                    <a:lumMod val="50000"/>
                  </a:schemeClr>
                </a:solidFill>
              </a:rPr>
              <a:t>Шефская работа.</a:t>
            </a:r>
            <a:endParaRPr lang="ru-RU" b="1" dirty="0" smtClean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7415" name="Picture 7" descr="C:\Users\Надежда\Desktop\д.сад\IMG-5b9008a9b5b35b643c368715bdc15ef3-V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65760" y="1223890"/>
            <a:ext cx="3967091" cy="21664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416" name="Picture 8" descr="D:\1 класс 2018\IMG-c5ba7c24d78b9c3260e22611bb907848-V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740812" y="1280159"/>
            <a:ext cx="3882683" cy="22508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19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9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19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19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19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19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19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19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19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74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4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4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74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4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4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Заголовок 1"/>
          <p:cNvSpPr>
            <a:spLocks noGrp="1"/>
          </p:cNvSpPr>
          <p:nvPr>
            <p:ph type="title"/>
          </p:nvPr>
        </p:nvSpPr>
        <p:spPr>
          <a:xfrm>
            <a:off x="1519238" y="0"/>
            <a:ext cx="7038975" cy="1325563"/>
          </a:xfrm>
        </p:spPr>
        <p:txBody>
          <a:bodyPr/>
          <a:lstStyle/>
          <a:p>
            <a:pPr>
              <a:defRPr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Выставка детских рисунков .</a:t>
            </a:r>
            <a:b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«Школа, в которой я хочу учиться»</a:t>
            </a:r>
          </a:p>
        </p:txBody>
      </p:sp>
      <p:pic>
        <p:nvPicPr>
          <p:cNvPr id="18435" name="Picture 2" descr="C:\Users\Администратор\Desktop\monosova-nastasya-13-let-7-klass.pn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307975" y="4240213"/>
            <a:ext cx="3438525" cy="2392362"/>
          </a:xfrm>
          <a:effectLst>
            <a:softEdge rad="112500"/>
          </a:effectLst>
        </p:spPr>
      </p:pic>
      <p:pic>
        <p:nvPicPr>
          <p:cNvPr id="18436" name="Picture 3" descr="C:\Users\Администратор\Desktop\Vladik_10_Belgorod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1475" y="1497013"/>
            <a:ext cx="3802063" cy="27352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437" name="Picture 4" descr="C:\Users\Администратор\Desktop\65393_original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40263" y="1476375"/>
            <a:ext cx="3802062" cy="27860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438" name="Picture 6" descr="C:\Users\Надежда\Desktop\DSC00893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13288" y="4395788"/>
            <a:ext cx="3811587" cy="22447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4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4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4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4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84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4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4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84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4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4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altLang="ru-RU" smtClean="0"/>
          </a:p>
        </p:txBody>
      </p:sp>
      <p:sp>
        <p:nvSpPr>
          <p:cNvPr id="3075" name="Содержимое 2"/>
          <p:cNvSpPr>
            <a:spLocks noGrp="1"/>
          </p:cNvSpPr>
          <p:nvPr>
            <p:ph idx="1"/>
          </p:nvPr>
        </p:nvSpPr>
        <p:spPr>
          <a:xfrm>
            <a:off x="2349500" y="295275"/>
            <a:ext cx="6518275" cy="3027363"/>
          </a:xfrm>
        </p:spPr>
        <p:txBody>
          <a:bodyPr/>
          <a:lstStyle/>
          <a:p>
            <a:pPr>
              <a:buFont typeface="Arial" charset="0"/>
              <a:buNone/>
            </a:pPr>
            <a:r>
              <a:rPr lang="ru-RU" altLang="ru-RU" b="1" i="1" smtClean="0">
                <a:solidFill>
                  <a:srgbClr val="FF0000"/>
                </a:solidFill>
              </a:rPr>
              <a:t>«</a:t>
            </a:r>
            <a:r>
              <a:rPr lang="ru-RU" altLang="ru-RU" sz="2400" b="1" i="1" smtClean="0">
                <a:solidFill>
                  <a:srgbClr val="FF0000"/>
                </a:solidFill>
              </a:rPr>
              <a:t>От того, как прошло детство, кто вёл</a:t>
            </a:r>
            <a:endParaRPr lang="ru-RU" altLang="ru-RU" sz="2400" smtClean="0">
              <a:solidFill>
                <a:srgbClr val="FF0000"/>
              </a:solidFill>
            </a:endParaRPr>
          </a:p>
          <a:p>
            <a:pPr>
              <a:buFont typeface="Arial" charset="0"/>
              <a:buNone/>
            </a:pPr>
            <a:r>
              <a:rPr lang="ru-RU" altLang="ru-RU" sz="2400" b="1" i="1" smtClean="0">
                <a:solidFill>
                  <a:srgbClr val="FF0000"/>
                </a:solidFill>
              </a:rPr>
              <a:t>ребенка за руку в детские годы, что вошло</a:t>
            </a:r>
            <a:endParaRPr lang="ru-RU" altLang="ru-RU" sz="2400" smtClean="0">
              <a:solidFill>
                <a:srgbClr val="FF0000"/>
              </a:solidFill>
            </a:endParaRPr>
          </a:p>
          <a:p>
            <a:pPr>
              <a:buFont typeface="Arial" charset="0"/>
              <a:buNone/>
            </a:pPr>
            <a:r>
              <a:rPr lang="ru-RU" altLang="ru-RU" sz="2400" b="1" i="1" smtClean="0">
                <a:solidFill>
                  <a:srgbClr val="FF0000"/>
                </a:solidFill>
              </a:rPr>
              <a:t>в его разум и сердце из окружающего мира –</a:t>
            </a:r>
          </a:p>
          <a:p>
            <a:pPr>
              <a:buFont typeface="Arial" charset="0"/>
              <a:buNone/>
            </a:pPr>
            <a:r>
              <a:rPr lang="ru-RU" altLang="ru-RU" sz="2400" b="1" i="1" smtClean="0">
                <a:solidFill>
                  <a:srgbClr val="FF0000"/>
                </a:solidFill>
              </a:rPr>
              <a:t>от этого в решающей степени зависит,</a:t>
            </a:r>
          </a:p>
          <a:p>
            <a:pPr>
              <a:buFont typeface="Arial" charset="0"/>
              <a:buNone/>
            </a:pPr>
            <a:r>
              <a:rPr lang="ru-RU" altLang="ru-RU" sz="2400" b="1" i="1" smtClean="0">
                <a:solidFill>
                  <a:srgbClr val="FF0000"/>
                </a:solidFill>
              </a:rPr>
              <a:t> каким человеком станет сегодняшний  </a:t>
            </a:r>
          </a:p>
          <a:p>
            <a:pPr>
              <a:buFont typeface="Arial" charset="0"/>
              <a:buNone/>
            </a:pPr>
            <a:r>
              <a:rPr lang="ru-RU" altLang="ru-RU" sz="2400" b="1" i="1" smtClean="0">
                <a:solidFill>
                  <a:srgbClr val="FF0000"/>
                </a:solidFill>
              </a:rPr>
              <a:t>  малыш».</a:t>
            </a:r>
            <a:endParaRPr lang="ru-RU" altLang="ru-RU" sz="2400" smtClean="0">
              <a:solidFill>
                <a:srgbClr val="FF0000"/>
              </a:solidFill>
            </a:endParaRPr>
          </a:p>
          <a:p>
            <a:pPr algn="r">
              <a:buFont typeface="Arial" charset="0"/>
              <a:buNone/>
            </a:pPr>
            <a:r>
              <a:rPr lang="ru-RU" altLang="ru-RU" sz="2400" b="1" smtClean="0">
                <a:solidFill>
                  <a:srgbClr val="FF0000"/>
                </a:solidFill>
              </a:rPr>
              <a:t>                                                </a:t>
            </a:r>
            <a:r>
              <a:rPr lang="ru-RU" altLang="ru-RU" sz="2400" b="1" i="1" smtClean="0">
                <a:solidFill>
                  <a:srgbClr val="FF0000"/>
                </a:solidFill>
              </a:rPr>
              <a:t>В.А.Сухомлинский</a:t>
            </a:r>
            <a:endParaRPr lang="ru-RU" altLang="ru-RU" sz="2400" smtClean="0">
              <a:solidFill>
                <a:srgbClr val="FF0000"/>
              </a:solidFill>
            </a:endParaRPr>
          </a:p>
          <a:p>
            <a:endParaRPr lang="ru-RU" altLang="ru-RU" smtClean="0"/>
          </a:p>
        </p:txBody>
      </p:sp>
      <p:pic>
        <p:nvPicPr>
          <p:cNvPr id="3076" name="Picture 4" descr="C:\Users\Надежда\Desktop\IMG-1d217d5b6d84afc982d850f9973662ae-V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5376" y="3432396"/>
            <a:ext cx="4431030" cy="32083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8" name="Picture 6" descr="D:\фото школа\фото 1 класс\DSC0057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0474" y="3362179"/>
            <a:ext cx="3995224" cy="32777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Заголовок 1"/>
          <p:cNvSpPr>
            <a:spLocks noGrp="1"/>
          </p:cNvSpPr>
          <p:nvPr>
            <p:ph type="title"/>
          </p:nvPr>
        </p:nvSpPr>
        <p:spPr>
          <a:xfrm>
            <a:off x="0" y="2771775"/>
            <a:ext cx="8975725" cy="2193925"/>
          </a:xfrm>
        </p:spPr>
        <p:txBody>
          <a:bodyPr/>
          <a:lstStyle/>
          <a:p>
            <a:pPr eaLnBrk="1" hangingPunct="1">
              <a:defRPr/>
            </a:pPr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     </a:t>
            </a: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              </a:t>
            </a:r>
          </a:p>
        </p:txBody>
      </p:sp>
      <p:pic>
        <p:nvPicPr>
          <p:cNvPr id="20485" name="Picture 6" descr="C:\Users\Надежда\Desktop\IMG-ea0c90d7cd548949bd2cc7fae4376bb8-V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29150" y="3910817"/>
            <a:ext cx="4233863" cy="27217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488" name="Picture 8" descr="C:\Users\Надежда\Desktop\IMG-e1c7746f8a997d1dbab72b2a44808250-V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1015" y="801102"/>
            <a:ext cx="4079875" cy="26454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491" name="Picture 11" descr="C:\Users\Надежда\Desktop\IMG-46d2bfbea8bac2c53599be1a7b5204db-V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403188" y="787791"/>
            <a:ext cx="3953022" cy="27150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9" name="Прямоугольник 18"/>
          <p:cNvSpPr/>
          <p:nvPr/>
        </p:nvSpPr>
        <p:spPr>
          <a:xfrm>
            <a:off x="1983545" y="2813538"/>
            <a:ext cx="6921304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sz="4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Совместные экскурсии   </a:t>
            </a:r>
          </a:p>
        </p:txBody>
      </p:sp>
      <p:pic>
        <p:nvPicPr>
          <p:cNvPr id="20489" name="Picture 9" descr="D:\1 класс 2018\20181003_113315.jpg"/>
          <p:cNvPicPr>
            <a:picLocks noGrp="1" noChangeAspect="1" noChangeArrowheads="1"/>
          </p:cNvPicPr>
          <p:nvPr>
            <p:ph idx="1"/>
          </p:nvPr>
        </p:nvPicPr>
        <p:blipFill>
          <a:blip r:embed="rId6" cstate="print"/>
          <a:srcRect/>
          <a:stretch>
            <a:fillRect/>
          </a:stretch>
        </p:blipFill>
        <p:spPr>
          <a:xfrm rot="10800000">
            <a:off x="281353" y="3854543"/>
            <a:ext cx="4023357" cy="2715068"/>
          </a:xfrm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4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4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4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4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4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4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4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4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4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04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4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4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5" name="Picture 2" descr="F:\программа детского сада\64353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436098" y="3699803"/>
            <a:ext cx="3573194" cy="2882118"/>
          </a:xfrm>
          <a:effectLst>
            <a:softEdge rad="112500"/>
          </a:effectLst>
        </p:spPr>
      </p:pic>
      <p:pic>
        <p:nvPicPr>
          <p:cNvPr id="18436" name="Picture 3" descr="F:\программа детского сада\изображение3 viber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78313" y="998806"/>
            <a:ext cx="4614862" cy="26429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437" name="Picture 5" descr="C:\Users\Надежда\Desktop\DSC0076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75053" y="3798278"/>
            <a:ext cx="4403188" cy="27009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1509" name="Заголовок 4"/>
          <p:cNvSpPr>
            <a:spLocks noGrp="1"/>
          </p:cNvSpPr>
          <p:nvPr>
            <p:ph type="title"/>
          </p:nvPr>
        </p:nvSpPr>
        <p:spPr>
          <a:xfrm>
            <a:off x="585788" y="0"/>
            <a:ext cx="7886700" cy="1325563"/>
          </a:xfrm>
        </p:spPr>
        <p:txBody>
          <a:bodyPr/>
          <a:lstStyle/>
          <a:p>
            <a:pPr algn="ctr">
              <a:defRPr/>
            </a:pP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Праздники. И совместные чаепития</a:t>
            </a:r>
          </a:p>
        </p:txBody>
      </p:sp>
      <p:pic>
        <p:nvPicPr>
          <p:cNvPr id="21511" name="Picture 7" descr="C:\Users\Надежда\Desktop\IMG-130a43cec25bdd17f291a8153ce24ec3-V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65125" y="942707"/>
            <a:ext cx="3714750" cy="25606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5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5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5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4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84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4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4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84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4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4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Заголовок 1"/>
          <p:cNvSpPr>
            <a:spLocks noGrp="1"/>
          </p:cNvSpPr>
          <p:nvPr>
            <p:ph type="title"/>
          </p:nvPr>
        </p:nvSpPr>
        <p:spPr>
          <a:xfrm>
            <a:off x="712788" y="0"/>
            <a:ext cx="7886700" cy="1325563"/>
          </a:xfrm>
        </p:spPr>
        <p:txBody>
          <a:bodyPr/>
          <a:lstStyle/>
          <a:p>
            <a:pPr algn="ctr" eaLnBrk="1" hangingPunct="1">
              <a:defRPr/>
            </a:pP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Учебно-игровая деятельность.</a:t>
            </a:r>
          </a:p>
        </p:txBody>
      </p:sp>
      <p:pic>
        <p:nvPicPr>
          <p:cNvPr id="22531" name="Picture 2" descr="F:\программа детского сада\изобра17жение viber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381660" y="1266093"/>
            <a:ext cx="1897306" cy="2991144"/>
          </a:xfrm>
          <a:effectLst>
            <a:softEdge rad="112500"/>
          </a:effectLst>
        </p:spPr>
      </p:pic>
      <p:pic>
        <p:nvPicPr>
          <p:cNvPr id="22532" name="Picture 5" descr="F:\программа детского сада\изображе18ние viber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16591" y="1294228"/>
            <a:ext cx="1990334" cy="30269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533" name="Picture 3" descr="F:\программа детского сада\изображение64353 viber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64125" y="4375052"/>
            <a:ext cx="3700463" cy="22225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534" name="Picture 8" descr="C:\Users\Надежда\Desktop\DSC0061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357" y="4360984"/>
            <a:ext cx="4163914" cy="22924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535" name="Picture 9" descr="C:\Users\Надежда\Desktop\Изображение 208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049838" y="1350963"/>
            <a:ext cx="3544887" cy="27574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5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5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5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5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5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5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25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25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5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25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25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25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25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25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25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3" name="Picture 5" descr="C:\Users\Надежда\Desktop\IMG-f469561621acf021238948f829a60557-V.jpg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5096193" y="444183"/>
            <a:ext cx="3887787" cy="2914650"/>
          </a:xfrm>
          <a:effectLst>
            <a:softEdge rad="112500"/>
          </a:effectLst>
        </p:spPr>
      </p:pic>
      <p:pic>
        <p:nvPicPr>
          <p:cNvPr id="22532" name="Picture 4" descr="C:\Users\Надежда\Desktop\IMG-79115523d0738ce1eeefa66fd6a75156-V.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249889" y="3443997"/>
            <a:ext cx="3935413" cy="2952750"/>
          </a:xfrm>
          <a:effectLst>
            <a:softEdge rad="112500"/>
          </a:effectLst>
        </p:spPr>
      </p:pic>
      <p:pic>
        <p:nvPicPr>
          <p:cNvPr id="22535" name="Picture 7" descr="C:\Users\Надежда\Desktop\IMG-d3323d7eb15851b0092ea62800bb20ac-V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97815" y="3530991"/>
            <a:ext cx="3722627" cy="30008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541" name="Picture 13" descr="C:\Users\Надежда\Desktop\IMG-e06d462404c6fe1670e6df7e3a01b7bb-V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1600000">
            <a:off x="388655" y="468631"/>
            <a:ext cx="3657600" cy="2743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458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620713" y="2706688"/>
            <a:ext cx="7886700" cy="1325562"/>
          </a:xfrm>
        </p:spPr>
        <p:txBody>
          <a:bodyPr/>
          <a:lstStyle/>
          <a:p>
            <a:pPr algn="ctr"/>
            <a:r>
              <a:rPr lang="ru-RU" altLang="ru-RU" sz="2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Районный семинар  «Преемственность между детским садом и школой»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5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5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5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5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5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5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25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25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5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25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25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25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altLang="ru-RU" smtClean="0"/>
          </a:p>
        </p:txBody>
      </p:sp>
      <p:sp>
        <p:nvSpPr>
          <p:cNvPr id="26627" name="Содержимое 2"/>
          <p:cNvSpPr>
            <a:spLocks noGrp="1"/>
          </p:cNvSpPr>
          <p:nvPr>
            <p:ph idx="1"/>
          </p:nvPr>
        </p:nvSpPr>
        <p:spPr>
          <a:xfrm>
            <a:off x="628650" y="576263"/>
            <a:ext cx="7886700" cy="56007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 typeface="Arial" charset="0"/>
              <a:buNone/>
              <a:defRPr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Решить проблему преемственности можно лишь при условии реализации единой линии общего развития ребёнка на этапах дошкольного и начального школьного детства. Без соблюдения преемственности в обучении невозможно обеспечить высокий уровень достижений обучающихся  и подготовить их к обучению на следующий уровень образования, а также максимально развить и реализовать способности и склонности каждого ребёнка. </a:t>
            </a:r>
          </a:p>
          <a:p>
            <a:pPr eaLnBrk="1" hangingPunct="1">
              <a:lnSpc>
                <a:spcPct val="80000"/>
              </a:lnSpc>
              <a:buFont typeface="Arial" charset="0"/>
              <a:buNone/>
              <a:defRPr/>
            </a:pP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Дошкольный и младший школьный возраст – это одна эпоха человеческого развития, именуемая "детством". </a:t>
            </a:r>
          </a:p>
          <a:p>
            <a:pPr eaLnBrk="1" hangingPunct="1">
              <a:lnSpc>
                <a:spcPct val="80000"/>
              </a:lnSpc>
              <a:buFont typeface="Arial" charset="0"/>
              <a:buNone/>
              <a:defRPr/>
            </a:pP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Воспитатель и учитель начальных классов так же имеют много общего, поэтому у них общее родовое имя – педагог. Проблема преемственности может быть успешно решена только при тесном взаимодействии детского сада и школы. </a:t>
            </a:r>
          </a:p>
          <a:p>
            <a:pPr eaLnBrk="1" hangingPunct="1">
              <a:lnSpc>
                <a:spcPct val="80000"/>
              </a:lnSpc>
              <a:buFont typeface="Arial" charset="0"/>
              <a:buNone/>
              <a:defRPr/>
            </a:pPr>
            <a:endParaRPr lang="ru-RU" sz="24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altLang="ru-RU" smtClean="0"/>
          </a:p>
        </p:txBody>
      </p:sp>
      <p:pic>
        <p:nvPicPr>
          <p:cNvPr id="26627" name="preview-image" descr="http://oprb.ru/data/29/551/news/18679_photo.jpg">
            <a:hlinkClick r:id="rId2"/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138" y="295275"/>
            <a:ext cx="8270875" cy="623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6" name="Picture 6" descr="C:\Users\Надежда\Desktop\IMG-e252c8c82b085a6b64e85439fab56435-V.jpg"/>
          <p:cNvPicPr>
            <a:picLocks noGrp="1" noChangeAspect="1" noChangeArrowheads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>
          <a:xfrm>
            <a:off x="4586288" y="3685735"/>
            <a:ext cx="3843337" cy="2757928"/>
          </a:xfrm>
          <a:effectLst>
            <a:softEdge rad="112500"/>
          </a:effectLst>
        </p:spPr>
      </p:pic>
      <p:pic>
        <p:nvPicPr>
          <p:cNvPr id="26629" name="Picture 8" descr="C:\Users\Надежда\Desktop\IMG-a4749cc8577c6363a2e10e0ae309e00e-V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36563" y="3643531"/>
            <a:ext cx="3614737" cy="27854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266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66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266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000"/>
                                        <p:tgtEl>
                                          <p:spTgt spid="256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256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256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Заголовок 3"/>
          <p:cNvSpPr>
            <a:spLocks noGrp="1"/>
          </p:cNvSpPr>
          <p:nvPr>
            <p:ph type="title"/>
          </p:nvPr>
        </p:nvSpPr>
        <p:spPr>
          <a:xfrm>
            <a:off x="1165225" y="1382713"/>
            <a:ext cx="7350125" cy="2960687"/>
          </a:xfrm>
        </p:spPr>
        <p:txBody>
          <a:bodyPr/>
          <a:lstStyle/>
          <a:p>
            <a:r>
              <a:rPr lang="ru-RU" altLang="ru-RU" sz="4800" b="1" i="1" smtClean="0">
                <a:solidFill>
                  <a:srgbClr val="C00000"/>
                </a:solidFill>
                <a:latin typeface="Constantia" pitchFamily="18" charset="0"/>
              </a:rPr>
              <a:t>Спасибо за внимание!</a:t>
            </a:r>
            <a:endParaRPr lang="ru-RU" altLang="ru-RU" sz="48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Заголовок 1"/>
          <p:cNvSpPr>
            <a:spLocks noGrp="1"/>
          </p:cNvSpPr>
          <p:nvPr>
            <p:ph type="title"/>
          </p:nvPr>
        </p:nvSpPr>
        <p:spPr>
          <a:xfrm flipH="1">
            <a:off x="13142913" y="266700"/>
            <a:ext cx="46037" cy="1325563"/>
          </a:xfrm>
        </p:spPr>
        <p:txBody>
          <a:bodyPr/>
          <a:lstStyle/>
          <a:p>
            <a:endParaRPr lang="ru-RU" altLang="ru-RU" sz="240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99" name="Содержимое 2"/>
          <p:cNvSpPr>
            <a:spLocks noGrp="1"/>
          </p:cNvSpPr>
          <p:nvPr>
            <p:ph idx="1"/>
          </p:nvPr>
        </p:nvSpPr>
        <p:spPr>
          <a:xfrm>
            <a:off x="307975" y="365125"/>
            <a:ext cx="8207375" cy="5854700"/>
          </a:xfrm>
        </p:spPr>
        <p:txBody>
          <a:bodyPr/>
          <a:lstStyle/>
          <a:p>
            <a:pPr>
              <a:buFont typeface="Arial" charset="0"/>
              <a:buNone/>
            </a:pPr>
            <a:r>
              <a:rPr lang="ru-RU" altLang="ru-RU" b="1" i="1" smtClean="0">
                <a:latin typeface="Times New Roman" pitchFamily="18" charset="0"/>
                <a:cs typeface="Times New Roman" pitchFamily="18" charset="0"/>
              </a:rPr>
              <a:t>  </a:t>
            </a:r>
          </a:p>
          <a:p>
            <a:pPr>
              <a:buFont typeface="Arial" charset="0"/>
              <a:buNone/>
            </a:pPr>
            <a:r>
              <a:rPr lang="ru-RU" altLang="ru-RU" sz="240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altLang="ru-RU" sz="24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Работа по преемственности между детским садом и школой - одна из важнейших составляющих в обучении и воспитании младших школьников.</a:t>
            </a:r>
            <a:endParaRPr lang="ru-RU" altLang="ru-RU" sz="2400" i="1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charset="0"/>
              <a:buNone/>
            </a:pPr>
            <a:r>
              <a:rPr lang="ru-RU" altLang="ru-RU" sz="2400" i="1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altLang="ru-RU" sz="2400" smtClean="0">
                <a:latin typeface="Times New Roman" pitchFamily="18" charset="0"/>
                <a:cs typeface="Times New Roman" pitchFamily="18" charset="0"/>
              </a:rPr>
              <a:t>Многолетняя  дружба связывает коллектив детского сада с педагогами Капсальской    СОШ.  Данное сотрудничество позволяет нам решать проблемы преемственности в системе "детский сад – школа". В этом направлении мы работаем с 1994 года. Учителя школы имеют возможность ближе познакомиться с формами работы, которые используются в детском саду, узнать основные требования «Программы», по которой работает ДОУ, увидеть своих будущих первоклассников в привычной для них обстановке. А воспитатель детского сада лучше познакомиться с  «Программами» для детей 1 класса, узнать основные направления работы учителей начальных классов, увидеть своих выпускников на уроках в школе.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Заголовок 1"/>
          <p:cNvSpPr>
            <a:spLocks noGrp="1"/>
          </p:cNvSpPr>
          <p:nvPr>
            <p:ph type="title"/>
          </p:nvPr>
        </p:nvSpPr>
        <p:spPr>
          <a:xfrm>
            <a:off x="628650" y="168166"/>
            <a:ext cx="7886700" cy="966952"/>
          </a:xfrm>
          <a:ln>
            <a:miter lim="800000"/>
            <a:headEnd/>
            <a:tailEnd/>
          </a:ln>
        </p:spPr>
        <p:txBody>
          <a:bodyPr/>
          <a:lstStyle/>
          <a:p>
            <a:pPr algn="ctr">
              <a:defRPr/>
            </a:pPr>
            <a:r>
              <a:rPr lang="ru-RU" sz="2000" b="1" cap="all" dirty="0" smtClean="0">
                <a:solidFill>
                  <a:srgbClr val="4E3B30"/>
                </a:solidFill>
                <a:effectLst>
                  <a:reflection blurRad="12700" stA="48000" endA="300" endPos="550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  <a:t>Цель  преемственности</a:t>
            </a:r>
            <a:r>
              <a:rPr lang="ru-RU" sz="2800" cap="all" dirty="0" smtClean="0">
                <a:solidFill>
                  <a:srgbClr val="4E3B30"/>
                </a:solidFill>
                <a:effectLst>
                  <a:reflection blurRad="12700" stA="48000" endA="300" endPos="55000" dir="5400000" sy="-90000" algn="bl" rotWithShape="0"/>
                </a:effectLst>
                <a:latin typeface="Franklin Gothic Medium"/>
              </a:rPr>
              <a:t>:</a:t>
            </a:r>
            <a:endParaRPr lang="ru-RU" sz="2400" dirty="0" smtClean="0"/>
          </a:p>
        </p:txBody>
      </p:sp>
      <p:sp>
        <p:nvSpPr>
          <p:cNvPr id="5123" name="Содержимое 2"/>
          <p:cNvSpPr>
            <a:spLocks noGrp="1"/>
          </p:cNvSpPr>
          <p:nvPr>
            <p:ph idx="1"/>
          </p:nvPr>
        </p:nvSpPr>
        <p:spPr>
          <a:xfrm>
            <a:off x="773113" y="969963"/>
            <a:ext cx="7770812" cy="3668712"/>
          </a:xfrm>
        </p:spPr>
        <p:txBody>
          <a:bodyPr/>
          <a:lstStyle/>
          <a:p>
            <a:pPr>
              <a:buFont typeface="Wingdings" pitchFamily="2" charset="2"/>
              <a:buChar char="v"/>
            </a:pPr>
            <a:r>
              <a:rPr lang="ru-RU" altLang="ru-RU" sz="2000" smtClean="0"/>
              <a:t> </a:t>
            </a:r>
            <a:r>
              <a:rPr lang="ru-RU" altLang="ru-RU" sz="2000" smtClean="0">
                <a:latin typeface="Times New Roman" pitchFamily="18" charset="0"/>
                <a:cs typeface="Times New Roman" pitchFamily="18" charset="0"/>
              </a:rPr>
              <a:t>обеспечить  систему  непрерывного  образования  с  учетом  возрастных  особенностей  дошкольников  и первоклассников.</a:t>
            </a:r>
          </a:p>
          <a:p>
            <a:pPr>
              <a:buFont typeface="Wingdings" pitchFamily="2" charset="2"/>
              <a:buChar char="v"/>
            </a:pPr>
            <a:r>
              <a:rPr lang="ru-RU" altLang="ru-RU" sz="2000" smtClean="0">
                <a:latin typeface="Times New Roman" pitchFamily="18" charset="0"/>
                <a:cs typeface="Times New Roman" pitchFamily="18" charset="0"/>
              </a:rPr>
              <a:t>   создание  благоприятных  условий  в  детском  саду  и школе  для  развития  познавательной  активности, самостоятельности, творчества  каждого  ребенка.</a:t>
            </a:r>
          </a:p>
          <a:p>
            <a:pPr>
              <a:buFont typeface="Wingdings" pitchFamily="2" charset="2"/>
              <a:buChar char="v"/>
            </a:pPr>
            <a:r>
              <a:rPr lang="ru-RU" altLang="ru-RU" sz="2000" smtClean="0">
                <a:latin typeface="Times New Roman" pitchFamily="18" charset="0"/>
                <a:cs typeface="Times New Roman" pitchFamily="18" charset="0"/>
              </a:rPr>
              <a:t>   с детского  сада  увлечь  детей  перспективой  школьного  обучения, вызвать  желание  учиться  в школе.</a:t>
            </a:r>
          </a:p>
          <a:p>
            <a:pPr>
              <a:buFont typeface="Wingdings" pitchFamily="2" charset="2"/>
              <a:buChar char="v"/>
            </a:pPr>
            <a:r>
              <a:rPr lang="ru-RU" altLang="ru-RU" sz="2000" smtClean="0">
                <a:latin typeface="Times New Roman" pitchFamily="18" charset="0"/>
                <a:cs typeface="Times New Roman" pitchFamily="18" charset="0"/>
              </a:rPr>
              <a:t>   создание  преемственности  и  успешной  адаптации  при  переходе  из  детского  сада  в  школу.</a:t>
            </a:r>
          </a:p>
          <a:p>
            <a:pPr>
              <a:buFont typeface="Arial" charset="0"/>
              <a:buNone/>
            </a:pPr>
            <a:endParaRPr lang="ru-RU" altLang="ru-RU" sz="2400" smtClean="0"/>
          </a:p>
        </p:txBody>
      </p:sp>
      <p:pic>
        <p:nvPicPr>
          <p:cNvPr id="5126" name="Picture 6" descr="C:\Users\Надежда\Desktop\IMG-8601c6c92fa3a110a163a84a5f18f89d-V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7768" y="3981157"/>
            <a:ext cx="3868811" cy="28768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7" name="Picture 7" descr="C:\Users\Надежда\Desktop\IMG-e8dbd4c3626a2277a1dc4bb5c0f9b4f3-V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54880" y="3953022"/>
            <a:ext cx="4023995" cy="29049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0"/>
                                        <p:tgtEl>
                                          <p:spTgt spid="51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0" fill="hold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0" fill="hold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Заголовок 1"/>
          <p:cNvSpPr>
            <a:spLocks noGrp="1"/>
          </p:cNvSpPr>
          <p:nvPr>
            <p:ph type="title"/>
          </p:nvPr>
        </p:nvSpPr>
        <p:spPr>
          <a:xfrm>
            <a:off x="642938" y="200025"/>
            <a:ext cx="7886700" cy="1135063"/>
          </a:xfrm>
        </p:spPr>
        <p:txBody>
          <a:bodyPr/>
          <a:lstStyle/>
          <a:p>
            <a:r>
              <a:rPr lang="ru-RU" altLang="ru-RU" sz="2400" b="1" smtClean="0">
                <a:latin typeface="Times New Roman" pitchFamily="18" charset="0"/>
                <a:cs typeface="Times New Roman" pitchFamily="18" charset="0"/>
              </a:rPr>
              <a:t>Основные задачи сотрудничества ДОУ и школы.</a:t>
            </a:r>
            <a:endParaRPr lang="ru-RU" altLang="ru-RU" sz="240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147" name="Содержимое 2"/>
          <p:cNvSpPr>
            <a:spLocks noGrp="1"/>
          </p:cNvSpPr>
          <p:nvPr>
            <p:ph idx="1"/>
          </p:nvPr>
        </p:nvSpPr>
        <p:spPr>
          <a:xfrm>
            <a:off x="608013" y="1135063"/>
            <a:ext cx="7886700" cy="2911475"/>
          </a:xfrm>
        </p:spPr>
        <p:txBody>
          <a:bodyPr/>
          <a:lstStyle/>
          <a:p>
            <a:pPr>
              <a:buFont typeface="Wingdings" pitchFamily="2" charset="2"/>
              <a:buChar char="v"/>
            </a:pPr>
            <a:r>
              <a:rPr lang="ru-RU" altLang="ru-RU" sz="2000" smtClean="0">
                <a:latin typeface="Times New Roman" pitchFamily="18" charset="0"/>
                <a:cs typeface="Times New Roman" pitchFamily="18" charset="0"/>
              </a:rPr>
              <a:t>создание психолого-педагогических условий, обеспечивающих благоприятное течение процесса адаптации первоклассников к школьному обучению (естественность перехода из детского сада в школу);</a:t>
            </a:r>
          </a:p>
          <a:p>
            <a:pPr>
              <a:buFont typeface="Wingdings" pitchFamily="2" charset="2"/>
              <a:buChar char="v"/>
            </a:pPr>
            <a:r>
              <a:rPr lang="ru-RU" altLang="ru-RU" sz="2000" smtClean="0">
                <a:latin typeface="Times New Roman" pitchFamily="18" charset="0"/>
                <a:cs typeface="Times New Roman" pitchFamily="18" charset="0"/>
              </a:rPr>
              <a:t>улучшение подготовки к обучению в школе 5-6 летних детей;</a:t>
            </a:r>
          </a:p>
          <a:p>
            <a:pPr>
              <a:buFont typeface="Wingdings" pitchFamily="2" charset="2"/>
              <a:buChar char="v"/>
            </a:pPr>
            <a:r>
              <a:rPr lang="ru-RU" altLang="ru-RU" sz="2000" smtClean="0">
                <a:latin typeface="Times New Roman" pitchFamily="18" charset="0"/>
                <a:cs typeface="Times New Roman" pitchFamily="18" charset="0"/>
              </a:rPr>
              <a:t>углубление интереса к жизни в школе;</a:t>
            </a:r>
          </a:p>
          <a:p>
            <a:pPr>
              <a:buFont typeface="Wingdings" pitchFamily="2" charset="2"/>
              <a:buChar char="v"/>
            </a:pPr>
            <a:r>
              <a:rPr lang="ru-RU" altLang="ru-RU" sz="2000" smtClean="0">
                <a:latin typeface="Times New Roman" pitchFamily="18" charset="0"/>
                <a:cs typeface="Times New Roman" pitchFamily="18" charset="0"/>
              </a:rPr>
              <a:t>оказание помощи семье в новой ситуации, возникающей при подготовке к обучению в школе и при поступлении ребенка в школу.</a:t>
            </a:r>
            <a:endParaRPr lang="ru-RU" altLang="ru-RU" sz="2000" smtClean="0"/>
          </a:p>
        </p:txBody>
      </p:sp>
      <p:pic>
        <p:nvPicPr>
          <p:cNvPr id="39938" name="Picture 2" descr="C:\Users\Надежда\Desktop\Новая папка\IMG-516d13d68d156e1920133d5536a569b7-V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8812" y="3762350"/>
            <a:ext cx="4403188" cy="29198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9939" name="Picture 3" descr="C:\Users\Надежда\Desktop\Новая папка\IMG-31865414128984d89c6a56c3ef125985-V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56138" y="3756074"/>
            <a:ext cx="4234644" cy="29260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399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399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0" fill="hold"/>
                                        <p:tgtEl>
                                          <p:spTgt spid="399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0"/>
                                        <p:tgtEl>
                                          <p:spTgt spid="399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0" fill="hold"/>
                                        <p:tgtEl>
                                          <p:spTgt spid="399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0" fill="hold"/>
                                        <p:tgtEl>
                                          <p:spTgt spid="399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Администратор\Pictures\2019-03-20 1\1 0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8363" y="0"/>
            <a:ext cx="4859337" cy="6681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Администратор\Pictures\2019-03-20\0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9625" y="0"/>
            <a:ext cx="49847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3" descr="C:\Users\Администратор\Pictures\2019-03-20 1\1 0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9625" y="0"/>
            <a:ext cx="49847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Администратор\Pictures\2019-03-20 3\3 0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9625" y="0"/>
            <a:ext cx="49847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1789</TotalTime>
  <Words>456</Words>
  <Application>Microsoft Office PowerPoint</Application>
  <PresentationFormat>Экран (4:3)</PresentationFormat>
  <Paragraphs>49</Paragraphs>
  <Slides>26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33" baseType="lpstr">
      <vt:lpstr>Arial</vt:lpstr>
      <vt:lpstr>Calibri Light</vt:lpstr>
      <vt:lpstr>Calibri</vt:lpstr>
      <vt:lpstr>Times New Roman</vt:lpstr>
      <vt:lpstr>Wingdings</vt:lpstr>
      <vt:lpstr>Constantia</vt:lpstr>
      <vt:lpstr>Тема Office</vt:lpstr>
      <vt:lpstr>Презентация PowerPoint</vt:lpstr>
      <vt:lpstr>Презентация PowerPoint</vt:lpstr>
      <vt:lpstr>Презентация PowerPoint</vt:lpstr>
      <vt:lpstr>Цель  преемственности:</vt:lpstr>
      <vt:lpstr>Основные задачи сотрудничества ДОУ и школы.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Экскурсии  в  школу</vt:lpstr>
      <vt:lpstr>    Театрализованные представления.</vt:lpstr>
      <vt:lpstr>Презентация PowerPoint</vt:lpstr>
      <vt:lpstr>Презентация PowerPoint</vt:lpstr>
      <vt:lpstr>Презентация PowerPoint</vt:lpstr>
      <vt:lpstr>Акция «Дорогою добра»</vt:lpstr>
      <vt:lpstr>Подарки  для наших маленьких друзей. </vt:lpstr>
      <vt:lpstr>Шефская работа.</vt:lpstr>
      <vt:lpstr>     Выставка детских рисунков . «Школа, в которой я хочу учиться»</vt:lpstr>
      <vt:lpstr>                                  </vt:lpstr>
      <vt:lpstr>Праздники. И совместные чаепития</vt:lpstr>
      <vt:lpstr>Учебно-игровая деятельность.</vt:lpstr>
      <vt:lpstr>Районный семинар  «Преемственность между детским садом и школой»</vt:lpstr>
      <vt:lpstr>Презентация PowerPoint</vt:lpstr>
      <vt:lpstr>Презентация PowerPoint</vt:lpstr>
      <vt:lpstr>Спасибо за внимание!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Дошкольная группа</dc:title>
  <dc:creator>Администратор</dc:creator>
  <cp:lastModifiedBy>Надежда Пронская</cp:lastModifiedBy>
  <cp:revision>123</cp:revision>
  <dcterms:created xsi:type="dcterms:W3CDTF">2014-11-21T11:00:06Z</dcterms:created>
  <dcterms:modified xsi:type="dcterms:W3CDTF">2019-10-25T07:44:17Z</dcterms:modified>
</cp:coreProperties>
</file>