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9" r:id="rId11"/>
    <p:sldId id="267" r:id="rId12"/>
    <p:sldId id="268" r:id="rId13"/>
    <p:sldId id="269" r:id="rId14"/>
    <p:sldId id="270" r:id="rId15"/>
    <p:sldId id="271" r:id="rId16"/>
    <p:sldId id="285" r:id="rId17"/>
    <p:sldId id="286" r:id="rId18"/>
    <p:sldId id="288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0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853E5B"/>
    <a:srgbClr val="F94900"/>
    <a:srgbClr val="613125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650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B0830-EA50-49EE-A289-F25E43CA2CFC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DC6-7427-4489-8095-B9EC99DB8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8DC6-7427-4489-8095-B9EC99DB83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8DC6-7427-4489-8095-B9EC99DB83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ua.prom.st/933220060_w640_h640_kuhnya-alina-ugol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dach.ru/wp-content/uploads/yabloni--samye-rasprostranennye-fruktovye-derevya-dlya-sada.jpg" TargetMode="External"/><Relationship Id="rId5" Type="http://schemas.openxmlformats.org/officeDocument/2006/relationships/hyperlink" Target="http://intaer.ru/wp-content/uploads/2016/12/1_0_0-600x441.jpg" TargetMode="External"/><Relationship Id="rId4" Type="http://schemas.openxmlformats.org/officeDocument/2006/relationships/hyperlink" Target="http://tvoya-m.ru/_mod_files/ce_images/triya/kukhonnyj-stol-so-steklom-diez-t4-s-345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fortoria.ru/wp-content/uploads/2016/07/Vannaja-komnat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s1.dom.by/images/5da23058500fe4a6857e31cd0906d449/resize/w=1200,h=800,q=80,watermark=true/product_photo/8a/a0/68/8aa068f6dc4e83c787ec67835e3f4466.png" TargetMode="External"/><Relationship Id="rId5" Type="http://schemas.openxmlformats.org/officeDocument/2006/relationships/hyperlink" Target="https://images-cdn.cian.site/realty/uploads/froala_editor/images/2-1.jpg" TargetMode="External"/><Relationship Id="rId4" Type="http://schemas.openxmlformats.org/officeDocument/2006/relationships/hyperlink" Target="https://prsc72.ru/wp-content/uploads/2016/04/remont-koridora-v-novostrojke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ct.belvedor.com/d/74/d74d8f6c222ba1dcee7f86adca2ba2d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2.wp.com/itc.ua/wp-content/uploads/2018/09/DSC06660.jpg?fit=1200,764&amp;quality=100&amp;strip=all&amp;ssl=1" TargetMode="External"/><Relationship Id="rId5" Type="http://schemas.openxmlformats.org/officeDocument/2006/relationships/hyperlink" Target="https://cs9.pikabu.ru/post_img/big/2017/05/10/8/149442342912056106.jpg" TargetMode="External"/><Relationship Id="rId4" Type="http://schemas.openxmlformats.org/officeDocument/2006/relationships/hyperlink" Target="https://hoff.ru/upload/iblock/32d/32dba1244b313f6684c3399dc35cf543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erdreamhomes.ru/wp-content/uploads/interyer-doma-na-vode-v-kanade-04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10.pikabu.ru/post_img/big/2018/02/20/9/1519137351160580166.jpg" TargetMode="External"/><Relationship Id="rId5" Type="http://schemas.openxmlformats.org/officeDocument/2006/relationships/hyperlink" Target="https://cs7.pikabu.ru/post_img/big/2018/01/10/6/1515576146154176782.jpg" TargetMode="External"/><Relationship Id="rId4" Type="http://schemas.openxmlformats.org/officeDocument/2006/relationships/hyperlink" Target="http://www.orangesmile.com/extreme/img/main/lighthouse-neyst-point_1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get-marketpic/372231/market_aqaEyn2N14EFR2fgqtsOuw/ori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58361" y="948148"/>
            <a:ext cx="7244861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Unusual houses</a:t>
            </a:r>
            <a:endParaRPr lang="ru-RU" sz="72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9644" y="3429000"/>
            <a:ext cx="50133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Учитель английского языка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МБОУ «Новосибирская классическая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гимназия №17»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Дрянных Елена Владимировна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052" y="2506662"/>
            <a:ext cx="7230533" cy="4351338"/>
          </a:xfrm>
        </p:spPr>
        <p:txBody>
          <a:bodyPr/>
          <a:lstStyle/>
          <a:p>
            <a:r>
              <a:rPr lang="en-US" i="1" dirty="0" smtClean="0"/>
              <a:t>There is a wardrobe and a mirror in it. We put on and put off our coats here.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room is it?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s://prsc72.ru/wp-content/uploads/2016/04/remont-koridora-v-novostroj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3" y="3420532"/>
            <a:ext cx="7145867" cy="331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room is it?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362" y="2226604"/>
            <a:ext cx="7209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There is a bed, a wardrobe and bedside tables in this room. </a:t>
            </a:r>
            <a:r>
              <a:rPr lang="ru-RU" sz="2800" i="1" dirty="0" err="1" smtClean="0"/>
              <a:t>We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sleep</a:t>
            </a:r>
            <a:r>
              <a:rPr lang="ru-RU" sz="2800" i="1" dirty="0" smtClean="0"/>
              <a:t> </a:t>
            </a:r>
            <a:r>
              <a:rPr lang="ru-RU" sz="2800" i="1" dirty="0" err="1" smtClean="0"/>
              <a:t>there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19458" name="Picture 2" descr="https://images-cdn.cian.site/realty/uploads/froala_editor/images/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951" y="3132667"/>
            <a:ext cx="7141515" cy="354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name the odd word</a:t>
            </a:r>
            <a:r>
              <a:rPr lang="ru-RU" sz="4000" i="1" dirty="0" smtClean="0">
                <a:solidFill>
                  <a:srgbClr val="AC187B"/>
                </a:solidFill>
              </a:rPr>
              <a:t> </a:t>
            </a:r>
            <a:r>
              <a:rPr lang="en-US" sz="4000" i="1" dirty="0" smtClean="0">
                <a:solidFill>
                  <a:srgbClr val="AC187B"/>
                </a:solidFill>
              </a:rPr>
              <a:t>out?</a:t>
            </a:r>
            <a:endParaRPr lang="ru-RU" sz="4000" dirty="0">
              <a:solidFill>
                <a:srgbClr val="AC18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362" y="2226605"/>
            <a:ext cx="7209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i="1" dirty="0" smtClean="0"/>
              <a:t>Bedroom</a:t>
            </a:r>
          </a:p>
          <a:p>
            <a:pPr>
              <a:buFont typeface="Arial" pitchFamily="34" charset="0"/>
              <a:buChar char="•"/>
            </a:pPr>
            <a:r>
              <a:rPr lang="en-US" sz="4000" i="1" dirty="0" smtClean="0"/>
              <a:t>Chair</a:t>
            </a:r>
          </a:p>
          <a:p>
            <a:pPr>
              <a:buFont typeface="Arial" pitchFamily="34" charset="0"/>
              <a:buChar char="•"/>
            </a:pPr>
            <a:r>
              <a:rPr lang="en-US" sz="4000" i="1" dirty="0" smtClean="0"/>
              <a:t>Bathroom</a:t>
            </a:r>
          </a:p>
          <a:p>
            <a:pPr>
              <a:buFont typeface="Arial" pitchFamily="34" charset="0"/>
              <a:buChar char="•"/>
            </a:pPr>
            <a:r>
              <a:rPr lang="en-US" sz="4000" i="1" dirty="0" smtClean="0"/>
              <a:t>Living room</a:t>
            </a:r>
          </a:p>
        </p:txBody>
      </p:sp>
      <p:pic>
        <p:nvPicPr>
          <p:cNvPr id="18434" name="Picture 2" descr="https://ms1.dom.by/images/5da23058500fe4a6857e31cd0906d449/resize/w%3D1200%2Ch%3D800%2Cq%3D80%2Cwatermark%3Dtrue/product_photo/8a/a0/68/8aa068f6dc4e83c787ec67835e3f44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6133" y="2404533"/>
            <a:ext cx="4221692" cy="410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name the odd word out?</a:t>
            </a:r>
            <a:endParaRPr lang="ru-RU" sz="4000" dirty="0">
              <a:solidFill>
                <a:srgbClr val="AC187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362" y="2226604"/>
            <a:ext cx="7209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Carpet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Table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Sofa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Armchair</a:t>
            </a:r>
            <a:endParaRPr lang="ru-RU" sz="4000" dirty="0"/>
          </a:p>
        </p:txBody>
      </p:sp>
      <p:sp>
        <p:nvSpPr>
          <p:cNvPr id="28676" name="AutoShape 4" descr="ÐÐ°ÑÑÐ¸Ð½ÐºÐ¸ Ð¿Ð¾ Ð·Ð°Ð¿ÑÐ¾ÑÑ ÐºÐ¾Ð²ÐµÑ ÑÐ°Ð¼Ð¾Ð»ÐµÑ Ð°Ð»Ð»Ð°Ð´Ð¸Ð½ Ð¼ÑÐ»ÑÑ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ÐÐ°ÑÑÐ¸Ð½ÐºÐ¸ Ð¿Ð¾ Ð·Ð°Ð¿ÑÐ¾ÑÑ ÐºÐ¾Ð²ÐµÑ ÑÐ°Ð¼Ð¾Ð»ÐµÑ Ð°Ð»Ð»Ð°Ð´Ð¸Ð½ Ð¼ÑÐ»ÑÑ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47745"/>
            <a:ext cx="3587262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name the odd word out?</a:t>
            </a:r>
            <a:endParaRPr lang="ru-RU" sz="4000" dirty="0">
              <a:solidFill>
                <a:srgbClr val="AC18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362" y="2226604"/>
            <a:ext cx="7209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Floor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Window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Clock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Wall</a:t>
            </a:r>
          </a:p>
        </p:txBody>
      </p:sp>
      <p:pic>
        <p:nvPicPr>
          <p:cNvPr id="16386" name="Picture 2" descr="https://pict.belvedor.com/d/74/d74d8f6c222ba1dcee7f86adca2ba2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067" y="2971799"/>
            <a:ext cx="3674534" cy="367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name the odd word out?</a:t>
            </a:r>
            <a:endParaRPr lang="ru-RU" sz="4000" dirty="0">
              <a:solidFill>
                <a:srgbClr val="AC187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362" y="2226604"/>
            <a:ext cx="7209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Washing machine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Fridge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Cooker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Armchair</a:t>
            </a:r>
          </a:p>
        </p:txBody>
      </p:sp>
      <p:pic>
        <p:nvPicPr>
          <p:cNvPr id="15362" name="Picture 2" descr="https://hoff.ru/upload/iblock/32d/32dba1244b313f6684c3399dc35cf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733" y="2844800"/>
            <a:ext cx="4673599" cy="381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58849" y="2497666"/>
            <a:ext cx="7126817" cy="1659468"/>
          </a:xfrm>
        </p:spPr>
        <p:txBody>
          <a:bodyPr/>
          <a:lstStyle/>
          <a:p>
            <a:r>
              <a:rPr lang="en-US" i="1" dirty="0" smtClean="0"/>
              <a:t>This is a house</a:t>
            </a:r>
            <a:r>
              <a:rPr lang="ru-RU" i="1" dirty="0" smtClean="0"/>
              <a:t> </a:t>
            </a:r>
            <a:r>
              <a:rPr lang="en-US" i="1" dirty="0" smtClean="0"/>
              <a:t>with one window in it,</a:t>
            </a:r>
            <a:r>
              <a:rPr lang="ru-RU" i="1" dirty="0" smtClean="0"/>
              <a:t> </a:t>
            </a:r>
            <a:r>
              <a:rPr lang="en-US" i="1" dirty="0" smtClean="0"/>
              <a:t>showing films</a:t>
            </a:r>
            <a:r>
              <a:rPr lang="ru-RU" i="1" dirty="0" smtClean="0"/>
              <a:t> </a:t>
            </a:r>
            <a:r>
              <a:rPr lang="en-US" i="1" dirty="0" smtClean="0"/>
              <a:t>nearly every minute.</a:t>
            </a:r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guess the riddles?</a:t>
            </a:r>
            <a:endParaRPr lang="ru-RU" sz="4000" dirty="0">
              <a:solidFill>
                <a:srgbClr val="AC187B"/>
              </a:solidFill>
            </a:endParaRPr>
          </a:p>
        </p:txBody>
      </p:sp>
      <p:pic>
        <p:nvPicPr>
          <p:cNvPr id="14338" name="Picture 2" descr="https://i2.wp.com/itc.ua/wp-content/uploads/2018/09/DSC06660.jpg?fit=1200%2C764&amp;quality=100&amp;strip=all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466" y="3352800"/>
            <a:ext cx="5884333" cy="331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899583" y="2362200"/>
            <a:ext cx="3886200" cy="382323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I have legs –</a:t>
            </a:r>
            <a:br>
              <a:rPr lang="en-US" sz="4000" i="1" dirty="0" smtClean="0"/>
            </a:br>
            <a:r>
              <a:rPr lang="en-US" sz="4000" i="1" dirty="0" smtClean="0"/>
              <a:t>one, two, three, four,</a:t>
            </a:r>
            <a:br>
              <a:rPr lang="en-US" sz="4000" i="1" dirty="0" smtClean="0"/>
            </a:br>
            <a:r>
              <a:rPr lang="en-US" sz="4000" i="1" dirty="0" smtClean="0"/>
              <a:t>but I can’t walk</a:t>
            </a:r>
            <a:br>
              <a:rPr lang="en-US" sz="4000" i="1" dirty="0" smtClean="0"/>
            </a:br>
            <a:r>
              <a:rPr lang="en-US" sz="4000" i="1" dirty="0" smtClean="0"/>
              <a:t>across the floor.</a:t>
            </a:r>
            <a:endParaRPr lang="ru-RU" sz="40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guess the riddles?</a:t>
            </a:r>
            <a:endParaRPr lang="ru-RU" sz="4000" dirty="0">
              <a:solidFill>
                <a:srgbClr val="AC187B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https://ms1.dom.by/images/5da23058500fe4a6857e31cd0906d449/resize/w%3D1200%2Ch%3D800%2Cq%3D80%2Cwatermark%3Dtrue/product_photo/8a/a0/68/8aa068f6dc4e83c787ec67835e3f44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133" y="2692400"/>
            <a:ext cx="2709334" cy="38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1332" y="1825625"/>
            <a:ext cx="7584017" cy="4351338"/>
          </a:xfrm>
        </p:spPr>
        <p:txBody>
          <a:bodyPr/>
          <a:lstStyle/>
          <a:p>
            <a:r>
              <a:rPr lang="en-US" i="1" dirty="0" smtClean="0"/>
              <a:t>It can be round, can be square.</a:t>
            </a:r>
            <a:endParaRPr lang="ru-RU" dirty="0" smtClean="0"/>
          </a:p>
          <a:p>
            <a:r>
              <a:rPr lang="en-US" sz="4000" i="1" dirty="0" smtClean="0"/>
              <a:t>We can see it anywhere:</a:t>
            </a:r>
            <a:endParaRPr lang="ru-RU" sz="4000" dirty="0" smtClean="0"/>
          </a:p>
          <a:p>
            <a:r>
              <a:rPr lang="en-US" sz="4000" i="1" dirty="0" smtClean="0"/>
              <a:t>In the kitchen, living room…</a:t>
            </a:r>
            <a:endParaRPr lang="ru-RU" sz="4000" dirty="0" smtClean="0"/>
          </a:p>
          <a:p>
            <a:r>
              <a:rPr lang="en-US" sz="4000" i="1" dirty="0" smtClean="0"/>
              <a:t>There’s one for little Mabel.</a:t>
            </a:r>
            <a:endParaRPr lang="ru-RU" sz="4000" dirty="0" smtClean="0"/>
          </a:p>
          <a:p>
            <a:r>
              <a:rPr lang="en-US" sz="4000" i="1" dirty="0" smtClean="0"/>
              <a:t>What is this </a:t>
            </a:r>
            <a:r>
              <a:rPr lang="ru-RU" sz="4000" i="1" dirty="0" smtClean="0"/>
              <a:t>?</a:t>
            </a:r>
            <a:endParaRPr lang="ru-RU" sz="4000" dirty="0" smtClean="0"/>
          </a:p>
          <a:p>
            <a:r>
              <a:rPr lang="en-US" sz="4000" i="1" dirty="0" smtClean="0"/>
              <a:t>It’s our…  </a:t>
            </a:r>
            <a:r>
              <a:rPr lang="en-US" sz="4000" b="1" i="1" dirty="0" smtClean="0"/>
              <a:t> </a:t>
            </a:r>
            <a:r>
              <a:rPr lang="en-US" sz="4000" b="1" i="1" dirty="0" smtClean="0"/>
              <a:t>table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Can you guess the riddles?</a:t>
            </a:r>
            <a:endParaRPr lang="ru-RU" sz="4000" dirty="0">
              <a:solidFill>
                <a:srgbClr val="AC187B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030" y="4329113"/>
            <a:ext cx="3652837" cy="218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8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0065" y="4353467"/>
            <a:ext cx="1269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teepee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5914" y="4370401"/>
            <a:ext cx="1363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caravan</a:t>
            </a: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889916" y="5479535"/>
            <a:ext cx="170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lighthouse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7966" y="6396335"/>
            <a:ext cx="173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houseboat</a:t>
            </a:r>
            <a:endParaRPr lang="ru-RU" sz="2400" dirty="0" smtClean="0"/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AC187B"/>
                </a:solidFill>
              </a:rPr>
              <a:t>Unusual houses</a:t>
            </a:r>
            <a:endParaRPr lang="ru-RU" sz="4000" dirty="0">
              <a:solidFill>
                <a:srgbClr val="AC187B"/>
              </a:solidFill>
            </a:endParaRPr>
          </a:p>
        </p:txBody>
      </p:sp>
      <p:pic>
        <p:nvPicPr>
          <p:cNvPr id="10242" name="Picture 2" descr="https://designerdreamhomes.ru/wp-content/uploads/interyer-doma-na-vode-v-kanade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33" y="4715933"/>
            <a:ext cx="3090334" cy="1806351"/>
          </a:xfrm>
          <a:prstGeom prst="rect">
            <a:avLst/>
          </a:prstGeom>
          <a:noFill/>
        </p:spPr>
      </p:pic>
      <p:pic>
        <p:nvPicPr>
          <p:cNvPr id="10244" name="Picture 4" descr="https://cs10.pikabu.ru/post_img/big/2018/02/20/9/151913735116058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09" y="2286000"/>
            <a:ext cx="2566892" cy="2159001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8788" y="2446868"/>
            <a:ext cx="170687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s://cs7.pikabu.ru/post_img/big/2018/01/10/6/1515576146154176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4934" y="2268537"/>
            <a:ext cx="3432174" cy="2140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49569" y="975946"/>
            <a:ext cx="7227275" cy="120607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these proverbs?</a:t>
            </a:r>
            <a:endParaRPr lang="ru-RU" sz="4000" dirty="0"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82596" y="2408359"/>
            <a:ext cx="3868340" cy="368458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1.There is no place like home.</a:t>
            </a:r>
            <a:endParaRPr lang="ru-RU" sz="2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2.East or West – home is best</a:t>
            </a:r>
            <a:r>
              <a:rPr lang="ru-RU" sz="2600" dirty="0" smtClean="0">
                <a:solidFill>
                  <a:srgbClr val="FF0000"/>
                </a:solidFill>
              </a:rPr>
              <a:t>.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3.My home is my castle</a:t>
            </a:r>
            <a:r>
              <a:rPr lang="en-US" sz="2600" dirty="0" smtClean="0">
                <a:solidFill>
                  <a:schemeClr val="accent2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41227" y="2434736"/>
            <a:ext cx="3887391" cy="3684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1.</a:t>
            </a:r>
            <a:r>
              <a:rPr lang="ru-RU" dirty="0" smtClean="0">
                <a:solidFill>
                  <a:schemeClr val="accent2"/>
                </a:solidFill>
              </a:rPr>
              <a:t>Нет лучше места, чем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дома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2.</a:t>
            </a:r>
            <a:r>
              <a:rPr lang="ru-RU" dirty="0" smtClean="0">
                <a:solidFill>
                  <a:schemeClr val="accent2"/>
                </a:solidFill>
              </a:rPr>
              <a:t>В гостях хорошо, а дома лучше.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accent2"/>
                </a:solidFill>
              </a:rPr>
              <a:t>3. Мой дом- моя крепость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ELENA\Desktop\дом на дереве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468" y="2497666"/>
            <a:ext cx="4834466" cy="3183467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AC187B"/>
                </a:solidFill>
              </a:rPr>
              <a:t>Look at the picture</a:t>
            </a:r>
            <a:endParaRPr lang="ru-RU" sz="4000" dirty="0">
              <a:solidFill>
                <a:srgbClr val="AC187B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8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733" y="778933"/>
            <a:ext cx="7213599" cy="60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1" y="719667"/>
            <a:ext cx="7255933" cy="17753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Read the statements and say if they are  true or false. Correct the false statements.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383" y="250666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 is 16 years old.</a:t>
            </a:r>
            <a:endParaRPr lang="ru-RU" dirty="0" smtClean="0"/>
          </a:p>
          <a:p>
            <a:r>
              <a:rPr lang="en-US" dirty="0" smtClean="0"/>
              <a:t>Ben’s parents live in a terraced house.</a:t>
            </a:r>
            <a:endParaRPr lang="ru-RU" dirty="0" smtClean="0"/>
          </a:p>
          <a:p>
            <a:r>
              <a:rPr lang="en-US" dirty="0" smtClean="0"/>
              <a:t>Ben is writing an article about his den with advice and instructions.</a:t>
            </a:r>
            <a:endParaRPr lang="ru-RU" dirty="0" smtClean="0"/>
          </a:p>
          <a:p>
            <a:r>
              <a:rPr lang="en-US" dirty="0" smtClean="0"/>
              <a:t>Ben’s den is in a big tree behind his school.</a:t>
            </a:r>
            <a:endParaRPr lang="ru-RU" dirty="0" smtClean="0"/>
          </a:p>
          <a:p>
            <a:r>
              <a:rPr lang="en-US" dirty="0" smtClean="0"/>
              <a:t>Ben’s den is very </a:t>
            </a:r>
            <a:r>
              <a:rPr lang="en-US" dirty="0" err="1" smtClean="0"/>
              <a:t>cosy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There is a bed in the den.</a:t>
            </a:r>
            <a:endParaRPr lang="ru-RU" dirty="0" smtClean="0"/>
          </a:p>
          <a:p>
            <a:r>
              <a:rPr lang="en-US" dirty="0" smtClean="0"/>
              <a:t>There is a new sofa  in the den. </a:t>
            </a:r>
            <a:endParaRPr lang="ru-RU" dirty="0" smtClean="0"/>
          </a:p>
          <a:p>
            <a:r>
              <a:rPr lang="en-US" dirty="0" smtClean="0"/>
              <a:t>There is a fridge in the den.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8267" y="1825625"/>
            <a:ext cx="7230534" cy="4351338"/>
          </a:xfrm>
        </p:spPr>
        <p:txBody>
          <a:bodyPr/>
          <a:lstStyle/>
          <a:p>
            <a:r>
              <a:rPr lang="en-US" dirty="0" smtClean="0"/>
              <a:t>There is hot and cold water  in the den.</a:t>
            </a:r>
            <a:endParaRPr lang="ru-RU" dirty="0" smtClean="0"/>
          </a:p>
          <a:p>
            <a:r>
              <a:rPr lang="en-US" dirty="0" smtClean="0"/>
              <a:t>There is  electricity in the den.</a:t>
            </a:r>
            <a:endParaRPr lang="ru-RU" dirty="0" smtClean="0"/>
          </a:p>
          <a:p>
            <a:r>
              <a:rPr lang="en-US" dirty="0" smtClean="0"/>
              <a:t>Ben’s  den is a noisy place because birds sing very loudly.</a:t>
            </a:r>
            <a:endParaRPr lang="ru-RU" dirty="0" smtClean="0"/>
          </a:p>
          <a:p>
            <a:r>
              <a:rPr lang="en-US" dirty="0" smtClean="0"/>
              <a:t>Ben sleeps in the den.</a:t>
            </a:r>
            <a:endParaRPr lang="ru-RU" dirty="0" smtClean="0"/>
          </a:p>
          <a:p>
            <a:r>
              <a:rPr lang="en-US" dirty="0" smtClean="0"/>
              <a:t>Ben does his homework in the den.</a:t>
            </a:r>
            <a:endParaRPr lang="ru-RU" dirty="0" smtClean="0"/>
          </a:p>
          <a:p>
            <a:r>
              <a:rPr lang="en-US" dirty="0" smtClean="0"/>
              <a:t>Ben plays the guitar in the den.</a:t>
            </a:r>
            <a:endParaRPr lang="ru-RU" dirty="0" smtClean="0"/>
          </a:p>
          <a:p>
            <a:r>
              <a:rPr lang="en-US" dirty="0" smtClean="0"/>
              <a:t>At the weekends, Ben and his friends relax in the den.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711199"/>
            <a:ext cx="7247467" cy="1710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  <a:cs typeface="Arial" pitchFamily="34" charset="0"/>
              </a:rPr>
              <a:t>Активные ссылки на использованные изображения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732" y="2328332"/>
            <a:ext cx="7230535" cy="4529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Изображение кухни:</a:t>
            </a:r>
          </a:p>
          <a:p>
            <a:r>
              <a:rPr lang="ru-RU" u="sng" dirty="0" smtClean="0">
                <a:hlinkClick r:id="rId3"/>
              </a:rPr>
              <a:t>https://images.ua.prom.st/933220060_w640_h640_kuhnya-alina-ugol.jpg</a:t>
            </a:r>
            <a:endParaRPr lang="ru-RU" dirty="0" smtClean="0"/>
          </a:p>
          <a:p>
            <a:r>
              <a:rPr lang="ru-RU" dirty="0" smtClean="0"/>
              <a:t>Изображение столовой:</a:t>
            </a:r>
          </a:p>
          <a:p>
            <a:r>
              <a:rPr lang="ru-RU" u="sng" dirty="0" smtClean="0">
                <a:hlinkClick r:id="rId4"/>
              </a:rPr>
              <a:t>http://tvoya-m.ru/_mod_files/ce_images/triya/kukhonnyj-stol-so-steklom-diez-t4-s-345.png</a:t>
            </a:r>
            <a:endParaRPr lang="ru-RU" dirty="0" smtClean="0"/>
          </a:p>
          <a:p>
            <a:r>
              <a:rPr lang="ru-RU" dirty="0" smtClean="0"/>
              <a:t>Изображение гостиной:</a:t>
            </a:r>
          </a:p>
          <a:p>
            <a:r>
              <a:rPr lang="ru-RU" u="sng" dirty="0" smtClean="0">
                <a:hlinkClick r:id="rId5"/>
              </a:rPr>
              <a:t>http://intaer.ru/wp-content/uploads/2016/12/1_0_0-600x441.jpg</a:t>
            </a:r>
            <a:endParaRPr lang="ru-RU" dirty="0" smtClean="0"/>
          </a:p>
          <a:p>
            <a:r>
              <a:rPr lang="ru-RU" dirty="0" smtClean="0"/>
              <a:t>Изображение сада:</a:t>
            </a:r>
          </a:p>
          <a:p>
            <a:r>
              <a:rPr lang="ru-RU" u="sng" dirty="0" smtClean="0">
                <a:hlinkClick r:id="rId6"/>
              </a:rPr>
              <a:t>http://9dach.ru/wp-content/uploads/yabloni--samye-rasprostranennye-fruktovye-derevya-dlya-sada.jpg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711199"/>
            <a:ext cx="7247467" cy="1710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  <a:cs typeface="Arial" pitchFamily="34" charset="0"/>
              </a:rPr>
              <a:t>Активные ссылки на использованные изображения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732" y="2328332"/>
            <a:ext cx="7230535" cy="452966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Изображение ванной комнаты:</a:t>
            </a:r>
          </a:p>
          <a:p>
            <a:r>
              <a:rPr lang="ru-RU" u="sng" dirty="0" smtClean="0">
                <a:hlinkClick r:id="rId3"/>
              </a:rPr>
              <a:t>https://comfortoria.ru/wp-content/uploads/2016/07/Vannaja-komnata.jpg</a:t>
            </a:r>
            <a:endParaRPr lang="ru-RU" dirty="0" smtClean="0"/>
          </a:p>
          <a:p>
            <a:r>
              <a:rPr lang="ru-RU" dirty="0" smtClean="0"/>
              <a:t>Изображение коридора:</a:t>
            </a:r>
          </a:p>
          <a:p>
            <a:r>
              <a:rPr lang="ru-RU" u="sng" dirty="0" smtClean="0">
                <a:hlinkClick r:id="rId4"/>
              </a:rPr>
              <a:t>https://prsc72.ru/wp-content/uploads/2016/04/remont-koridora-v-novostrojke.jpg</a:t>
            </a:r>
            <a:endParaRPr lang="ru-RU" dirty="0" smtClean="0"/>
          </a:p>
          <a:p>
            <a:r>
              <a:rPr lang="ru-RU" dirty="0" smtClean="0"/>
              <a:t>Изображение спальни:</a:t>
            </a:r>
          </a:p>
          <a:p>
            <a:r>
              <a:rPr lang="ru-RU" u="sng" dirty="0" smtClean="0">
                <a:hlinkClick r:id="rId5"/>
              </a:rPr>
              <a:t>https://images-cdn.cian.site/realty/uploads/froala_editor/images/2-1.jpg</a:t>
            </a:r>
            <a:endParaRPr lang="ru-RU" dirty="0" smtClean="0"/>
          </a:p>
          <a:p>
            <a:r>
              <a:rPr lang="ru-RU" dirty="0" smtClean="0"/>
              <a:t>Изображение стула:</a:t>
            </a:r>
          </a:p>
          <a:p>
            <a:r>
              <a:rPr lang="ru-RU" u="sng" dirty="0" smtClean="0">
                <a:hlinkClick r:id="rId6"/>
              </a:rPr>
              <a:t>https://ms1.dom.by/images/5da23058500fe4a6857e31cd0906d449/resize/w%3D1200%2Ch%3D800%2Cq%3D80%2Cwatermark%3Dtrue/product_photo/8a/a0/68/8aa068f6dc4e83c787ec67835e3f4466.png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711199"/>
            <a:ext cx="7247467" cy="1710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  <a:cs typeface="Arial" pitchFamily="34" charset="0"/>
              </a:rPr>
              <a:t>Активные ссылки на использованные изображения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732" y="2328332"/>
            <a:ext cx="7230535" cy="4529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Изображение часов:</a:t>
            </a:r>
          </a:p>
          <a:p>
            <a:r>
              <a:rPr lang="ru-RU" u="sng" dirty="0" smtClean="0">
                <a:hlinkClick r:id="rId3"/>
              </a:rPr>
              <a:t>https://pict.belvedor.com/d/74/d74d8f6c222ba1dcee7f86adca2ba2de.jpg</a:t>
            </a:r>
            <a:endParaRPr lang="ru-RU" dirty="0" smtClean="0"/>
          </a:p>
          <a:p>
            <a:r>
              <a:rPr lang="ru-RU" dirty="0" smtClean="0"/>
              <a:t>Изображение кресла:</a:t>
            </a:r>
          </a:p>
          <a:p>
            <a:r>
              <a:rPr lang="ru-RU" u="sng" dirty="0" smtClean="0">
                <a:hlinkClick r:id="rId4"/>
              </a:rPr>
              <a:t>https://hoff.ru/upload/iblock/32d/32dba1244b313f6684c3399dc35cf543.jpg</a:t>
            </a:r>
            <a:endParaRPr lang="ru-RU" dirty="0" smtClean="0"/>
          </a:p>
          <a:p>
            <a:r>
              <a:rPr lang="ru-RU" dirty="0" smtClean="0"/>
              <a:t>Изображение ковра:</a:t>
            </a:r>
          </a:p>
          <a:p>
            <a:r>
              <a:rPr lang="ru-RU" u="sng" dirty="0" smtClean="0">
                <a:hlinkClick r:id="rId5"/>
              </a:rPr>
              <a:t>https://cs9.pikabu.ru/post_img/big/2017/05/10/8/149442342912056106.jpg</a:t>
            </a:r>
            <a:endParaRPr lang="ru-RU" dirty="0" smtClean="0"/>
          </a:p>
          <a:p>
            <a:r>
              <a:rPr lang="ru-RU" dirty="0" smtClean="0"/>
              <a:t>Изображение телевизора:</a:t>
            </a:r>
          </a:p>
          <a:p>
            <a:r>
              <a:rPr lang="ru-RU" u="sng" dirty="0" smtClean="0">
                <a:hlinkClick r:id="rId6"/>
              </a:rPr>
              <a:t>https://i2.wp.com/itc.ua/wp-content/uploads/2018/09/DSC06660.jpg?fit=1200%2C764&amp;quality=100&amp;strip=all&amp;ssl=1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711199"/>
            <a:ext cx="7247467" cy="1710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  <a:cs typeface="Arial" pitchFamily="34" charset="0"/>
              </a:rPr>
              <a:t>Активные ссылки на использованные изображения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732" y="2328332"/>
            <a:ext cx="7230535" cy="45296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Изображение </a:t>
            </a:r>
            <a:r>
              <a:rPr lang="ru-RU" dirty="0" smtClean="0"/>
              <a:t>дома </a:t>
            </a:r>
            <a:r>
              <a:rPr lang="ru-RU" dirty="0" smtClean="0"/>
              <a:t>на воде:</a:t>
            </a:r>
          </a:p>
          <a:p>
            <a:r>
              <a:rPr lang="ru-RU" u="sng" dirty="0" smtClean="0">
                <a:hlinkClick r:id="rId3"/>
              </a:rPr>
              <a:t>https://designerdreamhomes.ru/wp-content/uploads/interyer-doma-na-vode-v-kanade-04.jpg</a:t>
            </a:r>
            <a:endParaRPr lang="ru-RU" dirty="0" smtClean="0"/>
          </a:p>
          <a:p>
            <a:r>
              <a:rPr lang="ru-RU" dirty="0" smtClean="0"/>
              <a:t>Изображение </a:t>
            </a:r>
            <a:r>
              <a:rPr lang="ru-RU" dirty="0" smtClean="0"/>
              <a:t>маяка: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http://www.orangesmile.com/extreme/img/main/lighthouse-neyst-point_1.jpg</a:t>
            </a:r>
            <a:endParaRPr lang="ru-RU" dirty="0" smtClean="0"/>
          </a:p>
          <a:p>
            <a:r>
              <a:rPr lang="ru-RU" dirty="0" smtClean="0"/>
              <a:t>Изображение дома на колесах:</a:t>
            </a:r>
          </a:p>
          <a:p>
            <a:r>
              <a:rPr lang="ru-RU" u="sng" dirty="0" smtClean="0">
                <a:hlinkClick r:id="rId5"/>
              </a:rPr>
              <a:t>https://cs7.pikabu.ru/post_img/big/2018/01/10/6/1515576146154176782.jpg</a:t>
            </a:r>
            <a:endParaRPr lang="ru-RU" dirty="0" smtClean="0"/>
          </a:p>
          <a:p>
            <a:r>
              <a:rPr lang="ru-RU" dirty="0" smtClean="0"/>
              <a:t>Изображение вигвама:</a:t>
            </a:r>
          </a:p>
          <a:p>
            <a:r>
              <a:rPr lang="ru-RU" u="sng" dirty="0" smtClean="0">
                <a:hlinkClick r:id="rId6"/>
              </a:rPr>
              <a:t>https://cs10.pikabu.ru/post_img/big/2018/02/20/9/1519137351160580166.jpg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711199"/>
            <a:ext cx="7247467" cy="1710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  <a:cs typeface="Arial" pitchFamily="34" charset="0"/>
              </a:rPr>
              <a:t>Активные ссылки на использованные изображения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732" y="2328332"/>
            <a:ext cx="7230535" cy="4529667"/>
          </a:xfrm>
        </p:spPr>
        <p:txBody>
          <a:bodyPr>
            <a:normAutofit/>
          </a:bodyPr>
          <a:lstStyle/>
          <a:p>
            <a:r>
              <a:rPr lang="ru-RU" dirty="0" smtClean="0"/>
              <a:t>Изображение </a:t>
            </a:r>
            <a:r>
              <a:rPr lang="ru-RU" dirty="0" smtClean="0"/>
              <a:t>стола: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avatars.mds.yandex.net/get-marketpic/372231/market_aqaEyn2N14EFR2fgqtsOuw/orig</a:t>
            </a:r>
            <a:endParaRPr lang="ru-RU" u="sng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711199"/>
            <a:ext cx="7247467" cy="17102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  <a:cs typeface="Arial" pitchFamily="34" charset="0"/>
              </a:rPr>
              <a:t>Список использованных печатных источников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732" y="2328332"/>
            <a:ext cx="7230535" cy="4529667"/>
          </a:xfrm>
        </p:spPr>
        <p:txBody>
          <a:bodyPr/>
          <a:lstStyle/>
          <a:p>
            <a:r>
              <a:rPr lang="ru-RU" dirty="0" smtClean="0"/>
              <a:t>Дом на дереве:</a:t>
            </a:r>
          </a:p>
          <a:p>
            <a:r>
              <a:rPr lang="ru-RU" dirty="0" smtClean="0"/>
              <a:t>Учебник «Английский язык» 7 класс </a:t>
            </a:r>
          </a:p>
          <a:p>
            <a:pPr>
              <a:buNone/>
            </a:pPr>
            <a:r>
              <a:rPr lang="ru-RU" dirty="0" smtClean="0"/>
              <a:t>Ю.А Комарова, И.В. Ларионова, К. </a:t>
            </a:r>
            <a:r>
              <a:rPr lang="ru-RU" dirty="0" err="1" smtClean="0"/>
              <a:t>Грейнджер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5462" y="5761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AC187B"/>
                </a:solidFill>
              </a:rPr>
              <a:t>Fill in the missing words:  </a:t>
            </a:r>
            <a:r>
              <a:rPr lang="ru-RU" sz="3600" dirty="0" smtClean="0">
                <a:solidFill>
                  <a:srgbClr val="AC187B"/>
                </a:solidFill>
              </a:rPr>
              <a:t/>
            </a:r>
            <a:br>
              <a:rPr lang="ru-RU" sz="3600" dirty="0" smtClean="0">
                <a:solidFill>
                  <a:srgbClr val="AC187B"/>
                </a:solidFill>
              </a:rPr>
            </a:br>
            <a:r>
              <a:rPr lang="en-US" sz="3600" dirty="0" smtClean="0">
                <a:solidFill>
                  <a:srgbClr val="AC187B"/>
                </a:solidFill>
              </a:rPr>
              <a:t> is, are, with, as, up, this, outside</a:t>
            </a:r>
            <a:endParaRPr lang="ru-RU" sz="3600" dirty="0">
              <a:solidFill>
                <a:srgbClr val="AC187B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2388333"/>
            <a:ext cx="7886700" cy="43513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This </a:t>
            </a:r>
            <a:r>
              <a:rPr lang="en-US" b="1" i="1" dirty="0" smtClean="0">
                <a:solidFill>
                  <a:schemeClr val="accent2"/>
                </a:solidFill>
              </a:rPr>
              <a:t>…..</a:t>
            </a:r>
            <a:r>
              <a:rPr lang="en-US" b="1" dirty="0" smtClean="0">
                <a:solidFill>
                  <a:schemeClr val="accent2"/>
                </a:solidFill>
              </a:rPr>
              <a:t>my house,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…..</a:t>
            </a:r>
            <a:r>
              <a:rPr lang="en-US" b="1" i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is the door,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The windows </a:t>
            </a:r>
            <a:r>
              <a:rPr lang="en-US" b="1" i="1" dirty="0" smtClean="0">
                <a:solidFill>
                  <a:schemeClr val="accent2"/>
                </a:solidFill>
              </a:rPr>
              <a:t>…..</a:t>
            </a:r>
            <a:r>
              <a:rPr lang="en-US" b="1" dirty="0" smtClean="0">
                <a:solidFill>
                  <a:schemeClr val="accent2"/>
                </a:solidFill>
              </a:rPr>
              <a:t> clean,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And so is the floor!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…… there’s a chimney,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As tall </a:t>
            </a:r>
            <a:r>
              <a:rPr lang="en-US" b="1" i="1" dirty="0" smtClean="0">
                <a:solidFill>
                  <a:schemeClr val="accent2"/>
                </a:solidFill>
              </a:rPr>
              <a:t>…. </a:t>
            </a:r>
            <a:r>
              <a:rPr lang="en-US" b="1" dirty="0" smtClean="0">
                <a:solidFill>
                  <a:schemeClr val="accent2"/>
                </a:solidFill>
              </a:rPr>
              <a:t>can be,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…. smoke that goes </a:t>
            </a:r>
            <a:r>
              <a:rPr lang="en-US" b="1" i="1" dirty="0" smtClean="0">
                <a:solidFill>
                  <a:schemeClr val="accent2"/>
                </a:solidFill>
              </a:rPr>
              <a:t>…..</a:t>
            </a:r>
            <a:r>
              <a:rPr lang="en-US" b="1" dirty="0" smtClean="0">
                <a:solidFill>
                  <a:schemeClr val="accent2"/>
                </a:solidFill>
              </a:rPr>
              <a:t>,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   Come and see!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4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0776" y="2321168"/>
            <a:ext cx="7253655" cy="4097217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There is a cooker, a fridge, a dishwasher, some cupboards in this room. We cook here.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984739" y="975946"/>
            <a:ext cx="7165730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room is it?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s://images.ua.prom.st/933220060_w640_h640_kuhnya-alina-u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067" y="3132667"/>
            <a:ext cx="7137400" cy="320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room is it?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40776" y="2321169"/>
            <a:ext cx="7253655" cy="835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i="1" dirty="0" smtClean="0"/>
              <a:t>There is a big table and some chairs in this room. We have dinner here.</a:t>
            </a:r>
            <a:endParaRPr lang="ru-RU" sz="2800" dirty="0" smtClean="0"/>
          </a:p>
        </p:txBody>
      </p:sp>
      <p:pic>
        <p:nvPicPr>
          <p:cNvPr id="24578" name="Picture 2" descr="http://tvoya-m.ru/_mod_files/ce_images/triya/kukhonnyj-stol-so-steklom-diez-t4-s-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995" y="3276600"/>
            <a:ext cx="7200022" cy="340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room is it?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362" y="2226605"/>
            <a:ext cx="7209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There is a sofa, some chairs, a TV and shelves with books in this room. We can have a rest, watch TV and read books here.</a:t>
            </a:r>
            <a:endParaRPr lang="ru-RU" sz="2800" dirty="0" smtClean="0"/>
          </a:p>
        </p:txBody>
      </p:sp>
      <p:pic>
        <p:nvPicPr>
          <p:cNvPr id="23554" name="Picture 2" descr="http://intaer.ru/wp-content/uploads/2016/12/1_0_0-600x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33" y="3496733"/>
            <a:ext cx="7128934" cy="318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362" y="2226604"/>
            <a:ext cx="7209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There are a lot of flowers and fruit trees here.</a:t>
            </a:r>
            <a:endParaRPr lang="ru-RU" sz="2800" dirty="0" smtClean="0"/>
          </a:p>
        </p:txBody>
      </p:sp>
      <p:pic>
        <p:nvPicPr>
          <p:cNvPr id="22530" name="Picture 2" descr="http://9dach.ru/wp-content/uploads/yabloni--samye-rasprostranennye-fruktovye-derevya-dlya-s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333" y="2768600"/>
            <a:ext cx="7010400" cy="391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2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975947" y="975946"/>
            <a:ext cx="7174521" cy="12060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AC1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room is it?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AC18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362" y="2226604"/>
            <a:ext cx="7209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There is a shower, a sink, a bath and </a:t>
            </a:r>
            <a:r>
              <a:rPr lang="ru-RU" sz="2800" i="1" dirty="0" smtClean="0"/>
              <a:t> </a:t>
            </a:r>
            <a:r>
              <a:rPr lang="en-US" sz="2800" i="1" dirty="0" smtClean="0"/>
              <a:t>a washing machine in this room. We brush teeth, wash face and hands here.</a:t>
            </a:r>
            <a:endParaRPr lang="ru-RU" sz="2800" dirty="0"/>
          </a:p>
        </p:txBody>
      </p:sp>
      <p:pic>
        <p:nvPicPr>
          <p:cNvPr id="21506" name="Picture 2" descr="https://comfortoria.ru/wp-content/uploads/2016/07/Vannaja-komn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35" y="3530600"/>
            <a:ext cx="7174498" cy="314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733</Words>
  <Application>Microsoft Office PowerPoint</Application>
  <PresentationFormat>Экран (4:3)</PresentationFormat>
  <Paragraphs>133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Do you know these proverbs?</vt:lpstr>
      <vt:lpstr>Fill in the missing words:    is, are, with, as, up, this, outside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Read the statements and say if they are  true or false. Correct the false statements. </vt:lpstr>
      <vt:lpstr>Слайд 23</vt:lpstr>
      <vt:lpstr>Активные ссылки на использованные изображения</vt:lpstr>
      <vt:lpstr>Активные ссылки на использованные изображения</vt:lpstr>
      <vt:lpstr>Активные ссылки на использованные изображения</vt:lpstr>
      <vt:lpstr>Активные ссылки на использованные изображения</vt:lpstr>
      <vt:lpstr>Активные ссылки на использованные изображения</vt:lpstr>
      <vt:lpstr>Список использованных печатных источников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ELENA</cp:lastModifiedBy>
  <cp:revision>134</cp:revision>
  <dcterms:created xsi:type="dcterms:W3CDTF">2013-11-19T05:52:05Z</dcterms:created>
  <dcterms:modified xsi:type="dcterms:W3CDTF">2019-10-20T05:30:21Z</dcterms:modified>
</cp:coreProperties>
</file>