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810" r:id="rId2"/>
    <p:sldId id="844" r:id="rId3"/>
    <p:sldId id="812" r:id="rId4"/>
    <p:sldId id="818" r:id="rId5"/>
    <p:sldId id="845" r:id="rId6"/>
    <p:sldId id="846" r:id="rId7"/>
    <p:sldId id="820" r:id="rId8"/>
    <p:sldId id="821" r:id="rId9"/>
    <p:sldId id="823" r:id="rId10"/>
    <p:sldId id="649" r:id="rId11"/>
    <p:sldId id="755" r:id="rId12"/>
    <p:sldId id="756" r:id="rId13"/>
    <p:sldId id="799" r:id="rId14"/>
    <p:sldId id="804" r:id="rId15"/>
    <p:sldId id="829" r:id="rId16"/>
    <p:sldId id="850" r:id="rId17"/>
    <p:sldId id="847" r:id="rId18"/>
    <p:sldId id="757" r:id="rId19"/>
    <p:sldId id="759" r:id="rId20"/>
    <p:sldId id="763" r:id="rId21"/>
    <p:sldId id="842" r:id="rId22"/>
    <p:sldId id="828" r:id="rId23"/>
    <p:sldId id="851" r:id="rId24"/>
    <p:sldId id="761" r:id="rId25"/>
    <p:sldId id="762" r:id="rId26"/>
    <p:sldId id="853" r:id="rId27"/>
    <p:sldId id="786" r:id="rId28"/>
    <p:sldId id="817" r:id="rId29"/>
    <p:sldId id="815" r:id="rId30"/>
    <p:sldId id="841" r:id="rId31"/>
    <p:sldId id="838" r:id="rId32"/>
    <p:sldId id="848" r:id="rId33"/>
    <p:sldId id="843" r:id="rId34"/>
    <p:sldId id="839" r:id="rId35"/>
    <p:sldId id="849" r:id="rId36"/>
    <p:sldId id="840" r:id="rId37"/>
    <p:sldId id="807" r:id="rId38"/>
    <p:sldId id="289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778B19-D695-4E04-8361-AEBF30AF3202}">
          <p14:sldIdLst>
            <p14:sldId id="810"/>
            <p14:sldId id="844"/>
            <p14:sldId id="812"/>
            <p14:sldId id="818"/>
            <p14:sldId id="845"/>
            <p14:sldId id="846"/>
            <p14:sldId id="820"/>
            <p14:sldId id="821"/>
            <p14:sldId id="823"/>
            <p14:sldId id="649"/>
            <p14:sldId id="755"/>
            <p14:sldId id="756"/>
            <p14:sldId id="799"/>
            <p14:sldId id="804"/>
            <p14:sldId id="829"/>
            <p14:sldId id="850"/>
            <p14:sldId id="847"/>
            <p14:sldId id="757"/>
            <p14:sldId id="759"/>
            <p14:sldId id="763"/>
            <p14:sldId id="842"/>
            <p14:sldId id="828"/>
            <p14:sldId id="851"/>
            <p14:sldId id="761"/>
            <p14:sldId id="762"/>
            <p14:sldId id="853"/>
            <p14:sldId id="786"/>
            <p14:sldId id="817"/>
            <p14:sldId id="815"/>
            <p14:sldId id="841"/>
            <p14:sldId id="838"/>
            <p14:sldId id="848"/>
            <p14:sldId id="843"/>
            <p14:sldId id="839"/>
            <p14:sldId id="849"/>
            <p14:sldId id="840"/>
            <p14:sldId id="807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8" autoAdjust="0"/>
  </p:normalViewPr>
  <p:slideViewPr>
    <p:cSldViewPr snapToGrid="0" showGuides="1">
      <p:cViewPr varScale="1">
        <p:scale>
          <a:sx n="72" d="100"/>
          <a:sy n="72" d="100"/>
        </p:scale>
        <p:origin x="99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87"/>
    </p:cViewPr>
  </p:sorterViewPr>
  <p:notesViewPr>
    <p:cSldViewPr snapToGrid="0" showGuides="1">
      <p:cViewPr varScale="1">
        <p:scale>
          <a:sx n="58" d="100"/>
          <a:sy n="58" d="100"/>
        </p:scale>
        <p:origin x="3240" y="5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19.48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38.02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8,'0'-3,"0"-2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19.48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38.02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8,'0'-3,"0"-2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38.02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8,'0'-3,"0"-2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19.48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38.02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8,'0'-3,"0"-2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19.48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38.02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8,'0'-3,"0"-2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19.48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38.02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8,'0'-3,"0"-2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6T12:08:19.48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ADA0A-E331-49B7-8627-553B40D834DA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F5919-1F52-4FEA-B78A-5C713005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2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7398CB2-0B6D-4691-8915-75E6C88584ED}" type="slidenum">
              <a:rPr lang="ru-RU" sz="1200">
                <a:latin typeface="+mn-lt"/>
              </a:rPr>
              <a:pPr algn="r">
                <a:defRPr/>
              </a:pPr>
              <a:t>10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837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81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8FE0948-0D40-4FE0-B97E-E47CA4C8A924}" type="slidenum">
              <a:rPr lang="ru-RU" sz="1200">
                <a:latin typeface="+mn-lt"/>
              </a:rPr>
              <a:pPr algn="r">
                <a:defRPr/>
              </a:pPr>
              <a:t>19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33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6D6C2-2C23-49F1-8081-3E9ED6C5AB7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4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A0736-44DA-3F67-3EEB-D75A63203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89E334-4225-2D72-14CC-ED556BF82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6AE68-DF7D-0AC6-E8AB-D911CC5B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C4BF58-ACB2-1A1A-F588-0A83C24A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C326F-55B8-0944-01C6-6F640A7C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9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68D1F-7B7B-144C-7B00-5FF15235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4552AD-D3FF-4D6E-5C5B-749383EA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D3DCE-C501-9B01-48CE-85C93C47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F21B8-13F8-D562-9F19-976756E5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04426-1188-FF84-E37D-8FC8E299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74E7D3-121A-EE51-CB6F-3AE01EB83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E366C-275B-DC7E-17E4-8EA8B48B3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1D04B-5AC9-CDD9-6687-EA5DB56C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C4BAF-AB5E-5EF1-6D94-F9A0DA44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49DF2F-071F-D7AE-3E0C-41383C52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F39E2-A90A-2999-82BE-39143528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B73AC-D488-151C-8308-563DB3A74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53D1D2-C573-706D-FB65-17314EED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74B8C-A1EC-7174-16AC-EA4C36AE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1891D-A58F-8CA3-10B6-89C64CCB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5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9DF45-4DD1-BA11-BCE4-6316F24C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39A6B-C7C4-23FC-F4DD-EC37A08EC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D4565-4F03-E373-1F75-D0C25022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848DE-8B61-AD91-60CD-5521879E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793439-9444-8F34-01DF-E7FCC338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0E74E-15BE-B6B0-8F55-08A95257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6F819-B7B8-162B-239D-9C2784F54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260086-17F3-F76B-1C2E-81435266F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6548CB-0478-5A4B-47DD-00181E82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58B27E-85B2-1D66-0E74-A2408C3E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464092-93E9-520D-C272-F94B1EA6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FACCC-6371-2DC4-F8C1-386AE91F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1127E9-0F24-3F72-593A-55A7DB0FF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57AB36-90F8-408C-0D0E-71EF0611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4AA5D8-11D3-22FC-A988-A71BEC71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DFA241-1DF8-BA9B-D630-ACEEFD6DD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441F42-B20A-C43D-E5ED-7DF647D4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CCEB38-6530-DC2C-6FE3-9288CBA0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D37CF3-5C9F-6E5F-AB13-7A78A32B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3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6AF1C-7768-13E0-07B2-2D68E94B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B760DE-37E8-248C-6787-9A2691E3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35E400-1551-5865-3282-1E762AB4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D87B3A-6C1A-C113-A1D7-36925230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4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81FEFC-D73E-7658-1F6F-DEA38C3F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71647A-6777-99A5-B023-204F7ADD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45A5E4-A0C7-56A3-7A88-0904E4A3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3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076A-D41F-5A59-3E3B-FE316E7D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FCF1A-9F5F-99DE-E513-9CD21510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9FFEF-24BB-E31E-01FF-987034D75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E1C74C-23E8-1884-1E09-90491E60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AA47-C6A8-EF7B-C804-7CABD9C9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C39AA2-ED64-023A-7653-1518C7A5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4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85939-730A-7E1E-5BCA-8952B9B6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EF6569-796C-91F1-1582-864FFF19F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5C4A49-B8DF-FD48-F7AC-BB37553C9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0DAC32-F20E-7D91-94BE-2E63DF2C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D9D536-D0F2-16DE-F8C0-0D4CCCA0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F55859-5755-5C53-33B6-50F0558F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0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6F2ED-288D-3591-EE97-EC5062C3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619082-2EA9-CE2A-43C4-117E09203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4AA327-E182-F77D-9A91-28FA58CEF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A2A0-B7BC-4715-8B1B-2554A9C43908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E7499-A7C1-4E33-78F6-5543C3BE1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ADE22E-99FD-E308-A47C-4BDEA95A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4322A-2DD6-47C6-A088-B804550E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c1BPBNUP4tiMQQ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c1BPBNUP4tiMQ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c1BPBNUP4tiMQ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0.png"/><Relationship Id="rId4" Type="http://schemas.openxmlformats.org/officeDocument/2006/relationships/customXml" Target="../ink/ink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0.png"/><Relationship Id="rId4" Type="http://schemas.openxmlformats.org/officeDocument/2006/relationships/customXml" Target="../ink/ink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ustomXml" Target="../ink/ink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c1BPBNUP4tiMQQ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isk.yandex.ru/i/c1BPBNUP4tiMQQ" TargetMode="Externa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customXml" Target="../ink/ink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customXml" Target="../ink/ink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CB3D3-B298-A5B9-E445-EFD7D98B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5" y="145793"/>
            <a:ext cx="11867102" cy="1325563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kumimoji="0" lang="ru-RU" sz="2600" b="1" i="0" u="none" strike="noStrike" kern="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«Энергетическая загадка»</a:t>
            </a:r>
            <a:br>
              <a:rPr kumimoji="0" lang="ru-RU" sz="2600" b="1" i="0" u="none" strike="noStrike" kern="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0" u="none" strike="noStrike" kern="0" cap="none" spc="25" normalizeH="0" baseline="0" noProof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25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908C5-EC80-D9F2-90B2-C1B0B74E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8528"/>
            <a:ext cx="5910106" cy="2427444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«В этом году Россия экспортировала 230 млн тонн нефти и 200 млрд м³ газа.</a:t>
            </a:r>
            <a:br>
              <a:rPr kumimoji="0" lang="ru-RU" b="1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Что это за вещества? Почему их так много добывают</a:t>
            </a:r>
            <a:r>
              <a:rPr kumimoji="0" lang="ru-RU" b="0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endParaRPr kumimoji="0" lang="ru-RU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E24AB-30C4-5EDF-88A3-32E66D5D91A0}"/>
              </a:ext>
            </a:extLst>
          </p:cNvPr>
          <p:cNvSpPr txBox="1"/>
          <p:nvPr/>
        </p:nvSpPr>
        <p:spPr>
          <a:xfrm>
            <a:off x="6281896" y="1731252"/>
            <a:ext cx="5992167" cy="1815882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В одних странах нефть — богатство,</a:t>
            </a:r>
            <a:b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в других — причина войн и разливов и экологических катастроф.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85ABF-C048-0AE9-4D9D-32A13B9F6CE5}"/>
              </a:ext>
            </a:extLst>
          </p:cNvPr>
          <p:cNvSpPr txBox="1"/>
          <p:nvPr/>
        </p:nvSpPr>
        <p:spPr>
          <a:xfrm>
            <a:off x="1463711" y="3624079"/>
            <a:ext cx="96363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Почему именно нефть, природный газ и каменный уголь стали основой современной энергетики и химической промышленности? Как они образовались в природе? Как человек научился их перерабатывать?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DAB8E-BA76-B06C-8CFE-1058ECE4F6A8}"/>
              </a:ext>
            </a:extLst>
          </p:cNvPr>
          <p:cNvSpPr txBox="1"/>
          <p:nvPr/>
        </p:nvSpPr>
        <p:spPr>
          <a:xfrm>
            <a:off x="282669" y="5155366"/>
            <a:ext cx="62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https://disk.yandex.ru/i/c1BPBNUP4tiMQQ</a:t>
            </a:r>
            <a:endParaRPr lang="pt-BR" dirty="0"/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EDFC3-DB5B-2234-88FD-C0DEF1122502}"/>
              </a:ext>
            </a:extLst>
          </p:cNvPr>
          <p:cNvSpPr txBox="1"/>
          <p:nvPr/>
        </p:nvSpPr>
        <p:spPr>
          <a:xfrm>
            <a:off x="160775" y="5574334"/>
            <a:ext cx="619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Ссылка на сам работу </a:t>
            </a:r>
          </a:p>
        </p:txBody>
      </p:sp>
    </p:spTree>
    <p:extLst>
      <p:ext uri="{BB962C8B-B14F-4D97-AF65-F5344CB8AC3E}">
        <p14:creationId xmlns:p14="http://schemas.microsoft.com/office/powerpoint/2010/main" val="9939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Прямоугольник 3"/>
          <p:cNvSpPr>
            <a:spLocks noChangeArrowheads="1"/>
          </p:cNvSpPr>
          <p:nvPr/>
        </p:nvSpPr>
        <p:spPr bwMode="auto">
          <a:xfrm>
            <a:off x="3259964" y="1534585"/>
            <a:ext cx="5674189" cy="121947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rgbClr val="785AB4"/>
            </a:solidFill>
            <a:miter lim="800000"/>
            <a:headEnd/>
            <a:tailEnd/>
          </a:ln>
        </p:spPr>
        <p:txBody>
          <a:bodyPr wrap="none" lIns="480000" tIns="360000" rIns="480000" bIns="360000">
            <a:spAutoFit/>
          </a:bodyPr>
          <a:lstStyle/>
          <a:p>
            <a:pPr algn="ctr"/>
            <a:r>
              <a:rPr lang="ru-RU" sz="3200" b="1" dirty="0">
                <a:latin typeface="Gerbera"/>
              </a:rPr>
              <a:t>Источники углеводородов</a:t>
            </a:r>
          </a:p>
        </p:txBody>
      </p:sp>
      <p:sp>
        <p:nvSpPr>
          <p:cNvPr id="453634" name="Прямоугольник 17"/>
          <p:cNvSpPr>
            <a:spLocks noChangeArrowheads="1"/>
          </p:cNvSpPr>
          <p:nvPr/>
        </p:nvSpPr>
        <p:spPr bwMode="auto">
          <a:xfrm>
            <a:off x="478367" y="3458633"/>
            <a:ext cx="3409951" cy="1380067"/>
          </a:xfrm>
          <a:prstGeom prst="rect">
            <a:avLst/>
          </a:prstGeom>
          <a:noFill/>
          <a:ln w="19050">
            <a:solidFill>
              <a:srgbClr val="785AB4"/>
            </a:solidFill>
            <a:miter lim="800000"/>
            <a:headEnd/>
            <a:tailEnd/>
          </a:ln>
        </p:spPr>
        <p:txBody>
          <a:bodyPr wrap="none" lIns="480000" tIns="360000" rIns="480000" bIns="360000"/>
          <a:lstStyle/>
          <a:p>
            <a:pPr algn="ctr"/>
            <a:endParaRPr lang="ru-RU" sz="2667">
              <a:latin typeface="Gerbera"/>
            </a:endParaRPr>
          </a:p>
        </p:txBody>
      </p:sp>
      <p:sp>
        <p:nvSpPr>
          <p:cNvPr id="453635" name="Прямоугольник 18"/>
          <p:cNvSpPr>
            <a:spLocks noChangeArrowheads="1"/>
          </p:cNvSpPr>
          <p:nvPr/>
        </p:nvSpPr>
        <p:spPr bwMode="auto">
          <a:xfrm>
            <a:off x="8303684" y="3433233"/>
            <a:ext cx="3409949" cy="140546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785AB4"/>
            </a:solidFill>
            <a:miter lim="800000"/>
            <a:headEnd/>
            <a:tailEnd/>
          </a:ln>
        </p:spPr>
        <p:txBody>
          <a:bodyPr wrap="none" lIns="480000" tIns="360000" rIns="480000" bIns="360000"/>
          <a:lstStyle/>
          <a:p>
            <a:pPr algn="ctr"/>
            <a:endParaRPr lang="ru-RU" sz="2667">
              <a:latin typeface="Gerbera"/>
            </a:endParaRPr>
          </a:p>
        </p:txBody>
      </p:sp>
      <p:cxnSp>
        <p:nvCxnSpPr>
          <p:cNvPr id="453636" name="Скругленная соединительная линия 20"/>
          <p:cNvCxnSpPr>
            <a:cxnSpLocks noChangeShapeType="1"/>
            <a:stCxn id="453633" idx="1"/>
            <a:endCxn id="453634" idx="0"/>
          </p:cNvCxnSpPr>
          <p:nvPr/>
        </p:nvCxnSpPr>
        <p:spPr bwMode="auto">
          <a:xfrm rot="10800000" flipV="1">
            <a:off x="2183344" y="2144321"/>
            <a:ext cx="1076621" cy="1314311"/>
          </a:xfrm>
          <a:prstGeom prst="curvedConnector2">
            <a:avLst/>
          </a:prstGeom>
          <a:noFill/>
          <a:ln w="9525" algn="ctr">
            <a:solidFill>
              <a:srgbClr val="785AB4"/>
            </a:solidFill>
            <a:round/>
            <a:headEnd/>
            <a:tailEnd/>
          </a:ln>
        </p:spPr>
      </p:cxnSp>
      <p:cxnSp>
        <p:nvCxnSpPr>
          <p:cNvPr id="453637" name="Скругленная соединительная линия 22"/>
          <p:cNvCxnSpPr>
            <a:cxnSpLocks noChangeShapeType="1"/>
            <a:stCxn id="453633" idx="3"/>
            <a:endCxn id="453635" idx="0"/>
          </p:cNvCxnSpPr>
          <p:nvPr/>
        </p:nvCxnSpPr>
        <p:spPr bwMode="auto">
          <a:xfrm>
            <a:off x="8934153" y="2144322"/>
            <a:ext cx="1074506" cy="1288911"/>
          </a:xfrm>
          <a:prstGeom prst="curvedConnector2">
            <a:avLst/>
          </a:prstGeom>
          <a:noFill/>
          <a:ln w="9525" algn="ctr">
            <a:solidFill>
              <a:srgbClr val="785AB4"/>
            </a:solidFill>
            <a:round/>
            <a:headEnd/>
            <a:tailEnd/>
          </a:ln>
        </p:spPr>
      </p:cxnSp>
      <p:cxnSp>
        <p:nvCxnSpPr>
          <p:cNvPr id="5" name="Прямая соединительная линия 4"/>
          <p:cNvCxnSpPr>
            <a:stCxn id="453633" idx="2"/>
          </p:cNvCxnSpPr>
          <p:nvPr/>
        </p:nvCxnSpPr>
        <p:spPr>
          <a:xfrm>
            <a:off x="6097059" y="2754059"/>
            <a:ext cx="1059" cy="693993"/>
          </a:xfrm>
          <a:prstGeom prst="line">
            <a:avLst/>
          </a:prstGeom>
          <a:ln>
            <a:solidFill>
              <a:srgbClr val="8B6B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639" name="Прямоугольник 15"/>
          <p:cNvSpPr>
            <a:spLocks noChangeArrowheads="1"/>
          </p:cNvSpPr>
          <p:nvPr/>
        </p:nvSpPr>
        <p:spPr bwMode="auto">
          <a:xfrm>
            <a:off x="4226984" y="3435351"/>
            <a:ext cx="3412067" cy="1403349"/>
          </a:xfrm>
          <a:prstGeom prst="rect">
            <a:avLst/>
          </a:prstGeom>
          <a:noFill/>
          <a:ln w="19050">
            <a:solidFill>
              <a:srgbClr val="785AB4"/>
            </a:solidFill>
            <a:miter lim="800000"/>
            <a:headEnd/>
            <a:tailEnd/>
          </a:ln>
        </p:spPr>
        <p:txBody>
          <a:bodyPr wrap="none" lIns="480000" tIns="360000" rIns="480000" bIns="360000"/>
          <a:lstStyle/>
          <a:p>
            <a:pPr algn="ctr"/>
            <a:endParaRPr lang="ru-RU" sz="2667">
              <a:latin typeface="Gerbera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44585" y="3860801"/>
            <a:ext cx="1287917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Gerbera"/>
              </a:rPr>
              <a:t>Нефть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341785" y="3905251"/>
            <a:ext cx="3149837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Gerbera"/>
              </a:rPr>
              <a:t>Каменный уголь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2885" y="3839633"/>
            <a:ext cx="3255433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Gerbera"/>
              </a:rPr>
              <a:t>Природный газ</a:t>
            </a:r>
          </a:p>
        </p:txBody>
      </p:sp>
    </p:spTree>
    <p:extLst>
      <p:ext uri="{BB962C8B-B14F-4D97-AF65-F5344CB8AC3E}">
        <p14:creationId xmlns:p14="http://schemas.microsoft.com/office/powerpoint/2010/main" val="359041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Rectangle 4"/>
          <p:cNvSpPr>
            <a:spLocks noGrp="1"/>
          </p:cNvSpPr>
          <p:nvPr>
            <p:ph type="title" idx="4294967295"/>
          </p:nvPr>
        </p:nvSpPr>
        <p:spPr>
          <a:xfrm>
            <a:off x="535517" y="348547"/>
            <a:ext cx="10972800" cy="1143000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/>
          <a:lstStyle/>
          <a:p>
            <a:pPr algn="ctr"/>
            <a:r>
              <a:rPr lang="ru-RU" sz="5333" b="1" dirty="0">
                <a:solidFill>
                  <a:srgbClr val="0000FF"/>
                </a:solidFill>
                <a:latin typeface="+mn-lt"/>
              </a:rPr>
              <a:t>Природный газ</a:t>
            </a:r>
          </a:p>
        </p:txBody>
      </p:sp>
      <p:sp>
        <p:nvSpPr>
          <p:cNvPr id="45568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58404" y="1701800"/>
            <a:ext cx="5094079" cy="4525433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noFill/>
          </a:ln>
        </p:spPr>
        <p:txBody>
          <a:bodyPr>
            <a:normAutofit fontScale="6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Font typeface="Arial" charset="0"/>
              <a:buNone/>
            </a:pPr>
            <a:r>
              <a:rPr lang="ru-RU" sz="3800" b="1" dirty="0"/>
              <a:t>В состав природного газа входят лёгкие алканы.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Arial" charset="0"/>
              <a:buNone/>
            </a:pPr>
            <a:r>
              <a:rPr lang="ru-RU" sz="3800" b="1" dirty="0"/>
              <a:t>Природный газ состоит из:</a:t>
            </a:r>
          </a:p>
          <a:p>
            <a:pPr marL="1828800" lvl="4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FF"/>
                </a:solidFill>
              </a:rPr>
              <a:t>метана,</a:t>
            </a:r>
          </a:p>
          <a:p>
            <a:pPr marL="1828800" lvl="4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FF"/>
                </a:solidFill>
              </a:rPr>
              <a:t>этана, </a:t>
            </a:r>
          </a:p>
          <a:p>
            <a:pPr marL="1828800" lvl="4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FF"/>
                </a:solidFill>
              </a:rPr>
              <a:t>пропана, </a:t>
            </a:r>
          </a:p>
          <a:p>
            <a:pPr marL="1828800" lvl="4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FF"/>
                </a:solidFill>
              </a:rPr>
              <a:t>изомеров бутана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br>
              <a:rPr lang="ru-RU" sz="3200" b="1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компонент — </a:t>
            </a:r>
            <a:r>
              <a:rPr lang="ru-RU" sz="3200" b="1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 (CH</a:t>
            </a:r>
            <a:r>
              <a:rPr lang="ru-RU" sz="3200" b="1" kern="0" spc="25" dirty="0">
                <a:solidFill>
                  <a:srgbClr val="111827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₄</a:t>
            </a:r>
            <a:r>
              <a:rPr lang="ru-RU" sz="3200" b="1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200" b="1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Также: этан, пропан, бутан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Топливо, сырьё для химии</a:t>
            </a:r>
            <a:endParaRPr lang="ru-RU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br>
              <a:rPr lang="ru-RU" sz="3200" kern="0" spc="25" dirty="0">
                <a:solidFill>
                  <a:srgbClr val="2C2C36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3200" dirty="0">
              <a:highlight>
                <a:srgbClr val="FFFF00"/>
              </a:highlight>
            </a:endParaRPr>
          </a:p>
        </p:txBody>
      </p:sp>
      <p:pic>
        <p:nvPicPr>
          <p:cNvPr id="455683" name="Picture 2" descr="Картинки по запросу природный газ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1701800"/>
            <a:ext cx="6396567" cy="4633685"/>
          </a:xfr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7912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Rectangle 4"/>
          <p:cNvSpPr>
            <a:spLocks noGrp="1"/>
          </p:cNvSpPr>
          <p:nvPr>
            <p:ph type="title" idx="4294967295"/>
          </p:nvPr>
        </p:nvSpPr>
        <p:spPr>
          <a:xfrm>
            <a:off x="609600" y="222251"/>
            <a:ext cx="10972800" cy="1143000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noFill/>
          </a:ln>
        </p:spPr>
        <p:txBody>
          <a:bodyPr/>
          <a:lstStyle/>
          <a:p>
            <a:pPr algn="ctr"/>
            <a:r>
              <a:rPr lang="ru-RU" sz="3733" b="1" dirty="0">
                <a:solidFill>
                  <a:srgbClr val="0000FF"/>
                </a:solidFill>
                <a:latin typeface="+mn-lt"/>
              </a:rPr>
              <a:t>Нефть  - это смесь различных углеводородов</a:t>
            </a:r>
          </a:p>
        </p:txBody>
      </p:sp>
      <p:sp>
        <p:nvSpPr>
          <p:cNvPr id="45670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12300" y="2665940"/>
            <a:ext cx="4898374" cy="2591202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>
            <a:normAutofit fontScale="85000" lnSpcReduction="2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charset="0"/>
              <a:buNone/>
              <a:tabLst/>
              <a:defRPr/>
            </a:pPr>
            <a:r>
              <a:rPr lang="ru-RU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Нефть</a:t>
            </a:r>
            <a:r>
              <a:rPr lang="ru-RU" kern="0" spc="25" dirty="0">
                <a:solidFill>
                  <a:srgbClr val="2C2C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сложная </a:t>
            </a:r>
            <a:r>
              <a:rPr lang="ru-RU" b="1" kern="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смесь </a:t>
            </a:r>
            <a:r>
              <a:rPr lang="ru-RU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углеводородов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charset="0"/>
              <a:buNone/>
              <a:tabLst/>
              <a:defRPr/>
            </a:pPr>
            <a:r>
              <a:rPr kumimoji="0" lang="ru-RU" sz="26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26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алканов, </a:t>
            </a:r>
            <a:r>
              <a:rPr kumimoji="0" lang="ru-RU" sz="2600" b="1" i="0" u="none" strike="noStrike" kern="0" cap="none" spc="25" normalizeH="0" baseline="0" noProof="0" dirty="0" err="1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циклоалканов</a:t>
            </a:r>
            <a:r>
              <a:rPr kumimoji="0" lang="ru-RU" sz="26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600" b="1" i="0" u="none" strike="noStrike" kern="0" cap="none" spc="25" normalizeH="0" baseline="0" noProof="0" dirty="0" err="1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аренов</a:t>
            </a:r>
            <a:r>
              <a:rPr kumimoji="0" lang="ru-RU" sz="26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(около 150)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примесями других веществ</a:t>
            </a: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Нефть: </a:t>
            </a:r>
            <a:r>
              <a:rPr kumimoji="0" lang="ru-RU" sz="2600" b="1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имеет постоянного состава.</a:t>
            </a:r>
            <a:endParaRPr kumimoji="0" lang="ru-RU" sz="22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charset="0"/>
              <a:buNone/>
              <a:tabLst/>
              <a:defRPr/>
            </a:pP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733" dirty="0"/>
          </a:p>
        </p:txBody>
      </p:sp>
      <p:sp>
        <p:nvSpPr>
          <p:cNvPr id="456707" name="Rectangle 6"/>
          <p:cNvSpPr>
            <a:spLocks noGrp="1"/>
          </p:cNvSpPr>
          <p:nvPr>
            <p:ph type="body" sz="half" idx="4294967295"/>
          </p:nvPr>
        </p:nvSpPr>
        <p:spPr>
          <a:xfrm>
            <a:off x="7468202" y="2665940"/>
            <a:ext cx="4765840" cy="2482747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Жидкость тёмного цвета</a:t>
            </a:r>
            <a:br>
              <a:rPr kumimoji="0" lang="ru-RU" sz="28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маслянистая жидкость, с характерным запахом, цвет от светло-бурого до чёрного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3C5498-4F80-90A0-9B3C-8A4F732F3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57" y="1365251"/>
            <a:ext cx="2073445" cy="311631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2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26A9B-FD5C-CCA4-B430-0F4A194D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0"/>
            <a:ext cx="11919858" cy="1903882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Пробное задание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530AB-2197-B745-DF59-523A3C18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71" y="2115557"/>
            <a:ext cx="11996059" cy="2367233"/>
          </a:xfrm>
        </p:spPr>
        <p:txBody>
          <a:bodyPr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Объясните, как из нефти получают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Бензин, </a:t>
            </a:r>
            <a:r>
              <a:rPr lang="ru-RU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керосин, мазут</a:t>
            </a: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процесс используется?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Обоснуйте!</a:t>
            </a:r>
            <a:endParaRPr lang="ru-RU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4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23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B913E-4F84-6B5F-7BB2-D58F6D71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856"/>
            <a:ext cx="10515600" cy="1182321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228600" indent="-228600" algn="ctr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ru-RU" sz="3600" b="1" dirty="0">
                <a:latin typeface="+mn-lt"/>
              </a:rPr>
              <a:t>Первичная  переработка нефти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solidFill>
                  <a:srgbClr val="0000FF"/>
                </a:solidFill>
                <a:latin typeface="+mn-lt"/>
              </a:rPr>
              <a:t>на основе физических процессов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0E0F5-A85A-F4B0-F325-BE9683D5F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506" y="1913494"/>
            <a:ext cx="8462700" cy="3530376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ru-RU" sz="25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с самопроверкой 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kern="0" spc="25" dirty="0">
              <a:solidFill>
                <a:srgbClr val="11182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kern="0" spc="25" dirty="0">
                <a:solidFill>
                  <a:srgbClr val="1118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+mj-cs"/>
              </a:rPr>
              <a:t>1. Что такое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Verdana" panose="020B0604030504040204" pitchFamily="34" charset="0"/>
                <a:cs typeface="+mj-cs"/>
              </a:rPr>
              <a:t>ректификация?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+mj-cs"/>
              </a:rPr>
              <a:t>2. На основе каких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физических процессов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+mj-cs"/>
              </a:rPr>
              <a:t>проводится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 ректификация -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+mj-cs"/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Verdana" panose="020B0604030504040204" pitchFamily="34" charset="0"/>
                <a:cs typeface="+mj-cs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+mj-cs"/>
              </a:rPr>
              <a:t>3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Verdana" panose="020B0604030504040204" pitchFamily="34" charset="0"/>
                <a:cs typeface="+mj-cs"/>
              </a:rPr>
              <a:t>. </a:t>
            </a:r>
            <a:r>
              <a:rPr lang="ru-RU" b="1" kern="0" spc="25" dirty="0">
                <a:solidFill>
                  <a:srgbClr val="2C2C3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продукты перегонки нефти.</a:t>
            </a:r>
            <a:endParaRPr lang="ru-RU" b="1" kern="100" dirty="0">
              <a:solidFill>
                <a:srgbClr val="2C2C3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AC4CF-5046-82CE-33F8-3CFF89E75243}"/>
              </a:ext>
            </a:extLst>
          </p:cNvPr>
          <p:cNvSpPr txBox="1"/>
          <p:nvPr/>
        </p:nvSpPr>
        <p:spPr>
          <a:xfrm>
            <a:off x="180754" y="6030916"/>
            <a:ext cx="62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https://disk.yandex.ru/i/c1BPBNUP4tiMQQ</a:t>
            </a:r>
            <a:endParaRPr lang="pt-BR" dirty="0"/>
          </a:p>
          <a:p>
            <a:r>
              <a:rPr lang="ru-RU" dirty="0"/>
              <a:t>Ссылка на сам работу </a:t>
            </a:r>
          </a:p>
        </p:txBody>
      </p:sp>
    </p:spTree>
    <p:extLst>
      <p:ext uri="{BB962C8B-B14F-4D97-AF65-F5344CB8AC3E}">
        <p14:creationId xmlns:p14="http://schemas.microsoft.com/office/powerpoint/2010/main" val="6589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1868AA-5E70-159B-F855-8D215B53C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894"/>
            <a:ext cx="12192000" cy="70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DD41C-55BC-5075-C04E-D02260759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П 2">
            <a:extLst>
              <a:ext uri="{FF2B5EF4-FFF2-40B4-BE49-F238E27FC236}">
                <a16:creationId xmlns:a16="http://schemas.microsoft.com/office/drawing/2014/main" id="{CADB17A2-65BC-52AA-DE77-F46858B06C36}"/>
              </a:ext>
            </a:extLst>
          </p:cNvPr>
          <p:cNvSpPr/>
          <p:nvPr/>
        </p:nvSpPr>
        <p:spPr>
          <a:xfrm>
            <a:off x="6334368" y="889124"/>
            <a:ext cx="4884411" cy="455022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Ректификацией нефти получают</a:t>
            </a: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бензин - С</a:t>
            </a:r>
            <a:r>
              <a:rPr kumimoji="0" lang="ru-RU" sz="19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19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(выход составляет -20%)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лигроин –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керосин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С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дизель-газойль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С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мазут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pl-PL" sz="1900" b="0" i="0" u="none" strike="noStrike" kern="1200" cap="none" spc="0" normalizeH="0" baseline="-2500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pl-PL" sz="1900" b="0" i="0" u="none" strike="noStrike" kern="1200" cap="none" spc="0" normalizeH="0" baseline="-2500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ru-RU" sz="1900" b="0" i="0" u="none" strike="noStrike" kern="1200" cap="none" spc="0" normalizeH="0" baseline="-2500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  мазута получают  </a:t>
            </a:r>
          </a:p>
          <a:p>
            <a:pPr marL="13716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смазочные масла, </a:t>
            </a:r>
          </a:p>
          <a:p>
            <a:pPr marL="13716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вазелин,</a:t>
            </a:r>
          </a:p>
          <a:p>
            <a:pPr marL="13716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парафин,</a:t>
            </a:r>
          </a:p>
          <a:p>
            <a:pPr marL="13716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гудрон , </a:t>
            </a:r>
          </a:p>
          <a:p>
            <a:pPr marL="13716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асфальт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ВП 2">
            <a:extLst>
              <a:ext uri="{FF2B5EF4-FFF2-40B4-BE49-F238E27FC236}">
                <a16:creationId xmlns:a16="http://schemas.microsoft.com/office/drawing/2014/main" id="{FC79ABAD-C7B5-6CFE-7AD0-14BE58BF0BA6}"/>
              </a:ext>
            </a:extLst>
          </p:cNvPr>
          <p:cNvSpPr/>
          <p:nvPr/>
        </p:nvSpPr>
        <p:spPr>
          <a:xfrm>
            <a:off x="6334368" y="889124"/>
            <a:ext cx="4884411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Какие продукты получают в результате первичной переработки нефти?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C8B1AB6F-7EC6-E4DD-81EB-75B6C7573DC2}"/>
                  </a:ext>
                </a:extLst>
              </p14:cNvPr>
              <p14:cNvContentPartPr/>
              <p14:nvPr/>
            </p14:nvContentPartPr>
            <p14:xfrm>
              <a:off x="6306567" y="-435440"/>
              <a:ext cx="36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37A71440-9003-5D80-90F7-7D7C7698AA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567" y="-54344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ADE55E0D-F587-AD7A-BE73-9A20AB299210}"/>
                  </a:ext>
                </a:extLst>
              </p14:cNvPr>
              <p14:cNvContentPartPr/>
              <p14:nvPr/>
            </p14:nvContentPartPr>
            <p14:xfrm>
              <a:off x="4905447" y="-525611"/>
              <a:ext cx="360" cy="324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55295BB-4243-7297-1233-5A532B121E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7447" y="-633611"/>
                <a:ext cx="36000" cy="2188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НП">
            <a:extLst>
              <a:ext uri="{FF2B5EF4-FFF2-40B4-BE49-F238E27FC236}">
                <a16:creationId xmlns:a16="http://schemas.microsoft.com/office/drawing/2014/main" id="{50235925-43BC-B679-A072-77E586A4C7BB}"/>
              </a:ext>
            </a:extLst>
          </p:cNvPr>
          <p:cNvSpPr/>
          <p:nvPr/>
        </p:nvSpPr>
        <p:spPr>
          <a:xfrm>
            <a:off x="363129" y="1003161"/>
            <a:ext cx="5094977" cy="455022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Это ректификация и вакуумная перегонка мазута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189" algn="l"/>
              </a:tabLst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_AlbionicTitulInfl" panose="020B0903060703020204" pitchFamily="34" charset="-52"/>
              <a:ea typeface="+mn-ea"/>
              <a:cs typeface="+mn-cs"/>
            </a:endParaRPr>
          </a:p>
        </p:txBody>
      </p:sp>
      <p:sp>
        <p:nvSpPr>
          <p:cNvPr id="3" name="ВП">
            <a:extLst>
              <a:ext uri="{FF2B5EF4-FFF2-40B4-BE49-F238E27FC236}">
                <a16:creationId xmlns:a16="http://schemas.microsoft.com/office/drawing/2014/main" id="{5E7A56D9-43C6-75E8-2456-DE2CB250F32A}"/>
              </a:ext>
            </a:extLst>
          </p:cNvPr>
          <p:cNvSpPr/>
          <p:nvPr/>
        </p:nvSpPr>
        <p:spPr>
          <a:xfrm>
            <a:off x="363129" y="1003161"/>
            <a:ext cx="5069729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Назовите способы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первичной переработки нефти на основе физических процессов-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0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Rectangle 4"/>
          <p:cNvSpPr>
            <a:spLocks noGrp="1"/>
          </p:cNvSpPr>
          <p:nvPr>
            <p:ph type="title" idx="4294967295"/>
          </p:nvPr>
        </p:nvSpPr>
        <p:spPr>
          <a:xfrm>
            <a:off x="115186" y="202019"/>
            <a:ext cx="11961628" cy="1222744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Первичная переработка нефти проводится  на основе </a:t>
            </a:r>
            <a:r>
              <a:rPr lang="ru-RU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физических процессов- </a:t>
            </a:r>
            <a:b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Фракционная перегонка нефти - </a:t>
            </a:r>
            <a:r>
              <a:rPr lang="ru-RU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ректификация</a:t>
            </a:r>
          </a:p>
        </p:txBody>
      </p:sp>
      <p:pic>
        <p:nvPicPr>
          <p:cNvPr id="3" name="Picture 4" descr="http://pravdaurfo.ru/sites/default/files/oil-pumps_1.jpg">
            <a:extLst>
              <a:ext uri="{FF2B5EF4-FFF2-40B4-BE49-F238E27FC236}">
                <a16:creationId xmlns:a16="http://schemas.microsoft.com/office/drawing/2014/main" id="{2D798B32-8A3E-7F75-7B30-D92112A1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" y="1424763"/>
            <a:ext cx="5011080" cy="51983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CFDFF6-583B-FB86-CB9A-BFD7FC363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569" y="1324750"/>
            <a:ext cx="6362245" cy="55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Rectangle 4"/>
          <p:cNvSpPr>
            <a:spLocks noGrp="1"/>
          </p:cNvSpPr>
          <p:nvPr>
            <p:ph type="title" idx="4294967295"/>
          </p:nvPr>
        </p:nvSpPr>
        <p:spPr>
          <a:xfrm>
            <a:off x="115186" y="202019"/>
            <a:ext cx="11961628" cy="1222744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Первичная переработка нефти проводится  на основе </a:t>
            </a:r>
            <a:r>
              <a:rPr lang="ru-RU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физических процессов- </a:t>
            </a:r>
            <a:b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Фракционная перегонка нефти - </a:t>
            </a:r>
            <a:r>
              <a:rPr lang="ru-RU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ректификация</a:t>
            </a:r>
          </a:p>
        </p:txBody>
      </p:sp>
      <p:sp>
        <p:nvSpPr>
          <p:cNvPr id="45875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529026" y="1520456"/>
            <a:ext cx="4231093" cy="4210494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>
            <a:normAutofit fontScale="55000" lnSpcReduction="20000"/>
          </a:bodyPr>
          <a:lstStyle/>
          <a:p>
            <a:pPr marL="0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</a:pPr>
            <a:r>
              <a:rPr lang="en-US" sz="3100" b="1" dirty="0"/>
              <a:t>1) </a:t>
            </a:r>
            <a:r>
              <a:rPr lang="ru-RU" sz="3100" b="1" dirty="0"/>
              <a:t>очистка от примесей - обрабатывают серной кислотой</a:t>
            </a: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ru-RU" sz="3100" b="1" dirty="0"/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3100" b="1" dirty="0"/>
              <a:t>2)  </a:t>
            </a:r>
            <a:r>
              <a:rPr lang="ru-RU" sz="3100" b="1" dirty="0">
                <a:solidFill>
                  <a:srgbClr val="000000"/>
                </a:solidFill>
              </a:rPr>
              <a:t>при </a:t>
            </a:r>
            <a:r>
              <a:rPr lang="en-US" sz="3100" b="1" dirty="0">
                <a:solidFill>
                  <a:srgbClr val="000000"/>
                </a:solidFill>
              </a:rPr>
              <a:t>t </a:t>
            </a:r>
            <a:r>
              <a:rPr lang="ru-RU" sz="3100" b="1" dirty="0">
                <a:solidFill>
                  <a:srgbClr val="000000"/>
                </a:solidFill>
              </a:rPr>
              <a:t>= 400 </a:t>
            </a:r>
            <a:r>
              <a:rPr lang="ru-RU" sz="3100" b="1" baseline="30000" dirty="0">
                <a:solidFill>
                  <a:srgbClr val="000000"/>
                </a:solidFill>
              </a:rPr>
              <a:t>0 </a:t>
            </a:r>
            <a:r>
              <a:rPr lang="ru-RU" sz="3100" b="1" dirty="0"/>
              <a:t>углеводороды переходят   в газообразное состояние, поскольку каждый компонент смеси имеет свою индивидуальную температуру кипения, то смесь разделяется </a:t>
            </a:r>
            <a:r>
              <a:rPr kumimoji="0" lang="ru-RU" sz="31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на фракции по </a:t>
            </a:r>
            <a:r>
              <a:rPr kumimoji="0" lang="ru-RU" sz="3100" b="1" i="0" u="none" strike="noStrike" kern="0" cap="none" spc="25" normalizeH="0" baseline="0" noProof="0" dirty="0" err="1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t°кипения</a:t>
            </a:r>
            <a:r>
              <a:rPr kumimoji="0" lang="ru-RU" sz="31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С </a:t>
            </a: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rPr>
              <a:t>помощью перегонки нефть разделяют на</a:t>
            </a: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rPr>
              <a:t>фракции – смеси веществ с близкими</a:t>
            </a: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rPr>
              <a:t> температурами</a:t>
            </a:r>
          </a:p>
        </p:txBody>
      </p:sp>
      <p:pic>
        <p:nvPicPr>
          <p:cNvPr id="2" name="Picture 2" descr="C:\Users\home\Desktop\4NSCPSbIjFg.jpg">
            <a:extLst>
              <a:ext uri="{FF2B5EF4-FFF2-40B4-BE49-F238E27FC236}">
                <a16:creationId xmlns:a16="http://schemas.microsoft.com/office/drawing/2014/main" id="{1A51DE17-B591-84CC-1B4C-ADC26B2B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247" y="1424763"/>
            <a:ext cx="7279757" cy="523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55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Прямоугольник 3"/>
          <p:cNvSpPr>
            <a:spLocks noChangeArrowheads="1"/>
          </p:cNvSpPr>
          <p:nvPr/>
        </p:nvSpPr>
        <p:spPr bwMode="auto">
          <a:xfrm>
            <a:off x="3115733" y="1222093"/>
            <a:ext cx="5960533" cy="17528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  <a:miter lim="800000"/>
            <a:headEnd/>
            <a:tailEnd/>
          </a:ln>
        </p:spPr>
        <p:txBody>
          <a:bodyPr lIns="480000" tIns="360000" rIns="480000" bIns="360000">
            <a:spAutoFit/>
          </a:bodyPr>
          <a:lstStyle/>
          <a:p>
            <a:pPr algn="ctr"/>
            <a:r>
              <a:rPr lang="ru-RU" sz="3333" b="1" dirty="0">
                <a:solidFill>
                  <a:srgbClr val="0000FF"/>
                </a:solidFill>
              </a:rPr>
              <a:t>Продукты перегонки мазута</a:t>
            </a:r>
          </a:p>
        </p:txBody>
      </p:sp>
      <p:sp>
        <p:nvSpPr>
          <p:cNvPr id="460802" name="Прямоугольник 17"/>
          <p:cNvSpPr>
            <a:spLocks noChangeArrowheads="1"/>
          </p:cNvSpPr>
          <p:nvPr/>
        </p:nvSpPr>
        <p:spPr bwMode="auto">
          <a:xfrm>
            <a:off x="17670" y="3335919"/>
            <a:ext cx="2307698" cy="138006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785AB4"/>
            </a:solidFill>
            <a:miter lim="800000"/>
            <a:headEnd/>
            <a:tailEnd/>
          </a:ln>
        </p:spPr>
        <p:txBody>
          <a:bodyPr wrap="none" lIns="480000" tIns="360000" rIns="480000" bIns="360000"/>
          <a:lstStyle/>
          <a:p>
            <a:pPr algn="ctr"/>
            <a:endParaRPr lang="ru-RU" sz="2667">
              <a:latin typeface="Gerbera"/>
            </a:endParaRPr>
          </a:p>
        </p:txBody>
      </p:sp>
      <p:sp>
        <p:nvSpPr>
          <p:cNvPr id="460803" name="Прямоугольник 18"/>
          <p:cNvSpPr>
            <a:spLocks noChangeArrowheads="1"/>
          </p:cNvSpPr>
          <p:nvPr/>
        </p:nvSpPr>
        <p:spPr bwMode="auto">
          <a:xfrm>
            <a:off x="9821694" y="3277977"/>
            <a:ext cx="1933634" cy="143800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785AB4"/>
            </a:solidFill>
            <a:miter lim="800000"/>
            <a:headEnd/>
            <a:tailEnd/>
          </a:ln>
        </p:spPr>
        <p:txBody>
          <a:bodyPr wrap="none" lIns="480000" tIns="360000" rIns="480000" bIns="360000"/>
          <a:lstStyle/>
          <a:p>
            <a:pPr algn="ctr"/>
            <a:endParaRPr lang="ru-RU" sz="2667">
              <a:latin typeface="Gerbera"/>
            </a:endParaRPr>
          </a:p>
        </p:txBody>
      </p:sp>
      <p:cxnSp>
        <p:nvCxnSpPr>
          <p:cNvPr id="460804" name="Скругленная соединительная линия 20"/>
          <p:cNvCxnSpPr>
            <a:cxnSpLocks noChangeShapeType="1"/>
            <a:stCxn id="460801" idx="1"/>
            <a:endCxn id="460802" idx="0"/>
          </p:cNvCxnSpPr>
          <p:nvPr/>
        </p:nvCxnSpPr>
        <p:spPr bwMode="auto">
          <a:xfrm rot="10800000" flipV="1">
            <a:off x="1171519" y="2098505"/>
            <a:ext cx="1944214" cy="1237413"/>
          </a:xfrm>
          <a:prstGeom prst="curvedConnector2">
            <a:avLst/>
          </a:prstGeom>
          <a:noFill/>
          <a:ln w="57150" algn="ctr">
            <a:solidFill>
              <a:srgbClr val="785AB4"/>
            </a:solidFill>
            <a:round/>
            <a:headEnd/>
            <a:tailEnd/>
          </a:ln>
        </p:spPr>
      </p:cxnSp>
      <p:cxnSp>
        <p:nvCxnSpPr>
          <p:cNvPr id="460805" name="Скругленная соединительная линия 22"/>
          <p:cNvCxnSpPr>
            <a:cxnSpLocks noChangeShapeType="1"/>
            <a:stCxn id="460801" idx="3"/>
            <a:endCxn id="460803" idx="0"/>
          </p:cNvCxnSpPr>
          <p:nvPr/>
        </p:nvCxnSpPr>
        <p:spPr bwMode="auto">
          <a:xfrm>
            <a:off x="9076266" y="2098506"/>
            <a:ext cx="1712245" cy="1179471"/>
          </a:xfrm>
          <a:prstGeom prst="curvedConnector2">
            <a:avLst/>
          </a:prstGeom>
          <a:noFill/>
          <a:ln w="57150" algn="ctr">
            <a:solidFill>
              <a:srgbClr val="785AB4"/>
            </a:solidFill>
            <a:round/>
            <a:headEnd/>
            <a:tailEnd/>
          </a:ln>
        </p:spPr>
      </p:cxnSp>
      <p:cxnSp>
        <p:nvCxnSpPr>
          <p:cNvPr id="460806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6225222" y="2688241"/>
            <a:ext cx="1" cy="643242"/>
          </a:xfrm>
          <a:prstGeom prst="line">
            <a:avLst/>
          </a:prstGeom>
          <a:noFill/>
          <a:ln w="57150" algn="ctr">
            <a:solidFill>
              <a:srgbClr val="8B6BD7"/>
            </a:solidFill>
            <a:round/>
            <a:headEnd/>
            <a:tailEnd/>
          </a:ln>
        </p:spPr>
      </p:cxnSp>
      <p:sp>
        <p:nvSpPr>
          <p:cNvPr id="460807" name="Прямоугольник 15"/>
          <p:cNvSpPr>
            <a:spLocks noChangeArrowheads="1"/>
          </p:cNvSpPr>
          <p:nvPr/>
        </p:nvSpPr>
        <p:spPr bwMode="auto">
          <a:xfrm>
            <a:off x="2947100" y="3347294"/>
            <a:ext cx="2213494" cy="140334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785AB4"/>
            </a:solidFill>
            <a:miter lim="800000"/>
            <a:headEnd/>
            <a:tailEnd/>
          </a:ln>
        </p:spPr>
        <p:txBody>
          <a:bodyPr wrap="none" lIns="480000" tIns="360000" rIns="480000" bIns="360000"/>
          <a:lstStyle/>
          <a:p>
            <a:pPr algn="ctr"/>
            <a:endParaRPr lang="ru-RU" sz="2667">
              <a:latin typeface="Gerbera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122649" y="3618160"/>
            <a:ext cx="1862397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Gerbera"/>
              </a:rPr>
              <a:t>Смазочные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Gerbera"/>
              </a:rPr>
              <a:t> масла</a:t>
            </a:r>
            <a:endParaRPr lang="ru-RU" sz="2800" b="1" dirty="0">
              <a:solidFill>
                <a:srgbClr val="000066"/>
              </a:solidFill>
              <a:latin typeface="Gerber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0114586" y="3639841"/>
            <a:ext cx="1418658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Gerbera"/>
              </a:rPr>
              <a:t>Асфальт, </a:t>
            </a:r>
          </a:p>
          <a:p>
            <a:pPr algn="ctr"/>
            <a:r>
              <a:rPr lang="ru-RU" sz="2400" b="1" dirty="0">
                <a:latin typeface="Gerbera"/>
              </a:rPr>
              <a:t>гудрон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494" y="3548898"/>
            <a:ext cx="2141904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Gerbera"/>
              </a:rPr>
              <a:t>Соляровые масла</a:t>
            </a:r>
          </a:p>
        </p:txBody>
      </p:sp>
      <p:sp>
        <p:nvSpPr>
          <p:cNvPr id="460811" name="TextBox 14"/>
          <p:cNvSpPr txBox="1">
            <a:spLocks noChangeArrowheads="1"/>
          </p:cNvSpPr>
          <p:nvPr/>
        </p:nvSpPr>
        <p:spPr bwMode="auto">
          <a:xfrm>
            <a:off x="31884" y="303469"/>
            <a:ext cx="12192000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Мазут – остаток от перегонки нефти подвергают вакуумной перегонке</a:t>
            </a:r>
          </a:p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Второй этап первичной переработки нефти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вакуумная перегонка мазута при низком давлении на фракции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j-ea"/>
                <a:cs typeface="+mj-cs"/>
              </a:rPr>
              <a:t>:</a:t>
            </a:r>
            <a:endParaRPr lang="ru-RU" sz="2400" b="1" dirty="0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6564" y="4854240"/>
            <a:ext cx="1933634" cy="134196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88" name="Picture 4" descr="Картинки по запросу соляровые мас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94" y="4773928"/>
            <a:ext cx="2198568" cy="1382184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90" name="Picture 6" descr="Картинки по запросу смазочные масл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7100" y="4858474"/>
            <a:ext cx="2213494" cy="13335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" name="Прямоугольник 18">
            <a:extLst>
              <a:ext uri="{FF2B5EF4-FFF2-40B4-BE49-F238E27FC236}">
                <a16:creationId xmlns:a16="http://schemas.microsoft.com/office/drawing/2014/main" id="{57FD10D3-E65C-E909-740A-227E66479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564" y="3327247"/>
            <a:ext cx="1933634" cy="143800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785AB4"/>
            </a:solidFill>
            <a:miter lim="800000"/>
            <a:headEnd/>
            <a:tailEnd/>
          </a:ln>
        </p:spPr>
        <p:txBody>
          <a:bodyPr wrap="none" lIns="480000" tIns="360000" rIns="480000" bIns="360000"/>
          <a:lstStyle/>
          <a:p>
            <a:pPr algn="ctr"/>
            <a:endParaRPr lang="ru-RU" sz="2667">
              <a:latin typeface="Gerbera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6EDAE8B-0AF9-2AD4-4D87-8B798825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677" y="3764341"/>
            <a:ext cx="1298753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Gerbera"/>
              </a:rPr>
              <a:t>Вазелин</a:t>
            </a:r>
          </a:p>
        </p:txBody>
      </p:sp>
      <p:sp>
        <p:nvSpPr>
          <p:cNvPr id="36" name="Прямоугольник 18">
            <a:extLst>
              <a:ext uri="{FF2B5EF4-FFF2-40B4-BE49-F238E27FC236}">
                <a16:creationId xmlns:a16="http://schemas.microsoft.com/office/drawing/2014/main" id="{7E97AAEB-7B71-65B1-CF35-8ABB8E23B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540" y="3327259"/>
            <a:ext cx="1933634" cy="143800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785AB4"/>
            </a:solidFill>
            <a:miter lim="800000"/>
            <a:headEnd/>
            <a:tailEnd/>
          </a:ln>
        </p:spPr>
        <p:txBody>
          <a:bodyPr wrap="none" lIns="480000" tIns="360000" rIns="480000" bIns="360000"/>
          <a:lstStyle/>
          <a:p>
            <a:pPr algn="ctr"/>
            <a:endParaRPr lang="ru-RU" sz="2667">
              <a:latin typeface="Gerbera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A57BBDF-DA03-5023-99DD-65A1922A9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060" y="3639841"/>
            <a:ext cx="147829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Gerbera"/>
              </a:rPr>
              <a:t>Парафин</a:t>
            </a:r>
            <a:r>
              <a:rPr lang="ru-RU" sz="2800" b="1" dirty="0">
                <a:latin typeface="Gerbera"/>
              </a:rPr>
              <a:t> </a:t>
            </a:r>
          </a:p>
        </p:txBody>
      </p:sp>
      <p:cxnSp>
        <p:nvCxnSpPr>
          <p:cNvPr id="40" name="Скругленная соединительная линия 20">
            <a:extLst>
              <a:ext uri="{FF2B5EF4-FFF2-40B4-BE49-F238E27FC236}">
                <a16:creationId xmlns:a16="http://schemas.microsoft.com/office/drawing/2014/main" id="{75B326F3-3074-0675-39E6-9D39FBDCA2F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448288" y="2243469"/>
            <a:ext cx="1611660" cy="1049907"/>
          </a:xfrm>
          <a:prstGeom prst="curvedConnector3">
            <a:avLst>
              <a:gd name="adj1" fmla="val 50000"/>
            </a:avLst>
          </a:prstGeom>
          <a:noFill/>
          <a:ln w="57150" algn="ctr">
            <a:solidFill>
              <a:srgbClr val="785AB4"/>
            </a:solidFill>
            <a:round/>
            <a:headEnd/>
            <a:tailEnd/>
          </a:ln>
        </p:spPr>
      </p:cxnSp>
      <p:cxnSp>
        <p:nvCxnSpPr>
          <p:cNvPr id="42" name="Скругленная соединительная линия 22">
            <a:extLst>
              <a:ext uri="{FF2B5EF4-FFF2-40B4-BE49-F238E27FC236}">
                <a16:creationId xmlns:a16="http://schemas.microsoft.com/office/drawing/2014/main" id="{CF4C70F6-319B-D000-C539-88748D930E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47932" y="2105325"/>
            <a:ext cx="1728334" cy="1172652"/>
          </a:xfrm>
          <a:prstGeom prst="curvedConnector3">
            <a:avLst>
              <a:gd name="adj1" fmla="val 50000"/>
            </a:avLst>
          </a:prstGeom>
          <a:noFill/>
          <a:ln w="57150" algn="ctr">
            <a:solidFill>
              <a:srgbClr val="785AB4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8809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33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D6DD8B-93C2-372C-EFF2-686FDC38F5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3024"/>
          <a:stretch>
            <a:fillRect/>
          </a:stretch>
        </p:blipFill>
        <p:spPr>
          <a:xfrm>
            <a:off x="180183" y="954592"/>
            <a:ext cx="5821346" cy="5344467"/>
          </a:xfrm>
          <a:custGeom>
            <a:avLst/>
            <a:gdLst>
              <a:gd name="connsiteX0" fmla="*/ 1010717 w 6003979"/>
              <a:gd name="connsiteY0" fmla="*/ 0 h 5880798"/>
              <a:gd name="connsiteX1" fmla="*/ 5058188 w 6003979"/>
              <a:gd name="connsiteY1" fmla="*/ 0 h 5880798"/>
              <a:gd name="connsiteX2" fmla="*/ 5989478 w 6003979"/>
              <a:gd name="connsiteY2" fmla="*/ 617300 h 5880798"/>
              <a:gd name="connsiteX3" fmla="*/ 6003979 w 6003979"/>
              <a:gd name="connsiteY3" fmla="*/ 656920 h 5880798"/>
              <a:gd name="connsiteX4" fmla="*/ 6003979 w 6003979"/>
              <a:gd name="connsiteY4" fmla="*/ 5407260 h 5880798"/>
              <a:gd name="connsiteX5" fmla="*/ 5989478 w 6003979"/>
              <a:gd name="connsiteY5" fmla="*/ 5446880 h 5880798"/>
              <a:gd name="connsiteX6" fmla="*/ 5772873 w 6003979"/>
              <a:gd name="connsiteY6" fmla="*/ 5768148 h 5880798"/>
              <a:gd name="connsiteX7" fmla="*/ 5636340 w 6003979"/>
              <a:gd name="connsiteY7" fmla="*/ 5880798 h 5880798"/>
              <a:gd name="connsiteX8" fmla="*/ 432565 w 6003979"/>
              <a:gd name="connsiteY8" fmla="*/ 5880798 h 5880798"/>
              <a:gd name="connsiteX9" fmla="*/ 296032 w 6003979"/>
              <a:gd name="connsiteY9" fmla="*/ 5768148 h 5880798"/>
              <a:gd name="connsiteX10" fmla="*/ 0 w 6003979"/>
              <a:gd name="connsiteY10" fmla="*/ 5053463 h 5880798"/>
              <a:gd name="connsiteX11" fmla="*/ 0 w 6003979"/>
              <a:gd name="connsiteY11" fmla="*/ 1010717 h 5880798"/>
              <a:gd name="connsiteX12" fmla="*/ 1010717 w 6003979"/>
              <a:gd name="connsiteY12" fmla="*/ 0 h 588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3979" h="5880798">
                <a:moveTo>
                  <a:pt x="1010717" y="0"/>
                </a:moveTo>
                <a:lnTo>
                  <a:pt x="5058188" y="0"/>
                </a:lnTo>
                <a:cubicBezTo>
                  <a:pt x="5476841" y="0"/>
                  <a:pt x="5836043" y="254539"/>
                  <a:pt x="5989478" y="617300"/>
                </a:cubicBezTo>
                <a:lnTo>
                  <a:pt x="6003979" y="656920"/>
                </a:lnTo>
                <a:lnTo>
                  <a:pt x="6003979" y="5407260"/>
                </a:lnTo>
                <a:lnTo>
                  <a:pt x="5989478" y="5446880"/>
                </a:lnTo>
                <a:cubicBezTo>
                  <a:pt x="5938333" y="5567801"/>
                  <a:pt x="5864325" y="5676696"/>
                  <a:pt x="5772873" y="5768148"/>
                </a:cubicBezTo>
                <a:lnTo>
                  <a:pt x="5636340" y="5880798"/>
                </a:lnTo>
                <a:lnTo>
                  <a:pt x="432565" y="5880798"/>
                </a:lnTo>
                <a:lnTo>
                  <a:pt x="296032" y="5768148"/>
                </a:lnTo>
                <a:cubicBezTo>
                  <a:pt x="113128" y="5585244"/>
                  <a:pt x="0" y="5332565"/>
                  <a:pt x="0" y="5053463"/>
                </a:cubicBezTo>
                <a:lnTo>
                  <a:pt x="0" y="1010717"/>
                </a:lnTo>
                <a:cubicBezTo>
                  <a:pt x="0" y="452513"/>
                  <a:pt x="452513" y="0"/>
                  <a:pt x="1010717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sysDash"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CB80F2-3C3E-9E0E-6A3E-9C6D10DD8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7" t="833" r="1307" b="6270"/>
          <a:stretch>
            <a:fillRect/>
          </a:stretch>
        </p:blipFill>
        <p:spPr>
          <a:xfrm>
            <a:off x="6290269" y="954590"/>
            <a:ext cx="5721548" cy="5344468"/>
          </a:xfrm>
          <a:custGeom>
            <a:avLst/>
            <a:gdLst>
              <a:gd name="connsiteX0" fmla="*/ 941887 w 5651210"/>
              <a:gd name="connsiteY0" fmla="*/ 0 h 5880798"/>
              <a:gd name="connsiteX1" fmla="*/ 4709323 w 5651210"/>
              <a:gd name="connsiteY1" fmla="*/ 0 h 5880798"/>
              <a:gd name="connsiteX2" fmla="*/ 5651210 w 5651210"/>
              <a:gd name="connsiteY2" fmla="*/ 941887 h 5880798"/>
              <a:gd name="connsiteX3" fmla="*/ 5651210 w 5651210"/>
              <a:gd name="connsiteY3" fmla="*/ 4938911 h 5880798"/>
              <a:gd name="connsiteX4" fmla="*/ 4709323 w 5651210"/>
              <a:gd name="connsiteY4" fmla="*/ 5880798 h 5880798"/>
              <a:gd name="connsiteX5" fmla="*/ 941887 w 5651210"/>
              <a:gd name="connsiteY5" fmla="*/ 5880798 h 5880798"/>
              <a:gd name="connsiteX6" fmla="*/ 0 w 5651210"/>
              <a:gd name="connsiteY6" fmla="*/ 4938911 h 5880798"/>
              <a:gd name="connsiteX7" fmla="*/ 0 w 5651210"/>
              <a:gd name="connsiteY7" fmla="*/ 941887 h 5880798"/>
              <a:gd name="connsiteX8" fmla="*/ 941887 w 5651210"/>
              <a:gd name="connsiteY8" fmla="*/ 0 h 588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1210" h="5880798">
                <a:moveTo>
                  <a:pt x="941887" y="0"/>
                </a:moveTo>
                <a:lnTo>
                  <a:pt x="4709323" y="0"/>
                </a:lnTo>
                <a:cubicBezTo>
                  <a:pt x="5229513" y="0"/>
                  <a:pt x="5651210" y="421697"/>
                  <a:pt x="5651210" y="941887"/>
                </a:cubicBezTo>
                <a:lnTo>
                  <a:pt x="5651210" y="4938911"/>
                </a:lnTo>
                <a:cubicBezTo>
                  <a:pt x="5651210" y="5459101"/>
                  <a:pt x="5229513" y="5880798"/>
                  <a:pt x="4709323" y="5880798"/>
                </a:cubicBezTo>
                <a:lnTo>
                  <a:pt x="941887" y="5880798"/>
                </a:lnTo>
                <a:cubicBezTo>
                  <a:pt x="421697" y="5880798"/>
                  <a:pt x="0" y="5459101"/>
                  <a:pt x="0" y="4938911"/>
                </a:cubicBezTo>
                <a:lnTo>
                  <a:pt x="0" y="941887"/>
                </a:lnTo>
                <a:cubicBezTo>
                  <a:pt x="0" y="421697"/>
                  <a:pt x="421697" y="0"/>
                  <a:pt x="941887" y="0"/>
                </a:cubicBezTo>
                <a:close/>
              </a:path>
            </a:pathLst>
          </a:custGeom>
          <a:ln w="19050">
            <a:solidFill>
              <a:schemeClr val="tx1"/>
            </a:solidFill>
            <a:prstDash val="sysDash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B7C576-A147-54A5-7238-45E394DDEA94}"/>
              </a:ext>
            </a:extLst>
          </p:cNvPr>
          <p:cNvSpPr txBox="1"/>
          <p:nvPr/>
        </p:nvSpPr>
        <p:spPr>
          <a:xfrm>
            <a:off x="1576337" y="148765"/>
            <a:ext cx="9226896" cy="52322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все — из одной нефти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Как это возможно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097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Rectangle 4"/>
          <p:cNvSpPr>
            <a:spLocks noGrp="1"/>
          </p:cNvSpPr>
          <p:nvPr>
            <p:ph type="title" idx="4294967295"/>
          </p:nvPr>
        </p:nvSpPr>
        <p:spPr>
          <a:xfrm>
            <a:off x="354419" y="450354"/>
            <a:ext cx="11483162" cy="1143000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/>
          <a:lstStyle/>
          <a:p>
            <a:pPr algn="ctr"/>
            <a:r>
              <a:rPr lang="ru-RU" sz="3733" b="1" dirty="0">
                <a:solidFill>
                  <a:srgbClr val="0000FF"/>
                </a:solidFill>
                <a:latin typeface="+mn-lt"/>
              </a:rPr>
              <a:t>Шухов</a:t>
            </a:r>
            <a:br>
              <a:rPr lang="ru-RU" sz="3733" b="1" dirty="0">
                <a:solidFill>
                  <a:srgbClr val="0000FF"/>
                </a:solidFill>
                <a:latin typeface="+mn-lt"/>
              </a:rPr>
            </a:br>
            <a:r>
              <a:rPr lang="ru-RU" sz="3733" b="1" dirty="0">
                <a:solidFill>
                  <a:srgbClr val="0000FF"/>
                </a:solidFill>
                <a:latin typeface="+mn-lt"/>
              </a:rPr>
              <a:t>Владимир Григорьевич </a:t>
            </a:r>
            <a:r>
              <a:rPr lang="ru-RU" sz="3200" b="1" dirty="0">
                <a:solidFill>
                  <a:srgbClr val="0000FF"/>
                </a:solidFill>
                <a:latin typeface="+mn-lt"/>
              </a:rPr>
              <a:t>(1853–1939 гг.)</a:t>
            </a:r>
          </a:p>
        </p:txBody>
      </p:sp>
      <p:sp>
        <p:nvSpPr>
          <p:cNvPr id="46592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943600" y="2488019"/>
            <a:ext cx="6039293" cy="3678865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noFill/>
          </a:ln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b="1" dirty="0">
                <a:solidFill>
                  <a:srgbClr val="0000FF"/>
                </a:solidFill>
              </a:rPr>
              <a:t>Изобрёл крекинг нефти в 1891 году.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None/>
              <a:tabLst>
                <a:tab pos="457200" algn="l"/>
              </a:tabLst>
              <a:defRPr/>
            </a:pPr>
            <a:r>
              <a:rPr lang="ru-RU" b="1" dirty="0"/>
              <a:t>В 1913 году изобретение Шухова начали применять в Америке</a:t>
            </a:r>
            <a:endParaRPr kumimoji="0" lang="ru-RU" b="1" i="0" u="none" strike="noStrike" kern="0" cap="none" spc="25" normalizeH="0" baseline="0" noProof="0" dirty="0">
              <a:ln>
                <a:noFill/>
              </a:ln>
              <a:solidFill>
                <a:srgbClr val="111827"/>
              </a:solidFill>
              <a:effectLst/>
              <a:highlight>
                <a:srgbClr val="00FF00"/>
              </a:highlight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None/>
              <a:tabLst>
                <a:tab pos="457200" algn="l"/>
              </a:tabLst>
              <a:defRPr/>
            </a:pP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Крекинг (химический метод):</a:t>
            </a: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b="1" i="0" u="none" strike="noStrike" kern="100" cap="none" spc="0" normalizeH="0" baseline="0" noProof="0" dirty="0">
              <a:ln>
                <a:noFill/>
              </a:ln>
              <a:solidFill>
                <a:srgbClr val="2C2C36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Расщепление тяжёлых углеводородов на лёгкие:</a:t>
            </a:r>
            <a:b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→ Бывает </a:t>
            </a: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термический</a:t>
            </a: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(высокая t°) и </a:t>
            </a: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каталитический</a:t>
            </a:r>
            <a:r>
              <a:rPr kumimoji="0" lang="ru-RU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(с катализатором).</a:t>
            </a:r>
            <a:endParaRPr kumimoji="0" lang="ru-RU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B42EF-261A-BE95-A3F8-BE459BBBD66A}"/>
              </a:ext>
            </a:extLst>
          </p:cNvPr>
          <p:cNvSpPr txBox="1"/>
          <p:nvPr/>
        </p:nvSpPr>
        <p:spPr>
          <a:xfrm>
            <a:off x="6480661" y="1841688"/>
            <a:ext cx="4619729" cy="646331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kumimoji="0" lang="ru-RU" sz="3600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бензина</a:t>
            </a:r>
            <a:endParaRPr lang="ru-RU" sz="400" b="1" dirty="0">
              <a:solidFill>
                <a:srgbClr val="0000FF"/>
              </a:solidFill>
            </a:endParaRPr>
          </a:p>
        </p:txBody>
      </p:sp>
      <p:pic>
        <p:nvPicPr>
          <p:cNvPr id="5" name="Текст 4" descr="Картинки по запросу">
            <a:extLst>
              <a:ext uri="{FF2B5EF4-FFF2-40B4-BE49-F238E27FC236}">
                <a16:creationId xmlns:a16="http://schemas.microsoft.com/office/drawing/2014/main" id="{BEE6CE6D-E822-701D-DCF1-1D7CA285B794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 r="426" b="8039"/>
          <a:stretch>
            <a:fillRect/>
          </a:stretch>
        </p:blipFill>
        <p:spPr>
          <a:xfrm>
            <a:off x="685726" y="1732517"/>
            <a:ext cx="3842355" cy="4867025"/>
          </a:xfrm>
          <a:custGeom>
            <a:avLst/>
            <a:gdLst>
              <a:gd name="connsiteX0" fmla="*/ 964557 w 3842355"/>
              <a:gd name="connsiteY0" fmla="*/ 0 h 4540703"/>
              <a:gd name="connsiteX1" fmla="*/ 2799893 w 3842355"/>
              <a:gd name="connsiteY1" fmla="*/ 0 h 4540703"/>
              <a:gd name="connsiteX2" fmla="*/ 2816540 w 3842355"/>
              <a:gd name="connsiteY2" fmla="*/ 9863 h 4540703"/>
              <a:gd name="connsiteX3" fmla="*/ 3842355 w 3842355"/>
              <a:gd name="connsiteY3" fmla="*/ 2129791 h 4540703"/>
              <a:gd name="connsiteX4" fmla="*/ 1882225 w 3842355"/>
              <a:gd name="connsiteY4" fmla="*/ 4540703 h 4540703"/>
              <a:gd name="connsiteX5" fmla="*/ 10219 w 3842355"/>
              <a:gd name="connsiteY5" fmla="*/ 2846723 h 4540703"/>
              <a:gd name="connsiteX6" fmla="*/ 0 w 3842355"/>
              <a:gd name="connsiteY6" fmla="*/ 2797842 h 4540703"/>
              <a:gd name="connsiteX7" fmla="*/ 0 w 3842355"/>
              <a:gd name="connsiteY7" fmla="*/ 1461741 h 4540703"/>
              <a:gd name="connsiteX8" fmla="*/ 10219 w 3842355"/>
              <a:gd name="connsiteY8" fmla="*/ 1412860 h 4540703"/>
              <a:gd name="connsiteX9" fmla="*/ 947911 w 3842355"/>
              <a:gd name="connsiteY9" fmla="*/ 9863 h 454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2355" h="4540703">
                <a:moveTo>
                  <a:pt x="964557" y="0"/>
                </a:moveTo>
                <a:lnTo>
                  <a:pt x="2799893" y="0"/>
                </a:lnTo>
                <a:lnTo>
                  <a:pt x="2816540" y="9863"/>
                </a:lnTo>
                <a:cubicBezTo>
                  <a:pt x="3427561" y="418125"/>
                  <a:pt x="3842355" y="1214378"/>
                  <a:pt x="3842355" y="2129791"/>
                </a:cubicBezTo>
                <a:cubicBezTo>
                  <a:pt x="3842355" y="3461301"/>
                  <a:pt x="2964775" y="4540703"/>
                  <a:pt x="1882225" y="4540703"/>
                </a:cubicBezTo>
                <a:cubicBezTo>
                  <a:pt x="1002653" y="4540703"/>
                  <a:pt x="258394" y="3828129"/>
                  <a:pt x="10219" y="2846723"/>
                </a:cubicBezTo>
                <a:lnTo>
                  <a:pt x="0" y="2797842"/>
                </a:lnTo>
                <a:lnTo>
                  <a:pt x="0" y="1461741"/>
                </a:lnTo>
                <a:lnTo>
                  <a:pt x="10219" y="1412860"/>
                </a:lnTo>
                <a:cubicBezTo>
                  <a:pt x="162942" y="808917"/>
                  <a:pt x="503531" y="306781"/>
                  <a:pt x="947911" y="9863"/>
                </a:cubicBezTo>
                <a:close/>
              </a:path>
            </a:pathLst>
          </a:cu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93470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532D3-C3FF-6469-78C0-15131B98B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A5F30-4294-DCB6-4B45-74BA7414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53" y="134832"/>
            <a:ext cx="10515600" cy="1325563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228600" indent="-228600" algn="ctr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Calibri" panose="020F0502020204030204"/>
              </a:rPr>
              <a:t>Вторичная переработка нефти</a:t>
            </a:r>
            <a:br>
              <a:rPr lang="ru-RU" sz="32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Calibri" panose="020F0502020204030204"/>
              </a:rPr>
              <a:t>на основе химических процессов.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270DC-85B4-604C-383A-D191F53D5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18" y="2172001"/>
            <a:ext cx="8828567" cy="3474165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b="1" kern="0" spc="25" dirty="0">
                <a:solidFill>
                  <a:srgbClr val="2C2C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с самопроверкой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2800" b="1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endParaRPr lang="ru-RU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ru-RU" sz="2800" b="1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химическая реакция лежит в основе </a:t>
            </a:r>
            <a:r>
              <a:rPr lang="ru-RU" sz="2800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крекинга</a:t>
            </a:r>
            <a:r>
              <a:rPr lang="ru-RU" sz="2800" b="1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ru-RU" sz="2800" b="1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какой целью проводится </a:t>
            </a:r>
            <a:r>
              <a:rPr lang="ru-RU" sz="2800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крекинг</a:t>
            </a:r>
            <a:r>
              <a:rPr lang="ru-RU" sz="2800" b="1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химическая реакция лежит в основе 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риформинга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какой целью проводится 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риформинг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D0EE2-7E68-4B3A-A827-53E5C23AE0B4}"/>
              </a:ext>
            </a:extLst>
          </p:cNvPr>
          <p:cNvSpPr txBox="1"/>
          <p:nvPr/>
        </p:nvSpPr>
        <p:spPr>
          <a:xfrm>
            <a:off x="3190274" y="1460395"/>
            <a:ext cx="62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https://disk.yandex.ru/i/c1BPBNUP4tiMQQ</a:t>
            </a:r>
            <a:endParaRPr lang="pt-BR" dirty="0"/>
          </a:p>
          <a:p>
            <a:r>
              <a:rPr lang="ru-RU" dirty="0"/>
              <a:t>Ссылка на сам работу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3DD07-C8F8-7C08-513F-0B5089250B92}"/>
              </a:ext>
            </a:extLst>
          </p:cNvPr>
          <p:cNvSpPr txBox="1"/>
          <p:nvPr/>
        </p:nvSpPr>
        <p:spPr>
          <a:xfrm>
            <a:off x="304800" y="5857367"/>
            <a:ext cx="62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https://disk.yandex.ru/i/c1BPBNUP4tiMQQ</a:t>
            </a:r>
            <a:endParaRPr lang="pt-BR" dirty="0"/>
          </a:p>
          <a:p>
            <a:r>
              <a:rPr lang="ru-RU" dirty="0"/>
              <a:t>Ссылка на сам работу </a:t>
            </a:r>
          </a:p>
        </p:txBody>
      </p:sp>
    </p:spTree>
    <p:extLst>
      <p:ext uri="{BB962C8B-B14F-4D97-AF65-F5344CB8AC3E}">
        <p14:creationId xmlns:p14="http://schemas.microsoft.com/office/powerpoint/2010/main" val="937237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D0980C-5129-C6B6-6A35-1CE492D4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89"/>
            <a:ext cx="6096000" cy="65716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4D3BEC-934B-D411-5DB6-EEDBAA63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73239"/>
            <a:ext cx="6243377" cy="6041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CC76ED-0C0F-284C-1E90-59499544B1D2}"/>
              </a:ext>
            </a:extLst>
          </p:cNvPr>
          <p:cNvSpPr txBox="1"/>
          <p:nvPr/>
        </p:nvSpPr>
        <p:spPr>
          <a:xfrm>
            <a:off x="3295860" y="1230570"/>
            <a:ext cx="2401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крекинг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6F1F4-15EB-2132-216E-57794D07274A}"/>
              </a:ext>
            </a:extLst>
          </p:cNvPr>
          <p:cNvSpPr txBox="1"/>
          <p:nvPr/>
        </p:nvSpPr>
        <p:spPr>
          <a:xfrm>
            <a:off x="7827666" y="143189"/>
            <a:ext cx="2723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риформинг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7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96762-B9AA-824E-BDBE-2F09DE887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П 2">
            <a:extLst>
              <a:ext uri="{FF2B5EF4-FFF2-40B4-BE49-F238E27FC236}">
                <a16:creationId xmlns:a16="http://schemas.microsoft.com/office/drawing/2014/main" id="{6DB24285-DC0C-3F6D-45FC-71A5A514AF90}"/>
              </a:ext>
            </a:extLst>
          </p:cNvPr>
          <p:cNvSpPr/>
          <p:nvPr/>
        </p:nvSpPr>
        <p:spPr>
          <a:xfrm>
            <a:off x="6460492" y="965235"/>
            <a:ext cx="5094977" cy="455022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-228600">
              <a:defRPr/>
            </a:pPr>
            <a:endParaRPr lang="ru-RU" sz="2667" b="1" dirty="0">
              <a:solidFill>
                <a:srgbClr val="0000FF"/>
              </a:solidFill>
            </a:endParaRPr>
          </a:p>
          <a:p>
            <a:pPr lvl="0" indent="-228600">
              <a:defRPr/>
            </a:pPr>
            <a:r>
              <a:rPr lang="ru-RU" sz="2000" b="1" dirty="0">
                <a:solidFill>
                  <a:srgbClr val="0000FF"/>
                </a:solidFill>
              </a:rPr>
              <a:t>риформинг</a:t>
            </a:r>
            <a:r>
              <a:rPr lang="ru-RU" sz="2000" dirty="0">
                <a:solidFill>
                  <a:prstClr val="black"/>
                </a:solidFill>
              </a:rPr>
              <a:t> – </a:t>
            </a:r>
            <a:r>
              <a:rPr lang="ru-RU" sz="2000" b="1" dirty="0">
                <a:solidFill>
                  <a:srgbClr val="FF0000"/>
                </a:solidFill>
              </a:rPr>
              <a:t>изменение структуры молекул фракции </a:t>
            </a:r>
            <a:r>
              <a:rPr lang="ru-RU" sz="2000" b="1" dirty="0">
                <a:solidFill>
                  <a:srgbClr val="0000FF"/>
                </a:solidFill>
              </a:rPr>
              <a:t>бензина и лигроина</a:t>
            </a:r>
            <a:r>
              <a:rPr lang="ru-RU" sz="2000" dirty="0">
                <a:solidFill>
                  <a:prstClr val="black"/>
                </a:solidFill>
              </a:rPr>
              <a:t>: </a:t>
            </a:r>
          </a:p>
          <a:p>
            <a:pPr lvl="0" indent="-228600">
              <a:defRPr/>
            </a:pPr>
            <a:r>
              <a:rPr lang="ru-RU" sz="2000" dirty="0">
                <a:solidFill>
                  <a:prstClr val="black"/>
                </a:solidFill>
              </a:rPr>
              <a:t>а) 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0000FF"/>
                </a:solidFill>
              </a:rPr>
              <a:t>циклизация </a:t>
            </a:r>
          </a:p>
          <a:p>
            <a:pPr lvl="0" indent="-228600">
              <a:defRPr/>
            </a:pPr>
            <a:r>
              <a:rPr lang="ru-RU" sz="2000" dirty="0">
                <a:solidFill>
                  <a:prstClr val="black"/>
                </a:solidFill>
              </a:rPr>
              <a:t>б) </a:t>
            </a:r>
            <a:r>
              <a:rPr lang="ru-RU" sz="2000" b="1" dirty="0">
                <a:solidFill>
                  <a:srgbClr val="0000FF"/>
                </a:solidFill>
              </a:rPr>
              <a:t>ароматизация</a:t>
            </a:r>
            <a:r>
              <a:rPr lang="ru-RU" sz="2000" dirty="0">
                <a:solidFill>
                  <a:prstClr val="black"/>
                </a:solidFill>
              </a:rPr>
              <a:t>: С</a:t>
            </a:r>
            <a:r>
              <a:rPr lang="ru-RU" sz="1200" dirty="0">
                <a:solidFill>
                  <a:prstClr val="black"/>
                </a:solidFill>
              </a:rPr>
              <a:t>6</a:t>
            </a:r>
            <a:r>
              <a:rPr lang="ru-RU" sz="2000" dirty="0">
                <a:solidFill>
                  <a:prstClr val="black"/>
                </a:solidFill>
              </a:rPr>
              <a:t>Н</a:t>
            </a:r>
            <a:r>
              <a:rPr lang="ru-RU" sz="1200" dirty="0">
                <a:solidFill>
                  <a:prstClr val="black"/>
                </a:solidFill>
              </a:rPr>
              <a:t>14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ru-RU" sz="2000" dirty="0">
                <a:solidFill>
                  <a:prstClr val="black"/>
                </a:solidFill>
              </a:rPr>
              <a:t> С</a:t>
            </a:r>
            <a:r>
              <a:rPr lang="ru-RU" sz="1200" dirty="0">
                <a:solidFill>
                  <a:prstClr val="black"/>
                </a:solidFill>
              </a:rPr>
              <a:t>6</a:t>
            </a:r>
            <a:r>
              <a:rPr lang="ru-RU" sz="2000" dirty="0">
                <a:solidFill>
                  <a:prstClr val="black"/>
                </a:solidFill>
              </a:rPr>
              <a:t>Н</a:t>
            </a:r>
            <a:r>
              <a:rPr lang="ru-RU" sz="1200" dirty="0">
                <a:solidFill>
                  <a:prstClr val="black"/>
                </a:solidFill>
              </a:rPr>
              <a:t>6</a:t>
            </a:r>
            <a:r>
              <a:rPr lang="ru-RU" sz="2000" dirty="0">
                <a:solidFill>
                  <a:prstClr val="black"/>
                </a:solidFill>
              </a:rPr>
              <a:t>+ 4Н</a:t>
            </a:r>
            <a:r>
              <a:rPr lang="ru-RU" sz="1100" dirty="0">
                <a:solidFill>
                  <a:prstClr val="black"/>
                </a:solidFill>
              </a:rPr>
              <a:t>2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</a:p>
          <a:p>
            <a:pPr lvl="0" indent="-228600">
              <a:defRPr/>
            </a:pPr>
            <a:r>
              <a:rPr lang="ru-RU" sz="2000" dirty="0">
                <a:solidFill>
                  <a:prstClr val="black"/>
                </a:solidFill>
              </a:rPr>
              <a:t>в) </a:t>
            </a:r>
            <a:r>
              <a:rPr lang="ru-RU" sz="2000" b="1" dirty="0">
                <a:solidFill>
                  <a:srgbClr val="0000FF"/>
                </a:solidFill>
              </a:rPr>
              <a:t>изомеризация: </a:t>
            </a:r>
          </a:p>
          <a:p>
            <a:pPr lvl="0" indent="-228600">
              <a:defRPr/>
            </a:pPr>
            <a:r>
              <a:rPr lang="ru-RU" i="1" dirty="0">
                <a:solidFill>
                  <a:prstClr val="black"/>
                </a:solidFill>
              </a:rPr>
              <a:t>СН</a:t>
            </a:r>
            <a:r>
              <a:rPr lang="ru-RU" sz="1600" i="1" dirty="0">
                <a:solidFill>
                  <a:prstClr val="black"/>
                </a:solidFill>
              </a:rPr>
              <a:t>3</a:t>
            </a:r>
            <a:r>
              <a:rPr lang="ru-RU" i="1" dirty="0">
                <a:solidFill>
                  <a:prstClr val="black"/>
                </a:solidFill>
              </a:rPr>
              <a:t>-СН –СН</a:t>
            </a:r>
            <a:r>
              <a:rPr lang="ru-RU" sz="1600" i="1" dirty="0">
                <a:solidFill>
                  <a:prstClr val="black"/>
                </a:solidFill>
              </a:rPr>
              <a:t>2</a:t>
            </a:r>
            <a:r>
              <a:rPr lang="ru-RU" i="1" dirty="0">
                <a:solidFill>
                  <a:prstClr val="black"/>
                </a:solidFill>
              </a:rPr>
              <a:t>- СН</a:t>
            </a:r>
            <a:r>
              <a:rPr lang="ru-RU" sz="1600" i="1" dirty="0">
                <a:solidFill>
                  <a:prstClr val="black"/>
                </a:solidFill>
              </a:rPr>
              <a:t>3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ru-RU" i="1" dirty="0">
                <a:solidFill>
                  <a:prstClr val="black"/>
                </a:solidFill>
              </a:rPr>
              <a:t> СН</a:t>
            </a:r>
            <a:r>
              <a:rPr lang="ru-RU" sz="1600" i="1" dirty="0">
                <a:solidFill>
                  <a:prstClr val="black"/>
                </a:solidFill>
              </a:rPr>
              <a:t>3 </a:t>
            </a:r>
            <a:r>
              <a:rPr lang="ru-RU" i="1" dirty="0">
                <a:solidFill>
                  <a:prstClr val="black"/>
                </a:solidFill>
              </a:rPr>
              <a:t>- СН –СН</a:t>
            </a:r>
            <a:r>
              <a:rPr lang="ru-RU" sz="1200" i="1" dirty="0">
                <a:solidFill>
                  <a:prstClr val="black"/>
                </a:solidFill>
              </a:rPr>
              <a:t>2 </a:t>
            </a:r>
            <a:r>
              <a:rPr lang="ru-RU" i="1" dirty="0">
                <a:solidFill>
                  <a:prstClr val="black"/>
                </a:solidFill>
              </a:rPr>
              <a:t>                             </a:t>
            </a:r>
          </a:p>
          <a:p>
            <a:pPr lvl="0" indent="-228600">
              <a:defRPr/>
            </a:pPr>
            <a:r>
              <a:rPr lang="ru-RU" i="1" dirty="0">
                <a:solidFill>
                  <a:prstClr val="black"/>
                </a:solidFill>
              </a:rPr>
              <a:t>                                                  </a:t>
            </a:r>
            <a:r>
              <a:rPr lang="en-US" i="1" dirty="0">
                <a:solidFill>
                  <a:prstClr val="black"/>
                </a:solidFill>
              </a:rPr>
              <a:t>I</a:t>
            </a:r>
          </a:p>
          <a:p>
            <a:pPr lvl="0" indent="-228600">
              <a:defRPr/>
            </a:pP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                                               </a:t>
            </a:r>
            <a:r>
              <a:rPr lang="ru-RU" i="1" dirty="0">
                <a:solidFill>
                  <a:prstClr val="black"/>
                </a:solidFill>
              </a:rPr>
              <a:t>СН</a:t>
            </a:r>
            <a:r>
              <a:rPr lang="ru-RU" sz="1200" i="1" dirty="0">
                <a:solidFill>
                  <a:prstClr val="black"/>
                </a:solidFill>
              </a:rPr>
              <a:t>3</a:t>
            </a:r>
          </a:p>
          <a:p>
            <a:pPr lvl="0" indent="-228600">
              <a:defRPr/>
            </a:pPr>
            <a:r>
              <a:rPr lang="ru-RU" sz="2000" dirty="0">
                <a:solidFill>
                  <a:prstClr val="black"/>
                </a:solidFill>
              </a:rPr>
              <a:t>С целью улучшения качества бензина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2" name="ВП 2">
            <a:extLst>
              <a:ext uri="{FF2B5EF4-FFF2-40B4-BE49-F238E27FC236}">
                <a16:creationId xmlns:a16="http://schemas.microsoft.com/office/drawing/2014/main" id="{A4B9E8E3-7F1A-F628-8818-B6FAA2DDEA8E}"/>
              </a:ext>
            </a:extLst>
          </p:cNvPr>
          <p:cNvSpPr/>
          <p:nvPr/>
        </p:nvSpPr>
        <p:spPr>
          <a:xfrm>
            <a:off x="6489284" y="965235"/>
            <a:ext cx="5069729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5000"/>
              </a:lnSpc>
              <a:spcBef>
                <a:spcPts val="900"/>
              </a:spcBef>
              <a:spcAft>
                <a:spcPts val="900"/>
              </a:spcAft>
              <a:tabLst>
                <a:tab pos="457200" algn="l"/>
              </a:tabLst>
              <a:defRPr/>
            </a:pPr>
            <a:r>
              <a:rPr lang="ru-RU" sz="2200" b="1" kern="0" spc="25" dirty="0">
                <a:solidFill>
                  <a:srgbClr val="2C2C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химическая реакция лежит в основе </a:t>
            </a:r>
            <a:r>
              <a:rPr lang="ru-RU" sz="2200" b="1" kern="0" spc="25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риформинга</a:t>
            </a:r>
            <a:r>
              <a:rPr lang="ru-RU" sz="2200" b="1" kern="0" spc="25" dirty="0">
                <a:solidFill>
                  <a:srgbClr val="2C2C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5000"/>
              </a:lnSpc>
              <a:spcBef>
                <a:spcPts val="900"/>
              </a:spcBef>
              <a:spcAft>
                <a:spcPts val="900"/>
              </a:spcAft>
              <a:tabLst>
                <a:tab pos="457200" algn="l"/>
              </a:tabLst>
              <a:defRPr/>
            </a:pPr>
            <a:r>
              <a:rPr lang="ru-RU" sz="2200" b="1" kern="0" spc="25" dirty="0">
                <a:solidFill>
                  <a:srgbClr val="2C2C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какой целью проводится </a:t>
            </a:r>
            <a:r>
              <a:rPr lang="ru-RU" sz="2200" b="1" kern="0" spc="25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риформинг</a:t>
            </a:r>
            <a:r>
              <a:rPr lang="ru-RU" sz="2200" b="1" kern="0" spc="25" dirty="0">
                <a:solidFill>
                  <a:srgbClr val="2C2C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ru-RU" sz="2200" b="1" kern="0" spc="25" dirty="0">
                <a:solidFill>
                  <a:srgbClr val="2C2C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E008116F-A67B-7067-7BFA-17F01D3E61B6}"/>
                  </a:ext>
                </a:extLst>
              </p14:cNvPr>
              <p14:cNvContentPartPr/>
              <p14:nvPr/>
            </p14:nvContentPartPr>
            <p14:xfrm>
              <a:off x="6306567" y="-435440"/>
              <a:ext cx="36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5CD10B4B-BD1A-974A-8603-8FED3EA360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567" y="-54344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66B4A783-2BCE-9119-1D0C-190FA274955C}"/>
                  </a:ext>
                </a:extLst>
              </p14:cNvPr>
              <p14:cNvContentPartPr/>
              <p14:nvPr/>
            </p14:nvContentPartPr>
            <p14:xfrm>
              <a:off x="4905447" y="-525611"/>
              <a:ext cx="360" cy="324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6CC0021F-E0BF-B20F-AE33-F2179F5CAD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7447" y="-633611"/>
                <a:ext cx="36000" cy="2188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НП">
            <a:extLst>
              <a:ext uri="{FF2B5EF4-FFF2-40B4-BE49-F238E27FC236}">
                <a16:creationId xmlns:a16="http://schemas.microsoft.com/office/drawing/2014/main" id="{E2E57B47-4810-FBFE-A782-81D22A4E6625}"/>
              </a:ext>
            </a:extLst>
          </p:cNvPr>
          <p:cNvSpPr/>
          <p:nvPr/>
        </p:nvSpPr>
        <p:spPr>
          <a:xfrm>
            <a:off x="363129" y="889122"/>
            <a:ext cx="5094977" cy="455022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крекинг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мазута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расщепление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длинных молекул на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мелкие при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при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= 500 </a:t>
            </a:r>
            <a:r>
              <a:rPr kumimoji="0" lang="ru-RU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- 600 </a:t>
            </a:r>
            <a:r>
              <a:rPr kumimoji="0" lang="ru-RU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из мазута получают дополнительно бензин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189" algn="l"/>
              </a:tabLst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_AlbionicTitulInfl" panose="020B0903060703020204" pitchFamily="34" charset="-52"/>
              <a:ea typeface="+mn-ea"/>
              <a:cs typeface="+mn-cs"/>
            </a:endParaRPr>
          </a:p>
        </p:txBody>
      </p:sp>
      <p:sp>
        <p:nvSpPr>
          <p:cNvPr id="3" name="ВП">
            <a:extLst>
              <a:ext uri="{FF2B5EF4-FFF2-40B4-BE49-F238E27FC236}">
                <a16:creationId xmlns:a16="http://schemas.microsoft.com/office/drawing/2014/main" id="{00087226-10A5-8764-6B71-E7BC9FBA0185}"/>
              </a:ext>
            </a:extLst>
          </p:cNvPr>
          <p:cNvSpPr/>
          <p:nvPr/>
        </p:nvSpPr>
        <p:spPr>
          <a:xfrm>
            <a:off x="363129" y="889122"/>
            <a:ext cx="5069729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5000"/>
              </a:lnSpc>
              <a:spcBef>
                <a:spcPts val="900"/>
              </a:spcBef>
              <a:spcAft>
                <a:spcPts val="900"/>
              </a:spcAft>
              <a:tabLst>
                <a:tab pos="457200" algn="l"/>
              </a:tabLst>
              <a:defRPr/>
            </a:pPr>
            <a:r>
              <a:rPr lang="ru-RU" sz="2200" b="1" kern="0" spc="25" dirty="0">
                <a:solidFill>
                  <a:srgbClr val="2C2C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химическая реакция лежит в основе </a:t>
            </a:r>
            <a:r>
              <a:rPr lang="ru-RU" sz="2200" b="1" kern="0" spc="25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крекинга</a:t>
            </a:r>
            <a:r>
              <a:rPr lang="ru-RU" sz="2200" b="1" kern="0" spc="25" dirty="0">
                <a:solidFill>
                  <a:srgbClr val="2C2C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5000"/>
              </a:lnSpc>
              <a:spcBef>
                <a:spcPts val="900"/>
              </a:spcBef>
              <a:spcAft>
                <a:spcPts val="900"/>
              </a:spcAft>
              <a:tabLst>
                <a:tab pos="457200" algn="l"/>
              </a:tabLst>
              <a:defRPr/>
            </a:pPr>
            <a:r>
              <a:rPr lang="ru-RU" sz="2200" b="1" kern="0" spc="25" dirty="0">
                <a:solidFill>
                  <a:srgbClr val="2C2C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какой целью проводится </a:t>
            </a:r>
            <a:r>
              <a:rPr lang="ru-RU" sz="2200" b="1" kern="0" spc="25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крекинг</a:t>
            </a:r>
            <a:r>
              <a:rPr lang="ru-RU" sz="2200" b="1" kern="0" spc="25" dirty="0">
                <a:solidFill>
                  <a:srgbClr val="2C2C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168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Rectangle 4"/>
          <p:cNvSpPr>
            <a:spLocks noGrp="1"/>
          </p:cNvSpPr>
          <p:nvPr>
            <p:ph type="title" idx="4294967295"/>
          </p:nvPr>
        </p:nvSpPr>
        <p:spPr>
          <a:xfrm>
            <a:off x="0" y="211294"/>
            <a:ext cx="11972260" cy="1143000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/>
          <a:lstStyle/>
          <a:p>
            <a:pPr algn="ctr"/>
            <a:r>
              <a:rPr lang="ru-RU" sz="3200" b="1" dirty="0">
                <a:latin typeface="+mn-lt"/>
              </a:rPr>
              <a:t>Вторичная переработка нефти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+mn-lt"/>
              </a:rPr>
              <a:t>на основе химических процессов</a:t>
            </a:r>
          </a:p>
        </p:txBody>
      </p:sp>
      <p:sp>
        <p:nvSpPr>
          <p:cNvPr id="46387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0" y="1963203"/>
            <a:ext cx="5124893" cy="2462716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>
            <a:normAutofit fontScale="85000" lnSpcReduction="20000"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3000" dirty="0"/>
              <a:t>крекинг </a:t>
            </a:r>
            <a:r>
              <a:rPr lang="ru-RU" sz="3000" b="1" dirty="0">
                <a:solidFill>
                  <a:srgbClr val="0000FF"/>
                </a:solidFill>
              </a:rPr>
              <a:t>мазута</a:t>
            </a:r>
            <a:r>
              <a:rPr lang="ru-RU" sz="3000" dirty="0"/>
              <a:t> </a:t>
            </a:r>
            <a:r>
              <a:rPr lang="en-US" sz="3000" dirty="0"/>
              <a:t>– </a:t>
            </a:r>
            <a:r>
              <a:rPr lang="ru-RU" sz="3000" b="1" dirty="0">
                <a:solidFill>
                  <a:srgbClr val="0000FF"/>
                </a:solidFill>
              </a:rPr>
              <a:t>расщепление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3000" dirty="0"/>
              <a:t>длинных молекул на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3000" dirty="0"/>
              <a:t>мелкие при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при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500 </a:t>
            </a:r>
            <a:r>
              <a:rPr kumimoji="0" lang="ru-RU" sz="3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- 600 </a:t>
            </a:r>
            <a:r>
              <a:rPr kumimoji="0" lang="ru-RU" sz="3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  <a:endParaRPr lang="ru-RU" sz="3000" dirty="0"/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/>
              <a:t> </a:t>
            </a:r>
            <a:r>
              <a:rPr lang="en-US" sz="3000" dirty="0"/>
              <a:t>(1891</a:t>
            </a:r>
            <a:r>
              <a:rPr lang="ru-RU" sz="3000" dirty="0"/>
              <a:t>г. В.Г. Шухов) получается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800" b="1" dirty="0">
                <a:solidFill>
                  <a:srgbClr val="0000FF"/>
                </a:solidFill>
              </a:rPr>
              <a:t>С</a:t>
            </a:r>
            <a:r>
              <a:rPr lang="ru-RU" sz="2400" b="1" dirty="0">
                <a:solidFill>
                  <a:srgbClr val="0000FF"/>
                </a:solidFill>
              </a:rPr>
              <a:t>16</a:t>
            </a:r>
            <a:r>
              <a:rPr lang="ru-RU" sz="3800" b="1" dirty="0">
                <a:solidFill>
                  <a:srgbClr val="0000FF"/>
                </a:solidFill>
              </a:rPr>
              <a:t>Н</a:t>
            </a:r>
            <a:r>
              <a:rPr lang="ru-RU" sz="2400" b="1" dirty="0">
                <a:solidFill>
                  <a:srgbClr val="0000FF"/>
                </a:solidFill>
              </a:rPr>
              <a:t>34</a:t>
            </a:r>
            <a:r>
              <a:rPr lang="ru-RU" sz="3800" b="1" dirty="0">
                <a:solidFill>
                  <a:srgbClr val="0000FF"/>
                </a:solidFill>
              </a:rPr>
              <a:t> </a:t>
            </a:r>
            <a:r>
              <a:rPr lang="ru-RU" sz="3800" b="1" dirty="0">
                <a:solidFill>
                  <a:srgbClr val="0000FF"/>
                </a:solidFill>
                <a:cs typeface="Calibri" panose="020F0502020204030204" pitchFamily="34" charset="0"/>
              </a:rPr>
              <a:t>→ </a:t>
            </a:r>
            <a:r>
              <a:rPr lang="ru-RU" sz="3800" b="1" dirty="0">
                <a:solidFill>
                  <a:srgbClr val="0000FF"/>
                </a:solidFill>
              </a:rPr>
              <a:t>С</a:t>
            </a:r>
            <a:r>
              <a:rPr lang="ru-RU" sz="2400" b="1" dirty="0">
                <a:solidFill>
                  <a:srgbClr val="0000FF"/>
                </a:solidFill>
              </a:rPr>
              <a:t>8</a:t>
            </a:r>
            <a:r>
              <a:rPr lang="ru-RU" sz="3800" b="1" dirty="0">
                <a:solidFill>
                  <a:srgbClr val="0000FF"/>
                </a:solidFill>
              </a:rPr>
              <a:t>Н</a:t>
            </a:r>
            <a:r>
              <a:rPr lang="ru-RU" sz="2400" b="1" dirty="0">
                <a:solidFill>
                  <a:srgbClr val="0000FF"/>
                </a:solidFill>
              </a:rPr>
              <a:t>18</a:t>
            </a:r>
            <a:r>
              <a:rPr lang="ru-RU" sz="3800" b="1" dirty="0">
                <a:solidFill>
                  <a:srgbClr val="0000FF"/>
                </a:solidFill>
              </a:rPr>
              <a:t>+ С</a:t>
            </a:r>
            <a:r>
              <a:rPr lang="ru-RU" sz="2400" b="1" dirty="0">
                <a:solidFill>
                  <a:srgbClr val="0000FF"/>
                </a:solidFill>
              </a:rPr>
              <a:t>8</a:t>
            </a:r>
            <a:r>
              <a:rPr lang="ru-RU" sz="3800" b="1" dirty="0">
                <a:solidFill>
                  <a:srgbClr val="0000FF"/>
                </a:solidFill>
              </a:rPr>
              <a:t>Н</a:t>
            </a:r>
            <a:r>
              <a:rPr lang="ru-RU" sz="2400" b="1" dirty="0">
                <a:solidFill>
                  <a:srgbClr val="0000FF"/>
                </a:solidFill>
              </a:rPr>
              <a:t>16</a:t>
            </a:r>
            <a:r>
              <a:rPr lang="ru-RU" sz="3800" b="1" dirty="0">
                <a:solidFill>
                  <a:srgbClr val="FF0000"/>
                </a:solidFill>
              </a:rPr>
              <a:t> 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                   Октан + </a:t>
            </a:r>
            <a:r>
              <a:rPr lang="ru-RU" sz="3000" b="1" dirty="0" err="1">
                <a:solidFill>
                  <a:srgbClr val="FF0000"/>
                </a:solidFill>
              </a:rPr>
              <a:t>октен</a:t>
            </a:r>
            <a:endParaRPr lang="ru-RU" sz="3000" b="1" dirty="0">
              <a:solidFill>
                <a:srgbClr val="FF0000"/>
              </a:solidFill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смесь алканов и </a:t>
            </a:r>
            <a:r>
              <a:rPr lang="ru-RU" sz="3000" b="1" dirty="0" err="1">
                <a:solidFill>
                  <a:srgbClr val="FF0000"/>
                </a:solidFill>
              </a:rPr>
              <a:t>алкенов</a:t>
            </a:r>
            <a:endParaRPr lang="ru-RU" sz="3000" dirty="0">
              <a:solidFill>
                <a:srgbClr val="0000FF"/>
              </a:solidFill>
            </a:endParaRPr>
          </a:p>
          <a:p>
            <a:pPr marL="0" algn="ctr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ru-RU" sz="44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ru-RU" sz="2667" b="1" dirty="0">
              <a:solidFill>
                <a:schemeClr val="accent2"/>
              </a:solidFill>
            </a:endParaRPr>
          </a:p>
        </p:txBody>
      </p:sp>
      <p:sp>
        <p:nvSpPr>
          <p:cNvPr id="463875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380075" y="1831102"/>
            <a:ext cx="6811926" cy="5026898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4800" dirty="0"/>
              <a:t>риформинг – </a:t>
            </a:r>
            <a:r>
              <a:rPr lang="ru-RU" sz="4800" b="1" dirty="0">
                <a:solidFill>
                  <a:srgbClr val="0000FF"/>
                </a:solidFill>
              </a:rPr>
              <a:t>изменение структуры молекул  </a:t>
            </a:r>
            <a:r>
              <a:rPr lang="ru-RU" sz="4800" b="1" dirty="0" err="1">
                <a:solidFill>
                  <a:srgbClr val="0000FF"/>
                </a:solidFill>
              </a:rPr>
              <a:t>бензино</a:t>
            </a:r>
            <a:r>
              <a:rPr lang="ru-RU" sz="4800" b="1" dirty="0">
                <a:solidFill>
                  <a:srgbClr val="0000FF"/>
                </a:solidFill>
              </a:rPr>
              <a:t> - </a:t>
            </a:r>
            <a:r>
              <a:rPr lang="ru-RU" sz="4800" b="1" dirty="0" err="1">
                <a:solidFill>
                  <a:srgbClr val="0000FF"/>
                </a:solidFill>
              </a:rPr>
              <a:t>лигроиновой</a:t>
            </a:r>
            <a:r>
              <a:rPr lang="ru-RU" sz="4800" b="1" dirty="0">
                <a:solidFill>
                  <a:srgbClr val="0000FF"/>
                </a:solidFill>
              </a:rPr>
              <a:t>  </a:t>
            </a:r>
            <a:r>
              <a:rPr lang="ru-RU" sz="4800" dirty="0"/>
              <a:t>фракции нефти.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4800" b="1" dirty="0">
                <a:solidFill>
                  <a:srgbClr val="0000FF"/>
                </a:solidFill>
              </a:rPr>
              <a:t>а) 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ru-RU" sz="4800" b="1" dirty="0">
                <a:solidFill>
                  <a:srgbClr val="0000FF"/>
                </a:solidFill>
              </a:rPr>
              <a:t>циклизация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ru-RU" sz="4800" b="1" dirty="0">
              <a:solidFill>
                <a:srgbClr val="0000FF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ru-RU" sz="4800" b="1" dirty="0">
              <a:solidFill>
                <a:srgbClr val="0000FF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ru-RU" sz="4800" b="1" dirty="0">
              <a:solidFill>
                <a:srgbClr val="0000FF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ru-RU" sz="4800" b="1" dirty="0">
              <a:solidFill>
                <a:srgbClr val="0000FF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4800" b="1" dirty="0">
                <a:solidFill>
                  <a:srgbClr val="0000FF"/>
                </a:solidFill>
              </a:rPr>
              <a:t>б) ароматизация: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 С</a:t>
            </a:r>
            <a:r>
              <a:rPr lang="ru-RU" sz="4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Н</a:t>
            </a:r>
            <a:r>
              <a:rPr lang="ru-RU" sz="4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14 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→ С</a:t>
            </a:r>
            <a:r>
              <a:rPr lang="ru-RU" sz="4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Н</a:t>
            </a:r>
            <a:r>
              <a:rPr lang="ru-RU" sz="4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6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+ 4Н</a:t>
            </a:r>
            <a:r>
              <a:rPr lang="ru-RU" sz="4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endParaRPr lang="ru-RU" sz="4800" b="1" dirty="0">
              <a:solidFill>
                <a:srgbClr val="0000FF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бензол</a:t>
            </a:r>
            <a:endParaRPr lang="ru-RU" sz="4800" b="1" dirty="0">
              <a:solidFill>
                <a:srgbClr val="0000FF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ru-RU" sz="4800" b="1" dirty="0">
              <a:solidFill>
                <a:srgbClr val="0000FF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ru-RU" sz="4800" b="1" dirty="0">
              <a:solidFill>
                <a:srgbClr val="0000FF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ru-RU" sz="4800" b="1" dirty="0">
              <a:solidFill>
                <a:srgbClr val="0000FF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ru-RU" sz="4800" b="1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4800" dirty="0"/>
              <a:t>     </a:t>
            </a:r>
            <a:endParaRPr lang="ru-RU" sz="4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ru-RU" sz="4800" b="1" dirty="0">
                <a:solidFill>
                  <a:srgbClr val="0000FF"/>
                </a:solidFill>
              </a:rPr>
              <a:t>в) изомеризация:</a:t>
            </a:r>
            <a:r>
              <a:rPr lang="ru-RU" sz="4800" dirty="0">
                <a:solidFill>
                  <a:prstClr val="black"/>
                </a:solidFill>
              </a:rPr>
              <a:t> </a:t>
            </a:r>
          </a:p>
          <a:p>
            <a:pPr>
              <a:buNone/>
            </a:pPr>
            <a:r>
              <a:rPr lang="ru-RU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</a:t>
            </a:r>
          </a:p>
          <a:p>
            <a:pPr>
              <a:buNone/>
            </a:pP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   СН</a:t>
            </a:r>
            <a:r>
              <a:rPr lang="ru-RU" sz="4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-СН –СН</a:t>
            </a:r>
            <a:r>
              <a:rPr lang="ru-RU" sz="4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- СН</a:t>
            </a:r>
            <a:r>
              <a:rPr lang="ru-RU" sz="4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СН</a:t>
            </a:r>
            <a:r>
              <a:rPr lang="ru-RU" sz="4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 - СН –СН</a:t>
            </a:r>
            <a:r>
              <a:rPr lang="ru-RU" sz="4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endParaRPr lang="ru-RU" sz="4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                                                   </a:t>
            </a:r>
            <a:r>
              <a:rPr lang="pl-PL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endParaRPr lang="ru-RU" sz="4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7345" indent="-347345" eaLnBrk="0" fontAlgn="base" hangingPunct="0">
              <a:spcBef>
                <a:spcPts val="480"/>
              </a:spcBef>
              <a:buNone/>
            </a:pPr>
            <a:r>
              <a:rPr lang="pl-PL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                                           </a:t>
            </a:r>
            <a:r>
              <a:rPr lang="ru-RU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       СН</a:t>
            </a:r>
            <a:r>
              <a:rPr lang="pl-PL" sz="4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  <a:endParaRPr lang="ru-RU" sz="4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876" name="Rectangle 7"/>
          <p:cNvSpPr>
            <a:spLocks noChangeArrowheads="1"/>
          </p:cNvSpPr>
          <p:nvPr/>
        </p:nvSpPr>
        <p:spPr bwMode="auto">
          <a:xfrm>
            <a:off x="8048551" y="1301801"/>
            <a:ext cx="2544286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ru-RU" sz="28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риформинг</a:t>
            </a:r>
          </a:p>
        </p:txBody>
      </p:sp>
      <p:sp>
        <p:nvSpPr>
          <p:cNvPr id="463877" name="Rectangle 8"/>
          <p:cNvSpPr>
            <a:spLocks noChangeArrowheads="1"/>
          </p:cNvSpPr>
          <p:nvPr/>
        </p:nvSpPr>
        <p:spPr bwMode="auto">
          <a:xfrm>
            <a:off x="1053769" y="1397138"/>
            <a:ext cx="2252133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 eaLnBrk="0" hangingPunct="0">
              <a:spcBef>
                <a:spcPct val="20000"/>
              </a:spcBef>
            </a:pPr>
            <a:r>
              <a:rPr lang="ru-RU" sz="28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крекинг</a:t>
            </a:r>
          </a:p>
        </p:txBody>
      </p:sp>
      <p:pic>
        <p:nvPicPr>
          <p:cNvPr id="2" name="Picture 4" descr="Картинки по запросу метилциклогексан">
            <a:extLst>
              <a:ext uri="{FF2B5EF4-FFF2-40B4-BE49-F238E27FC236}">
                <a16:creationId xmlns:a16="http://schemas.microsoft.com/office/drawing/2014/main" id="{058041E2-4B29-95F6-519A-42F8F195E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5309" y="2307910"/>
            <a:ext cx="1208617" cy="9652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3" name="Picture 6" descr="Картинки по запросу метилбензол">
            <a:extLst>
              <a:ext uri="{FF2B5EF4-FFF2-40B4-BE49-F238E27FC236}">
                <a16:creationId xmlns:a16="http://schemas.microsoft.com/office/drawing/2014/main" id="{252BA7FF-7A58-856B-1F99-D57E0A36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106" y="4040223"/>
            <a:ext cx="797022" cy="1198568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</p:spPr>
      </p:pic>
      <p:pic>
        <p:nvPicPr>
          <p:cNvPr id="4" name="Picture 20" descr="Похожее изображение">
            <a:extLst>
              <a:ext uri="{FF2B5EF4-FFF2-40B4-BE49-F238E27FC236}">
                <a16:creationId xmlns:a16="http://schemas.microsoft.com/office/drawing/2014/main" id="{07E04E9E-B4DA-B0AB-9DBF-532117EE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63335"/>
          <a:stretch>
            <a:fillRect/>
          </a:stretch>
        </p:blipFill>
        <p:spPr>
          <a:xfrm>
            <a:off x="8183419" y="5238791"/>
            <a:ext cx="2409418" cy="317408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4783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38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38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38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3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3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3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3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3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3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3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3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3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38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38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38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3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3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3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63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3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3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3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3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3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38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38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38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638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38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38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38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38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38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4" grpId="0" build="p" animBg="1"/>
      <p:bldP spid="463875" grpId="0" build="p" animBg="1"/>
      <p:bldP spid="463876" grpId="0" animBg="1"/>
      <p:bldP spid="4638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-98579" y="2736415"/>
            <a:ext cx="4363240" cy="3459270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noFill/>
          </a:ln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000" b="1" dirty="0">
                <a:solidFill>
                  <a:srgbClr val="0000FF"/>
                </a:solidFill>
              </a:rPr>
              <a:t>При термическом крекинге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000" b="1" dirty="0">
                <a:solidFill>
                  <a:srgbClr val="0000FF"/>
                </a:solidFill>
              </a:rPr>
              <a:t>происходит </a:t>
            </a:r>
            <a:r>
              <a:rPr lang="ru-RU" sz="2400" b="1" dirty="0">
                <a:solidFill>
                  <a:srgbClr val="0000FF"/>
                </a:solidFill>
              </a:rPr>
              <a:t>разрыв</a:t>
            </a:r>
            <a:r>
              <a:rPr lang="ru-RU" sz="2000" b="1" dirty="0">
                <a:solidFill>
                  <a:srgbClr val="0000FF"/>
                </a:solidFill>
              </a:rPr>
              <a:t> С – С-связи,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000" dirty="0"/>
              <a:t>при этом образуются смеси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000" dirty="0"/>
              <a:t>углеводородов, имеющие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000" dirty="0"/>
              <a:t>небольшое октановое число.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000" dirty="0"/>
              <a:t>крекинг мазута </a:t>
            </a:r>
            <a:r>
              <a:rPr lang="en-US" sz="2000" dirty="0"/>
              <a:t>– </a:t>
            </a:r>
            <a:r>
              <a:rPr lang="ru-RU" sz="2000" dirty="0"/>
              <a:t>расщепление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000" dirty="0"/>
              <a:t>длинных молекул на мелкие при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000" dirty="0"/>
              <a:t>температуре 500-600 градусов</a:t>
            </a:r>
          </a:p>
          <a:p>
            <a:pPr marL="0" algn="ctr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000" dirty="0"/>
              <a:t> </a:t>
            </a:r>
            <a:r>
              <a:rPr lang="en-US" sz="2000" dirty="0"/>
              <a:t>(1891</a:t>
            </a:r>
            <a:r>
              <a:rPr lang="ru-RU" sz="2000" dirty="0"/>
              <a:t>г. В.Г. Шухов)</a:t>
            </a:r>
          </a:p>
        </p:txBody>
      </p:sp>
      <p:sp>
        <p:nvSpPr>
          <p:cNvPr id="46489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7618996" y="2347559"/>
            <a:ext cx="4872332" cy="2146208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67" b="1" dirty="0">
                <a:solidFill>
                  <a:srgbClr val="0000FF"/>
                </a:solidFill>
              </a:rPr>
              <a:t>Каталитический крекинг идёт 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67" b="1" dirty="0">
                <a:solidFill>
                  <a:srgbClr val="0000FF"/>
                </a:solidFill>
              </a:rPr>
              <a:t>присутствии катализатора</a:t>
            </a:r>
            <a:r>
              <a:rPr lang="ru-RU" sz="1867" dirty="0"/>
              <a:t>, при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67" b="1" dirty="0">
                <a:solidFill>
                  <a:srgbClr val="0000FF"/>
                </a:solidFill>
              </a:rPr>
              <a:t>этом наряду с крекингом идёт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0000FF"/>
                </a:solidFill>
              </a:rPr>
              <a:t>изомеризация</a:t>
            </a:r>
            <a:r>
              <a:rPr lang="ru-RU" sz="1867" b="1" dirty="0">
                <a:solidFill>
                  <a:srgbClr val="0000FF"/>
                </a:solidFill>
              </a:rPr>
              <a:t> </a:t>
            </a:r>
            <a:r>
              <a:rPr lang="ru-RU" sz="1867" dirty="0"/>
              <a:t>и получаются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67" dirty="0"/>
              <a:t>углеводороды, содержащие от 5–11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67" dirty="0"/>
              <a:t>Атомов углерода и имеющие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67" dirty="0"/>
              <a:t>Разветвлённое строение, которые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67" dirty="0"/>
              <a:t>обладают более высоким октановым числом.</a:t>
            </a:r>
            <a:r>
              <a:rPr lang="ru-RU" sz="1333" dirty="0"/>
              <a:t> </a:t>
            </a:r>
            <a:endParaRPr lang="ru-RU" sz="3733" dirty="0"/>
          </a:p>
        </p:txBody>
      </p:sp>
      <p:sp>
        <p:nvSpPr>
          <p:cNvPr id="464899" name="Rectangle 7"/>
          <p:cNvSpPr>
            <a:spLocks noGrp="1"/>
          </p:cNvSpPr>
          <p:nvPr>
            <p:ph type="title" idx="4294967295"/>
          </p:nvPr>
        </p:nvSpPr>
        <p:spPr>
          <a:xfrm>
            <a:off x="316091" y="161719"/>
            <a:ext cx="11875909" cy="1397000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Крекинг – расщепление углеводородов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 большой относительной молекулярной массой на углеводороды с небольшой молекулярной массой.</a:t>
            </a:r>
          </a:p>
        </p:txBody>
      </p:sp>
      <p:sp>
        <p:nvSpPr>
          <p:cNvPr id="464900" name="Rectangle 8"/>
          <p:cNvSpPr>
            <a:spLocks noChangeArrowheads="1"/>
          </p:cNvSpPr>
          <p:nvPr/>
        </p:nvSpPr>
        <p:spPr bwMode="auto">
          <a:xfrm>
            <a:off x="393281" y="2234376"/>
            <a:ext cx="2932662" cy="44121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ru-RU" sz="2267" b="1" dirty="0">
                <a:solidFill>
                  <a:srgbClr val="0000FF"/>
                </a:solidFill>
              </a:rPr>
              <a:t>Термический крекинг</a:t>
            </a:r>
          </a:p>
        </p:txBody>
      </p:sp>
      <p:sp>
        <p:nvSpPr>
          <p:cNvPr id="464901" name="Rectangle 9"/>
          <p:cNvSpPr>
            <a:spLocks noChangeArrowheads="1"/>
          </p:cNvSpPr>
          <p:nvPr/>
        </p:nvSpPr>
        <p:spPr bwMode="auto">
          <a:xfrm>
            <a:off x="8118757" y="1934065"/>
            <a:ext cx="3296031" cy="44121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ru-RU" sz="2267" b="1" dirty="0">
                <a:solidFill>
                  <a:srgbClr val="0000FF"/>
                </a:solidFill>
              </a:rPr>
              <a:t>Каталитический крекинг</a:t>
            </a:r>
            <a:endParaRPr lang="ru-RU" sz="3333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589FE-6684-7C00-4C73-D5D093441138}"/>
              </a:ext>
            </a:extLst>
          </p:cNvPr>
          <p:cNvSpPr txBox="1"/>
          <p:nvPr/>
        </p:nvSpPr>
        <p:spPr>
          <a:xfrm>
            <a:off x="2834609" y="1417118"/>
            <a:ext cx="609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→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С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Похожее изображение">
            <a:extLst>
              <a:ext uri="{FF2B5EF4-FFF2-40B4-BE49-F238E27FC236}">
                <a16:creationId xmlns:a16="http://schemas.microsoft.com/office/drawing/2014/main" id="{71A7376D-9449-533F-5A2A-ACE4A2ED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795" y="4382549"/>
            <a:ext cx="4508205" cy="105833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70060-D82B-0A52-33C8-C23B6E810ACC}"/>
              </a:ext>
            </a:extLst>
          </p:cNvPr>
          <p:cNvSpPr txBox="1"/>
          <p:nvPr/>
        </p:nvSpPr>
        <p:spPr>
          <a:xfrm>
            <a:off x="7790120" y="5437894"/>
            <a:ext cx="4401880" cy="135421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Октановое число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– показатель,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характеризующий детонационную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стойкость топлива, то есть способность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топлива противостоять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самовоспламенению при сжатии</a:t>
            </a:r>
            <a:endParaRPr kumimoji="0" lang="ru-RU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3EFBE-071D-2F35-507F-8A5E0B26F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849" y="2313358"/>
            <a:ext cx="3760147" cy="388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87B7A-6D34-3ADE-9F11-49D322614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П 2">
            <a:extLst>
              <a:ext uri="{FF2B5EF4-FFF2-40B4-BE49-F238E27FC236}">
                <a16:creationId xmlns:a16="http://schemas.microsoft.com/office/drawing/2014/main" id="{29AFCAD7-DF85-76AB-EC1E-09B3A589575E}"/>
              </a:ext>
            </a:extLst>
          </p:cNvPr>
          <p:cNvSpPr/>
          <p:nvPr/>
        </p:nvSpPr>
        <p:spPr>
          <a:xfrm>
            <a:off x="6460492" y="965235"/>
            <a:ext cx="5094977" cy="455022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Каталитический крекинг идёт 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присутствии катализатора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при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этом наряду с крекингом идёт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Изомеризация,  получают бензин более высокого высокого качества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ВП 2">
            <a:extLst>
              <a:ext uri="{FF2B5EF4-FFF2-40B4-BE49-F238E27FC236}">
                <a16:creationId xmlns:a16="http://schemas.microsoft.com/office/drawing/2014/main" id="{EEA045C3-AC4C-8B1A-B4C0-6315C84DC859}"/>
              </a:ext>
            </a:extLst>
          </p:cNvPr>
          <p:cNvSpPr/>
          <p:nvPr/>
        </p:nvSpPr>
        <p:spPr>
          <a:xfrm>
            <a:off x="6485740" y="965234"/>
            <a:ext cx="5069729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Какие процессы происходят в процессе каталитического  крекинга мазута ?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4630EDE9-E8C8-5318-0906-0369E2E72E4E}"/>
                  </a:ext>
                </a:extLst>
              </p14:cNvPr>
              <p14:cNvContentPartPr/>
              <p14:nvPr/>
            </p14:nvContentPartPr>
            <p14:xfrm>
              <a:off x="6306567" y="-435440"/>
              <a:ext cx="36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5CD10B4B-BD1A-974A-8603-8FED3EA360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567" y="-54344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B23F1F22-BA02-D88B-F37E-58775453429B}"/>
                  </a:ext>
                </a:extLst>
              </p14:cNvPr>
              <p14:cNvContentPartPr/>
              <p14:nvPr/>
            </p14:nvContentPartPr>
            <p14:xfrm>
              <a:off x="4905447" y="-525611"/>
              <a:ext cx="360" cy="324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6CC0021F-E0BF-B20F-AE33-F2179F5CAD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7447" y="-633611"/>
                <a:ext cx="36000" cy="2188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НП">
            <a:extLst>
              <a:ext uri="{FF2B5EF4-FFF2-40B4-BE49-F238E27FC236}">
                <a16:creationId xmlns:a16="http://schemas.microsoft.com/office/drawing/2014/main" id="{922F56F9-E8F3-3645-3D91-1206C091DF79}"/>
              </a:ext>
            </a:extLst>
          </p:cNvPr>
          <p:cNvSpPr/>
          <p:nvPr/>
        </p:nvSpPr>
        <p:spPr>
          <a:xfrm>
            <a:off x="363129" y="889123"/>
            <a:ext cx="5094977" cy="455022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2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2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2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из мазута получают дополнительно </a:t>
            </a:r>
          </a:p>
          <a:p>
            <a:pPr marL="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крекинг – бензин</a:t>
            </a:r>
          </a:p>
          <a:p>
            <a:pPr marL="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термическом крекинге</a:t>
            </a:r>
          </a:p>
          <a:p>
            <a:pPr marL="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происходит разрыв С – С-связи,</a:t>
            </a:r>
          </a:p>
          <a:p>
            <a:pPr marL="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этом образуются смеси</a:t>
            </a:r>
          </a:p>
          <a:p>
            <a:pPr marL="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углеводородов, имеющие</a:t>
            </a:r>
          </a:p>
          <a:p>
            <a:pPr marL="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небольшое октановое число.</a:t>
            </a:r>
          </a:p>
          <a:p>
            <a:pPr marL="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крекинг мазута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расщепление</a:t>
            </a:r>
          </a:p>
          <a:p>
            <a:pPr marL="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длинных молекул на мелкие высокой температуре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→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смесь алканов и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алкенов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189" algn="l"/>
              </a:tabLst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_AlbionicTitulInfl" panose="020B0903060703020204" pitchFamily="34" charset="-52"/>
              <a:ea typeface="+mn-ea"/>
              <a:cs typeface="+mn-cs"/>
            </a:endParaRPr>
          </a:p>
        </p:txBody>
      </p:sp>
      <p:sp>
        <p:nvSpPr>
          <p:cNvPr id="3" name="ВП">
            <a:extLst>
              <a:ext uri="{FF2B5EF4-FFF2-40B4-BE49-F238E27FC236}">
                <a16:creationId xmlns:a16="http://schemas.microsoft.com/office/drawing/2014/main" id="{EE4DDC80-92DB-465B-1C18-022AE6C34DE4}"/>
              </a:ext>
            </a:extLst>
          </p:cNvPr>
          <p:cNvSpPr/>
          <p:nvPr/>
        </p:nvSpPr>
        <p:spPr>
          <a:xfrm>
            <a:off x="363129" y="889123"/>
            <a:ext cx="5069729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Какие продукты получают в результате термического крекинга мазута?</a:t>
            </a:r>
          </a:p>
        </p:txBody>
      </p:sp>
    </p:spTree>
    <p:extLst>
      <p:ext uri="{BB962C8B-B14F-4D97-AF65-F5344CB8AC3E}">
        <p14:creationId xmlns:p14="http://schemas.microsoft.com/office/powerpoint/2010/main" val="2899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CFEC9-BBBB-FA1D-0812-57EB56CD1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Rectangle 4">
            <a:extLst>
              <a:ext uri="{FF2B5EF4-FFF2-40B4-BE49-F238E27FC236}">
                <a16:creationId xmlns:a16="http://schemas.microsoft.com/office/drawing/2014/main" id="{AB206526-FA01-7460-571C-B2BAC4F195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67304"/>
            <a:ext cx="12192000" cy="668384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+mn-lt"/>
              </a:rPr>
              <a:t>Риформинг – изменение структуры молекул</a:t>
            </a:r>
          </a:p>
        </p:txBody>
      </p:sp>
      <p:sp>
        <p:nvSpPr>
          <p:cNvPr id="468994" name="Rectangle 5">
            <a:extLst>
              <a:ext uri="{FF2B5EF4-FFF2-40B4-BE49-F238E27FC236}">
                <a16:creationId xmlns:a16="http://schemas.microsoft.com/office/drawing/2014/main" id="{494A66B4-A219-2D76-0AB5-9B6CCE7353D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569509"/>
            <a:ext cx="4220308" cy="4086797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400" b="1" dirty="0">
                <a:solidFill>
                  <a:srgbClr val="0000FF"/>
                </a:solidFill>
              </a:rPr>
              <a:t>Риформинг –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ru-RU" sz="2400" dirty="0"/>
              <a:t>промышленный процесс переработки </a:t>
            </a:r>
            <a:r>
              <a:rPr lang="ru-RU" sz="2400" b="1" dirty="0">
                <a:solidFill>
                  <a:srgbClr val="0000FF"/>
                </a:solidFill>
              </a:rPr>
              <a:t>бензиновых и </a:t>
            </a:r>
            <a:r>
              <a:rPr lang="ru-RU" sz="2400" b="1" dirty="0" err="1">
                <a:solidFill>
                  <a:srgbClr val="0000FF"/>
                </a:solidFill>
              </a:rPr>
              <a:t>лигроиновых</a:t>
            </a:r>
            <a:r>
              <a:rPr lang="ru-RU" sz="2400" b="1" dirty="0">
                <a:solidFill>
                  <a:srgbClr val="0000FF"/>
                </a:solidFill>
              </a:rPr>
              <a:t> фракций нефти с целью </a:t>
            </a:r>
            <a:r>
              <a:rPr lang="ru-RU" sz="2400" dirty="0"/>
              <a:t>получения высококачественных бензинов и ароматических углеводородов. </a:t>
            </a:r>
            <a:r>
              <a:rPr lang="ru-RU" sz="2400" b="1" dirty="0"/>
              <a:t>Сырьём служит </a:t>
            </a:r>
            <a:r>
              <a:rPr lang="ru-RU" sz="2400" b="1" dirty="0" err="1"/>
              <a:t>бензино-лигроиновая</a:t>
            </a:r>
            <a:r>
              <a:rPr lang="ru-RU" sz="2400" b="1" dirty="0"/>
              <a:t> </a:t>
            </a:r>
            <a:endParaRPr lang="en-US" sz="2400" b="1" dirty="0"/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sz="2400" b="1" dirty="0"/>
              <a:t>фракция нефти.</a:t>
            </a:r>
            <a:endParaRPr lang="ru-RU" sz="2667" b="1" dirty="0"/>
          </a:p>
        </p:txBody>
      </p:sp>
      <p:pic>
        <p:nvPicPr>
          <p:cNvPr id="468995" name="Picture 20" descr="Похожее изображение">
            <a:extLst>
              <a:ext uri="{FF2B5EF4-FFF2-40B4-BE49-F238E27FC236}">
                <a16:creationId xmlns:a16="http://schemas.microsoft.com/office/drawing/2014/main" id="{B4389D8F-62D2-5134-AD76-3DE4BA3A90DF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 t="63335"/>
          <a:stretch>
            <a:fillRect/>
          </a:stretch>
        </p:blipFill>
        <p:spPr>
          <a:xfrm>
            <a:off x="8966200" y="2474384"/>
            <a:ext cx="2827867" cy="372533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68996" name="Picture 4" descr="Картинки по запросу метилциклогексан">
            <a:extLst>
              <a:ext uri="{FF2B5EF4-FFF2-40B4-BE49-F238E27FC236}">
                <a16:creationId xmlns:a16="http://schemas.microsoft.com/office/drawing/2014/main" id="{C1A00718-00E2-3401-DC09-25954A8E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6568" y="3289300"/>
            <a:ext cx="1208617" cy="9652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468997" name="Picture 6" descr="Картинки по запросу метилбензол">
            <a:extLst>
              <a:ext uri="{FF2B5EF4-FFF2-40B4-BE49-F238E27FC236}">
                <a16:creationId xmlns:a16="http://schemas.microsoft.com/office/drawing/2014/main" id="{7908D2DA-2190-505C-9A93-9761843E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2465" y="4887479"/>
            <a:ext cx="969334" cy="1457692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</p:spPr>
      </p:pic>
      <p:sp>
        <p:nvSpPr>
          <p:cNvPr id="468998" name="Rectangle 10">
            <a:extLst>
              <a:ext uri="{FF2B5EF4-FFF2-40B4-BE49-F238E27FC236}">
                <a16:creationId xmlns:a16="http://schemas.microsoft.com/office/drawing/2014/main" id="{149BF054-0BB0-4C3C-100F-751FE2CEE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767" y="3539067"/>
            <a:ext cx="2123979" cy="4821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33" b="1" dirty="0">
                <a:solidFill>
                  <a:srgbClr val="0000FF"/>
                </a:solidFill>
                <a:latin typeface="Arial" charset="0"/>
                <a:cs typeface="Arial" charset="0"/>
              </a:rPr>
              <a:t>Циклизация</a:t>
            </a:r>
          </a:p>
        </p:txBody>
      </p:sp>
      <p:sp>
        <p:nvSpPr>
          <p:cNvPr id="468999" name="Rectangle 11">
            <a:extLst>
              <a:ext uri="{FF2B5EF4-FFF2-40B4-BE49-F238E27FC236}">
                <a16:creationId xmlns:a16="http://schemas.microsoft.com/office/drawing/2014/main" id="{BF2B3C36-1A0F-EB23-7A9F-D0E897A98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284" y="4769051"/>
            <a:ext cx="2861733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cs typeface="Arial" charset="0"/>
              </a:rPr>
              <a:t>Ароматизация и  алкилирование</a:t>
            </a:r>
          </a:p>
        </p:txBody>
      </p:sp>
      <p:sp>
        <p:nvSpPr>
          <p:cNvPr id="469000" name="Rectangle 12">
            <a:extLst>
              <a:ext uri="{FF2B5EF4-FFF2-40B4-BE49-F238E27FC236}">
                <a16:creationId xmlns:a16="http://schemas.microsoft.com/office/drawing/2014/main" id="{8AA319D5-A85C-A86C-AD40-AC01ADA87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284" y="2425701"/>
            <a:ext cx="2690283" cy="4821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33" b="1" dirty="0">
                <a:solidFill>
                  <a:srgbClr val="0000FF"/>
                </a:solidFill>
                <a:latin typeface="Arial" charset="0"/>
                <a:cs typeface="Arial" charset="0"/>
              </a:rPr>
              <a:t>Изомеризация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469001" name="Text Box 13">
            <a:extLst>
              <a:ext uri="{FF2B5EF4-FFF2-40B4-BE49-F238E27FC236}">
                <a16:creationId xmlns:a16="http://schemas.microsoft.com/office/drawing/2014/main" id="{649B4F0B-15C0-26FB-79AC-CE514FAB6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018" y="1565275"/>
            <a:ext cx="5480049" cy="4821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33" b="1" dirty="0">
                <a:solidFill>
                  <a:srgbClr val="0000FF"/>
                </a:solidFill>
                <a:latin typeface="Arial" charset="0"/>
                <a:cs typeface="Arial" charset="0"/>
              </a:rPr>
              <a:t>Идут химические процессы</a:t>
            </a:r>
          </a:p>
        </p:txBody>
      </p:sp>
      <p:pic>
        <p:nvPicPr>
          <p:cNvPr id="469002" name="Рисунок 5">
            <a:extLst>
              <a:ext uri="{FF2B5EF4-FFF2-40B4-BE49-F238E27FC236}">
                <a16:creationId xmlns:a16="http://schemas.microsoft.com/office/drawing/2014/main" id="{E74856F2-0776-7D63-3644-75D23DBD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693905"/>
            <a:ext cx="2004484" cy="4239061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822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724F7-1EBA-0BD3-5DD2-42DF78286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78F48-2881-567C-7DB2-EB49B64F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899"/>
            <a:ext cx="10515600" cy="1325563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4800" b="1" kern="0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3100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3100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«Путь нефти от скважины до бензобака»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963BC-95DA-55A3-3492-43A1113AD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22" y="1642607"/>
            <a:ext cx="10440236" cy="1977312"/>
          </a:xfrm>
        </p:spPr>
        <p:txBody>
          <a:bodyPr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kern="0" spc="25" dirty="0">
                <a:solidFill>
                  <a:srgbClr val="111827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📍🚛🏭</a:t>
            </a:r>
            <a:r>
              <a:rPr lang="ru-RU" sz="8000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0" kern="0" spc="25" dirty="0">
                <a:solidFill>
                  <a:srgbClr val="111827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⚙️</a:t>
            </a:r>
            <a:r>
              <a:rPr lang="ru-RU" sz="8000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kern="0" spc="25" dirty="0">
                <a:solidFill>
                  <a:srgbClr val="111827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🛢️</a:t>
            </a:r>
            <a:r>
              <a:rPr lang="ru-RU" sz="8000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kern="0" spc="25" dirty="0">
                <a:solidFill>
                  <a:srgbClr val="111827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⛽</a:t>
            </a:r>
            <a:r>
              <a:rPr lang="ru-RU" sz="8000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800" kern="100" dirty="0">
              <a:solidFill>
                <a:srgbClr val="2C2C3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kern="100" dirty="0">
              <a:solidFill>
                <a:srgbClr val="2C2C3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980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8AFA5-2EA4-F0C3-5AA6-FCAEF688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55" y="21021"/>
            <a:ext cx="10515600" cy="1325563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4800" b="1" kern="0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3100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«Путь нефти от скважины до бензобака»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6AF48-34CD-D9C1-D902-98B426AFA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62" y="1346584"/>
            <a:ext cx="10933386" cy="4947253"/>
          </a:xfrm>
        </p:spPr>
        <p:txBody>
          <a:bodyPr>
            <a:normAutofit fontScale="40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kern="0" spc="25" dirty="0">
                <a:solidFill>
                  <a:srgbClr val="111827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📍</a:t>
            </a:r>
            <a:r>
              <a:rPr lang="ru-RU" sz="6400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Нефтяная скважина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kern="0" spc="25" dirty="0">
                <a:solidFill>
                  <a:srgbClr val="111827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🚛</a:t>
            </a:r>
            <a:r>
              <a:rPr lang="ru-RU" sz="6400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Нефтепровод / Танкер / Железнодорожная цистерна</a:t>
            </a:r>
            <a:endParaRPr lang="ru-RU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kern="0" spc="25" dirty="0">
                <a:solidFill>
                  <a:srgbClr val="111827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🏭</a:t>
            </a:r>
            <a:r>
              <a:rPr lang="ru-RU" sz="6400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Нефтеперерабатывающий завод (НПЗ)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kern="0" spc="25" dirty="0">
                <a:solidFill>
                  <a:srgbClr val="111827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⚙️</a:t>
            </a:r>
            <a:r>
              <a:rPr lang="ru-RU" sz="6400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Крекинг и риформинг</a:t>
            </a:r>
            <a:endParaRPr lang="ru-RU" sz="64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kern="0" spc="-25" dirty="0">
                <a:solidFill>
                  <a:srgbClr val="615CED"/>
                </a:solidFill>
                <a:effectLst/>
                <a:latin typeface="SF Mono"/>
                <a:ea typeface="Times New Roman" panose="02020603050405020304" pitchFamily="18" charset="0"/>
                <a:cs typeface="Courier New" panose="02070309020205020404" pitchFamily="49" charset="0"/>
              </a:rPr>
              <a:t>C₁₆H₃₄ → C₈H₁₈ + C₈H₁₆</a:t>
            </a:r>
            <a:endParaRPr lang="ru-RU" sz="6400" kern="100" dirty="0">
              <a:solidFill>
                <a:srgbClr val="2C2C3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Риформинг</a:t>
            </a:r>
            <a:r>
              <a:rPr lang="ru-RU" sz="6400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превращение алканов в ароматические УВ для повышения октанового числа.</a:t>
            </a:r>
            <a:r>
              <a:rPr lang="ru-RU" sz="6400" b="1" kern="0" dirty="0">
                <a:solidFill>
                  <a:srgbClr val="2C2C36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kern="0" spc="25" dirty="0">
                <a:solidFill>
                  <a:srgbClr val="111827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🛢️</a:t>
            </a:r>
            <a:r>
              <a:rPr lang="ru-RU" sz="6400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Резервуарные парки → АЗС</a:t>
            </a:r>
            <a:endParaRPr lang="ru-RU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kern="0" spc="25" dirty="0">
                <a:solidFill>
                  <a:srgbClr val="111827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⛽</a:t>
            </a:r>
            <a:r>
              <a:rPr lang="ru-RU" sz="6400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Бензобак вашего автомобиля</a:t>
            </a:r>
            <a:endParaRPr lang="ru-RU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6400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Бензин сгорает в двигателе, выделяя энергию.</a:t>
            </a:r>
            <a:endParaRPr lang="ru-RU" sz="6400" kern="100" dirty="0">
              <a:solidFill>
                <a:srgbClr val="2C2C3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6400" kern="0" spc="25" dirty="0">
                <a:solidFill>
                  <a:srgbClr val="2C2C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нефти также получают: пластмассы, синтетику, мази, асфальт!</a:t>
            </a:r>
            <a:endParaRPr lang="ru-RU" sz="6400" kern="100" dirty="0">
              <a:solidFill>
                <a:srgbClr val="2C2C3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800" kern="100" dirty="0">
              <a:solidFill>
                <a:srgbClr val="2C2C3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kern="100" dirty="0">
              <a:solidFill>
                <a:srgbClr val="2C2C3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66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B7307-869D-7159-1FC9-EAB615E5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31" y="37019"/>
            <a:ext cx="10515600" cy="1325563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kumimoji="0" lang="ru-RU" sz="4000" b="1" i="0" u="none" strike="noStrike" kern="0" cap="none" spc="25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урока? </a:t>
            </a:r>
            <a:endParaRPr lang="ru-RU" sz="6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715EC-9672-4974-FBB8-522B1E433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20" y="1524175"/>
            <a:ext cx="10515600" cy="4351338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3600" b="1" kern="0" spc="25" dirty="0">
                <a:solidFill>
                  <a:srgbClr val="111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  <a:buNone/>
            </a:pPr>
            <a:br>
              <a:rPr lang="ru-RU" sz="2800" kern="0" spc="25" dirty="0">
                <a:solidFill>
                  <a:srgbClr val="2C2C36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150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FFAE0F-6A43-0948-A179-B69AC1D81FEF}"/>
              </a:ext>
            </a:extLst>
          </p:cNvPr>
          <p:cNvSpPr txBox="1"/>
          <p:nvPr/>
        </p:nvSpPr>
        <p:spPr>
          <a:xfrm>
            <a:off x="529906" y="555941"/>
            <a:ext cx="11475217" cy="134472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800" b="1" kern="0" dirty="0">
                <a:solidFill>
                  <a:srgbClr val="3737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думаете, чем каменный уголь отличается от них по составу и свойствам? Почему для его переработки требуются особые методы?"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800" b="1" kern="0" dirty="0">
                <a:solidFill>
                  <a:srgbClr val="3737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"Какие затруднения возникают при переработке твёрдого топлива по сравнению с жидким и газообразным?"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D7E2B-3286-8454-9194-1122A1A4F4FC}"/>
              </a:ext>
            </a:extLst>
          </p:cNvPr>
          <p:cNvSpPr txBox="1"/>
          <p:nvPr/>
        </p:nvSpPr>
        <p:spPr>
          <a:xfrm>
            <a:off x="2248702" y="131186"/>
            <a:ext cx="6382832" cy="58477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Каменный уголь</a:t>
            </a:r>
            <a:endParaRPr lang="ru-RU" sz="3200" dirty="0">
              <a:solidFill>
                <a:srgbClr val="0033CC"/>
              </a:solidFill>
            </a:endParaRPr>
          </a:p>
        </p:txBody>
      </p:sp>
      <p:pic>
        <p:nvPicPr>
          <p:cNvPr id="10" name="Рисунок 9" descr="http://direkstroi.ru/images/Antra.jpg">
            <a:extLst>
              <a:ext uri="{FF2B5EF4-FFF2-40B4-BE49-F238E27FC236}">
                <a16:creationId xmlns:a16="http://schemas.microsoft.com/office/drawing/2014/main" id="{53204A27-3C6F-6467-6FE9-EB2370965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5082" r="1128" b="1188"/>
          <a:stretch>
            <a:fillRect/>
          </a:stretch>
        </p:blipFill>
        <p:spPr bwMode="auto">
          <a:xfrm>
            <a:off x="2661576" y="1900668"/>
            <a:ext cx="6753729" cy="4100480"/>
          </a:xfrm>
          <a:custGeom>
            <a:avLst/>
            <a:gdLst>
              <a:gd name="connsiteX0" fmla="*/ 683427 w 7612423"/>
              <a:gd name="connsiteY0" fmla="*/ 0 h 4100480"/>
              <a:gd name="connsiteX1" fmla="*/ 6928996 w 7612423"/>
              <a:gd name="connsiteY1" fmla="*/ 0 h 4100480"/>
              <a:gd name="connsiteX2" fmla="*/ 7612423 w 7612423"/>
              <a:gd name="connsiteY2" fmla="*/ 683427 h 4100480"/>
              <a:gd name="connsiteX3" fmla="*/ 7612423 w 7612423"/>
              <a:gd name="connsiteY3" fmla="*/ 3417053 h 4100480"/>
              <a:gd name="connsiteX4" fmla="*/ 6928996 w 7612423"/>
              <a:gd name="connsiteY4" fmla="*/ 4100480 h 4100480"/>
              <a:gd name="connsiteX5" fmla="*/ 683427 w 7612423"/>
              <a:gd name="connsiteY5" fmla="*/ 4100480 h 4100480"/>
              <a:gd name="connsiteX6" fmla="*/ 0 w 7612423"/>
              <a:gd name="connsiteY6" fmla="*/ 3417053 h 4100480"/>
              <a:gd name="connsiteX7" fmla="*/ 0 w 7612423"/>
              <a:gd name="connsiteY7" fmla="*/ 683427 h 4100480"/>
              <a:gd name="connsiteX8" fmla="*/ 683427 w 7612423"/>
              <a:gd name="connsiteY8" fmla="*/ 0 h 41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423" h="4100480">
                <a:moveTo>
                  <a:pt x="683427" y="0"/>
                </a:moveTo>
                <a:lnTo>
                  <a:pt x="6928996" y="0"/>
                </a:lnTo>
                <a:cubicBezTo>
                  <a:pt x="7306442" y="0"/>
                  <a:pt x="7612423" y="305981"/>
                  <a:pt x="7612423" y="683427"/>
                </a:cubicBezTo>
                <a:lnTo>
                  <a:pt x="7612423" y="3417053"/>
                </a:lnTo>
                <a:cubicBezTo>
                  <a:pt x="7612423" y="3794499"/>
                  <a:pt x="7306442" y="4100480"/>
                  <a:pt x="6928996" y="4100480"/>
                </a:cubicBezTo>
                <a:lnTo>
                  <a:pt x="683427" y="4100480"/>
                </a:lnTo>
                <a:cubicBezTo>
                  <a:pt x="305981" y="4100480"/>
                  <a:pt x="0" y="3794499"/>
                  <a:pt x="0" y="3417053"/>
                </a:cubicBezTo>
                <a:lnTo>
                  <a:pt x="0" y="683427"/>
                </a:lnTo>
                <a:cubicBezTo>
                  <a:pt x="0" y="305981"/>
                  <a:pt x="305981" y="0"/>
                  <a:pt x="683427" y="0"/>
                </a:cubicBezTo>
                <a:close/>
              </a:path>
            </a:pathLst>
          </a:cu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36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77379-E68B-3B9F-75A1-044F322BC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П 2">
            <a:extLst>
              <a:ext uri="{FF2B5EF4-FFF2-40B4-BE49-F238E27FC236}">
                <a16:creationId xmlns:a16="http://schemas.microsoft.com/office/drawing/2014/main" id="{A53D5448-6D81-8E13-455F-20D678018F4E}"/>
              </a:ext>
            </a:extLst>
          </p:cNvPr>
          <p:cNvSpPr/>
          <p:nvPr/>
        </p:nvSpPr>
        <p:spPr>
          <a:xfrm>
            <a:off x="6756479" y="1311156"/>
            <a:ext cx="4884411" cy="455022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b="1" kern="0" dirty="0">
                <a:solidFill>
                  <a:srgbClr val="3737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Элементный состав:</a:t>
            </a:r>
            <a:endParaRPr lang="ru-RU" sz="20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solidFill>
                  <a:srgbClr val="3737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Углерод: 75-95%</a:t>
            </a:r>
            <a:endParaRPr lang="ru-RU" sz="2000" b="1" kern="100" dirty="0">
              <a:solidFill>
                <a:srgbClr val="3737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solidFill>
                  <a:srgbClr val="3737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Водород: 2-6%</a:t>
            </a:r>
            <a:endParaRPr lang="ru-RU" sz="2000" b="1" kern="100" dirty="0">
              <a:solidFill>
                <a:srgbClr val="3737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solidFill>
                  <a:srgbClr val="3737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Кислород: 1-20%</a:t>
            </a:r>
            <a:endParaRPr lang="ru-RU" sz="2000" b="1" kern="100" dirty="0">
              <a:solidFill>
                <a:srgbClr val="3737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solidFill>
                  <a:srgbClr val="3737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Азот: 1-2%</a:t>
            </a:r>
            <a:endParaRPr lang="ru-RU" sz="2000" b="1" kern="100" dirty="0">
              <a:solidFill>
                <a:srgbClr val="3737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solidFill>
                  <a:srgbClr val="3737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Сера: 0,5-8%</a:t>
            </a:r>
            <a:endParaRPr lang="ru-RU" sz="2000" b="1" kern="100" dirty="0">
              <a:solidFill>
                <a:srgbClr val="3737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solidFill>
                  <a:srgbClr val="3737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Зольные компоненты: 1-45%</a:t>
            </a:r>
            <a:endParaRPr lang="ru-RU" sz="2000" b="1" kern="100" dirty="0">
              <a:solidFill>
                <a:srgbClr val="3737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ВП 2">
            <a:extLst>
              <a:ext uri="{FF2B5EF4-FFF2-40B4-BE49-F238E27FC236}">
                <a16:creationId xmlns:a16="http://schemas.microsoft.com/office/drawing/2014/main" id="{0375C91D-6097-8942-5948-8F44C77E10CF}"/>
              </a:ext>
            </a:extLst>
          </p:cNvPr>
          <p:cNvSpPr/>
          <p:nvPr/>
        </p:nvSpPr>
        <p:spPr>
          <a:xfrm>
            <a:off x="6756478" y="1311156"/>
            <a:ext cx="4884411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Элементарный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состав каменного угля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E7F85C5B-8EC0-0F6B-C0CE-76ACA668DA86}"/>
                  </a:ext>
                </a:extLst>
              </p14:cNvPr>
              <p14:cNvContentPartPr/>
              <p14:nvPr/>
            </p14:nvContentPartPr>
            <p14:xfrm>
              <a:off x="6306567" y="-435440"/>
              <a:ext cx="36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37A71440-9003-5D80-90F7-7D7C7698AA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567" y="-54344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6B2D0542-36C0-FCDD-5D57-52353D1A9F3B}"/>
                  </a:ext>
                </a:extLst>
              </p14:cNvPr>
              <p14:cNvContentPartPr/>
              <p14:nvPr/>
            </p14:nvContentPartPr>
            <p14:xfrm>
              <a:off x="4905447" y="-525611"/>
              <a:ext cx="360" cy="324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55295BB-4243-7297-1233-5A532B121E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7447" y="-633611"/>
                <a:ext cx="36000" cy="2188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НП">
            <a:extLst>
              <a:ext uri="{FF2B5EF4-FFF2-40B4-BE49-F238E27FC236}">
                <a16:creationId xmlns:a16="http://schemas.microsoft.com/office/drawing/2014/main" id="{EDEC1457-FD30-23F1-0D09-2075B0045D8B}"/>
              </a:ext>
            </a:extLst>
          </p:cNvPr>
          <p:cNvSpPr/>
          <p:nvPr/>
        </p:nvSpPr>
        <p:spPr>
          <a:xfrm>
            <a:off x="124542" y="1445288"/>
            <a:ext cx="5094977" cy="455022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7374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Каменный уголь - твёрдое горючее полезное ископаемое, образовавшееся из остатков древних растений под воздействием:  Высокого давления,  Повышенной температуры, </a:t>
            </a:r>
            <a:r>
              <a:rPr kumimoji="0" lang="ru-RU" sz="2000" b="0" i="0" u="none" strike="noStrike" kern="100" cap="none" spc="0" normalizeH="0" baseline="0" noProof="0" dirty="0">
                <a:ln>
                  <a:noFill/>
                </a:ln>
                <a:solidFill>
                  <a:srgbClr val="37374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7374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микроорганизмов</a:t>
            </a:r>
            <a:br>
              <a:rPr kumimoji="0" lang="ru-RU" sz="2000" b="0" i="0" u="none" strike="noStrike" kern="100" cap="none" spc="0" normalizeH="0" baseline="0" noProof="0" dirty="0">
                <a:ln>
                  <a:noFill/>
                </a:ln>
                <a:solidFill>
                  <a:srgbClr val="3737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7374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Длительного времени (300-350 млн лет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ВП">
            <a:extLst>
              <a:ext uri="{FF2B5EF4-FFF2-40B4-BE49-F238E27FC236}">
                <a16:creationId xmlns:a16="http://schemas.microsoft.com/office/drawing/2014/main" id="{C12D5AA7-4D98-B5FC-B4E6-26D0B54BC91B}"/>
              </a:ext>
            </a:extLst>
          </p:cNvPr>
          <p:cNvSpPr/>
          <p:nvPr/>
        </p:nvSpPr>
        <p:spPr>
          <a:xfrm>
            <a:off x="124542" y="1445289"/>
            <a:ext cx="5069729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Каменный уголь. Каково его происхождение?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9DCBA-D1E8-9BF8-87D6-8442921949FF}"/>
              </a:ext>
            </a:extLst>
          </p:cNvPr>
          <p:cNvSpPr txBox="1"/>
          <p:nvPr/>
        </p:nvSpPr>
        <p:spPr>
          <a:xfrm>
            <a:off x="0" y="202796"/>
            <a:ext cx="12037925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Каменный уголь - это не просто топливо, это ценное химическое сырье для современной промышленности.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708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E1800-3392-8092-4194-B1E970C55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77B1B-FED0-9A44-5054-CF1DF8271FAF}"/>
              </a:ext>
            </a:extLst>
          </p:cNvPr>
          <p:cNvSpPr txBox="1"/>
          <p:nvPr/>
        </p:nvSpPr>
        <p:spPr>
          <a:xfrm>
            <a:off x="542364" y="1797411"/>
            <a:ext cx="2271071" cy="52322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Коксование?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2A125-D53A-46E1-58EE-F9F44F4249B3}"/>
              </a:ext>
            </a:extLst>
          </p:cNvPr>
          <p:cNvSpPr txBox="1"/>
          <p:nvPr/>
        </p:nvSpPr>
        <p:spPr>
          <a:xfrm>
            <a:off x="3949806" y="1797411"/>
            <a:ext cx="2557175" cy="52322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Газификация?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C3D5A-7BCF-4EC2-E51F-4293495CB162}"/>
              </a:ext>
            </a:extLst>
          </p:cNvPr>
          <p:cNvSpPr txBox="1"/>
          <p:nvPr/>
        </p:nvSpPr>
        <p:spPr>
          <a:xfrm>
            <a:off x="6784961" y="1792586"/>
            <a:ext cx="5318828" cy="52322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Каталитическое гидрирование?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5B728-D4EE-48A6-B629-9C776BCF2FB8}"/>
              </a:ext>
            </a:extLst>
          </p:cNvPr>
          <p:cNvSpPr txBox="1"/>
          <p:nvPr/>
        </p:nvSpPr>
        <p:spPr>
          <a:xfrm>
            <a:off x="180870" y="715961"/>
            <a:ext cx="11830259" cy="108145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с самопроверкой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Какие химические процессы лежат в основе методов переработки угля?</a:t>
            </a:r>
            <a:endParaRPr kumimoji="0" lang="ru-RU" sz="2000" b="1" i="0" u="none" strike="noStrike" kern="1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CB760-7681-9C53-113E-F4A5A96F3AB7}"/>
              </a:ext>
            </a:extLst>
          </p:cNvPr>
          <p:cNvSpPr txBox="1"/>
          <p:nvPr/>
        </p:nvSpPr>
        <p:spPr>
          <a:xfrm>
            <a:off x="2248702" y="131186"/>
            <a:ext cx="6382832" cy="58477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Каменный уголь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id="{9B5A6678-F3E8-DB7E-E0E5-A454A149C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2364" r="1858" b="572"/>
          <a:stretch>
            <a:fillRect/>
          </a:stretch>
        </p:blipFill>
        <p:spPr bwMode="auto">
          <a:xfrm>
            <a:off x="2095917" y="3017264"/>
            <a:ext cx="8000163" cy="4081567"/>
          </a:xfrm>
          <a:custGeom>
            <a:avLst/>
            <a:gdLst>
              <a:gd name="connsiteX0" fmla="*/ 680275 w 7898004"/>
              <a:gd name="connsiteY0" fmla="*/ 0 h 4081567"/>
              <a:gd name="connsiteX1" fmla="*/ 7217729 w 7898004"/>
              <a:gd name="connsiteY1" fmla="*/ 0 h 4081567"/>
              <a:gd name="connsiteX2" fmla="*/ 7898004 w 7898004"/>
              <a:gd name="connsiteY2" fmla="*/ 680275 h 4081567"/>
              <a:gd name="connsiteX3" fmla="*/ 7898004 w 7898004"/>
              <a:gd name="connsiteY3" fmla="*/ 3401292 h 4081567"/>
              <a:gd name="connsiteX4" fmla="*/ 7217729 w 7898004"/>
              <a:gd name="connsiteY4" fmla="*/ 4081567 h 4081567"/>
              <a:gd name="connsiteX5" fmla="*/ 680275 w 7898004"/>
              <a:gd name="connsiteY5" fmla="*/ 4081567 h 4081567"/>
              <a:gd name="connsiteX6" fmla="*/ 0 w 7898004"/>
              <a:gd name="connsiteY6" fmla="*/ 3401292 h 4081567"/>
              <a:gd name="connsiteX7" fmla="*/ 0 w 7898004"/>
              <a:gd name="connsiteY7" fmla="*/ 680275 h 4081567"/>
              <a:gd name="connsiteX8" fmla="*/ 680275 w 7898004"/>
              <a:gd name="connsiteY8" fmla="*/ 0 h 408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8004" h="4081567">
                <a:moveTo>
                  <a:pt x="680275" y="0"/>
                </a:moveTo>
                <a:lnTo>
                  <a:pt x="7217729" y="0"/>
                </a:lnTo>
                <a:cubicBezTo>
                  <a:pt x="7593435" y="0"/>
                  <a:pt x="7898004" y="304569"/>
                  <a:pt x="7898004" y="680275"/>
                </a:cubicBezTo>
                <a:lnTo>
                  <a:pt x="7898004" y="3401292"/>
                </a:lnTo>
                <a:cubicBezTo>
                  <a:pt x="7898004" y="3776998"/>
                  <a:pt x="7593435" y="4081567"/>
                  <a:pt x="7217729" y="4081567"/>
                </a:cubicBezTo>
                <a:lnTo>
                  <a:pt x="680275" y="4081567"/>
                </a:lnTo>
                <a:cubicBezTo>
                  <a:pt x="304569" y="4081567"/>
                  <a:pt x="0" y="3776998"/>
                  <a:pt x="0" y="3401292"/>
                </a:cubicBezTo>
                <a:lnTo>
                  <a:pt x="0" y="680275"/>
                </a:lnTo>
                <a:cubicBezTo>
                  <a:pt x="0" y="304569"/>
                  <a:pt x="304569" y="0"/>
                  <a:pt x="680275" y="0"/>
                </a:cubicBezTo>
                <a:close/>
              </a:path>
            </a:pathLst>
          </a:cu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648FE1-B58C-AA83-9B5B-86DAF649BA7E}"/>
              </a:ext>
            </a:extLst>
          </p:cNvPr>
          <p:cNvSpPr txBox="1"/>
          <p:nvPr/>
        </p:nvSpPr>
        <p:spPr>
          <a:xfrm>
            <a:off x="2813435" y="2402843"/>
            <a:ext cx="7387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https://disk.yandex.ru/i/c1BPBNUP4tiMQQ</a:t>
            </a:r>
            <a:endParaRPr lang="pt-BR" dirty="0"/>
          </a:p>
          <a:p>
            <a:r>
              <a:rPr lang="ru-RU" dirty="0"/>
              <a:t>Ссылка на сам работу </a:t>
            </a:r>
          </a:p>
        </p:txBody>
      </p:sp>
    </p:spTree>
    <p:extLst>
      <p:ext uri="{BB962C8B-B14F-4D97-AF65-F5344CB8AC3E}">
        <p14:creationId xmlns:p14="http://schemas.microsoft.com/office/powerpoint/2010/main" val="865198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98228D-0BF6-2AAD-90FA-DE25DCF9A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96" y="348013"/>
            <a:ext cx="9274627" cy="37054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A94032-2BA6-F7F3-CEF8-A93BCEDA8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3052"/>
            <a:ext cx="6302073" cy="25649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A47DF4-63E7-6857-E41B-FAB9837B6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683" y="4323197"/>
            <a:ext cx="5677317" cy="2504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9B055-B864-9339-34EF-08D7D3154061}"/>
              </a:ext>
            </a:extLst>
          </p:cNvPr>
          <p:cNvSpPr txBox="1"/>
          <p:nvPr/>
        </p:nvSpPr>
        <p:spPr>
          <a:xfrm>
            <a:off x="4492383" y="444639"/>
            <a:ext cx="2104359" cy="52322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Коксование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9D45D-99FF-9DDB-418F-D3B100FB5903}"/>
              </a:ext>
            </a:extLst>
          </p:cNvPr>
          <p:cNvSpPr txBox="1"/>
          <p:nvPr/>
        </p:nvSpPr>
        <p:spPr>
          <a:xfrm>
            <a:off x="1470410" y="3835643"/>
            <a:ext cx="2416046" cy="52322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Газификация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415E6-1372-EDD7-0CE3-9C41EA36B93E}"/>
              </a:ext>
            </a:extLst>
          </p:cNvPr>
          <p:cNvSpPr txBox="1"/>
          <p:nvPr/>
        </p:nvSpPr>
        <p:spPr>
          <a:xfrm>
            <a:off x="7031613" y="3843991"/>
            <a:ext cx="5160387" cy="52322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Каталитическое гидрирование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42BC4-E2C9-6200-9F6D-E853157C4934}"/>
              </a:ext>
            </a:extLst>
          </p:cNvPr>
          <p:cNvSpPr txBox="1"/>
          <p:nvPr/>
        </p:nvSpPr>
        <p:spPr>
          <a:xfrm>
            <a:off x="4592098" y="6334780"/>
            <a:ext cx="62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hlinkClick r:id="rId5"/>
              </a:rPr>
              <a:t>https://disk.yandex.ru/i/c1BPBNUP4tiMQQ</a:t>
            </a:r>
            <a:endParaRPr lang="pt-BR" sz="1400" dirty="0"/>
          </a:p>
          <a:p>
            <a:r>
              <a:rPr lang="ru-RU" sz="1400" dirty="0"/>
              <a:t>Ссылка на сам работу </a:t>
            </a:r>
          </a:p>
        </p:txBody>
      </p:sp>
    </p:spTree>
    <p:extLst>
      <p:ext uri="{BB962C8B-B14F-4D97-AF65-F5344CB8AC3E}">
        <p14:creationId xmlns:p14="http://schemas.microsoft.com/office/powerpoint/2010/main" val="10898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C9201-DBF4-B5BA-F81B-55D1C4635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CF295E09-51F6-A4DF-D4AC-092FAAC92850}"/>
                  </a:ext>
                </a:extLst>
              </p14:cNvPr>
              <p14:cNvContentPartPr/>
              <p14:nvPr/>
            </p14:nvContentPartPr>
            <p14:xfrm>
              <a:off x="6306567" y="-435440"/>
              <a:ext cx="36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CF295E09-51F6-A4DF-D4AC-092FAAC928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567" y="-54344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FBD090BA-D302-C3B1-4FB6-368F4FBF7C14}"/>
                  </a:ext>
                </a:extLst>
              </p14:cNvPr>
              <p14:cNvContentPartPr/>
              <p14:nvPr/>
            </p14:nvContentPartPr>
            <p14:xfrm>
              <a:off x="4905447" y="-525611"/>
              <a:ext cx="360" cy="324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FBD090BA-D302-C3B1-4FB6-368F4FBF7C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7447" y="-633611"/>
                <a:ext cx="36000" cy="2188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НП">
            <a:extLst>
              <a:ext uri="{FF2B5EF4-FFF2-40B4-BE49-F238E27FC236}">
                <a16:creationId xmlns:a16="http://schemas.microsoft.com/office/drawing/2014/main" id="{7A4DF6E8-F251-ACFB-0F8E-59A27950A477}"/>
              </a:ext>
            </a:extLst>
          </p:cNvPr>
          <p:cNvSpPr/>
          <p:nvPr/>
        </p:nvSpPr>
        <p:spPr>
          <a:xfrm>
            <a:off x="832128" y="1526949"/>
            <a:ext cx="5094977" cy="455022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Коксование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Газификация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Гидрирование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ВП">
            <a:extLst>
              <a:ext uri="{FF2B5EF4-FFF2-40B4-BE49-F238E27FC236}">
                <a16:creationId xmlns:a16="http://schemas.microsoft.com/office/drawing/2014/main" id="{D69223D2-CB1C-525B-3457-B7AEE4BB6873}"/>
              </a:ext>
            </a:extLst>
          </p:cNvPr>
          <p:cNvSpPr/>
          <p:nvPr/>
        </p:nvSpPr>
        <p:spPr>
          <a:xfrm>
            <a:off x="832128" y="1526949"/>
            <a:ext cx="5069729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</a:rPr>
              <a:t>Методы переработки угля</a:t>
            </a:r>
            <a:r>
              <a:rPr lang="ru-RU" sz="2800" dirty="0">
                <a:solidFill>
                  <a:prstClr val="black"/>
                </a:solidFill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97E25-272E-7903-9091-D95CD2A7B9C3}"/>
              </a:ext>
            </a:extLst>
          </p:cNvPr>
          <p:cNvSpPr txBox="1"/>
          <p:nvPr/>
        </p:nvSpPr>
        <p:spPr>
          <a:xfrm>
            <a:off x="-3045" y="360551"/>
            <a:ext cx="12037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Каменный уголь - это не просто топливо, это ценное химическое сырье для современной промышленности.</a:t>
            </a:r>
            <a:endParaRPr lang="ru-RU" b="1" dirty="0">
              <a:solidFill>
                <a:srgbClr val="0033CC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C48DE87-1974-84FA-BC27-94D132005BBF}"/>
              </a:ext>
            </a:extLst>
          </p:cNvPr>
          <p:cNvGrpSpPr/>
          <p:nvPr/>
        </p:nvGrpSpPr>
        <p:grpSpPr>
          <a:xfrm>
            <a:off x="6541558" y="1526951"/>
            <a:ext cx="4884411" cy="4550229"/>
            <a:chOff x="6491885" y="1686440"/>
            <a:chExt cx="4884411" cy="455022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16A7FEDA-6667-3BE1-E66C-3B9B07F454FE}"/>
                </a:ext>
              </a:extLst>
            </p:cNvPr>
            <p:cNvGrpSpPr/>
            <p:nvPr/>
          </p:nvGrpSpPr>
          <p:grpSpPr>
            <a:xfrm>
              <a:off x="6491885" y="1686440"/>
              <a:ext cx="4884411" cy="4550229"/>
              <a:chOff x="6491885" y="1686440"/>
              <a:chExt cx="4884411" cy="4550229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157578FA-C41A-0FED-7D73-AA8BAABC473F}"/>
                  </a:ext>
                </a:extLst>
              </p:cNvPr>
              <p:cNvGrpSpPr/>
              <p:nvPr/>
            </p:nvGrpSpPr>
            <p:grpSpPr>
              <a:xfrm>
                <a:off x="6491885" y="1686440"/>
                <a:ext cx="4884411" cy="4550229"/>
                <a:chOff x="6491885" y="1686441"/>
                <a:chExt cx="4884411" cy="4550229"/>
              </a:xfrm>
            </p:grpSpPr>
            <p:sp>
              <p:nvSpPr>
                <p:cNvPr id="6" name="НП 2">
                  <a:extLst>
                    <a:ext uri="{FF2B5EF4-FFF2-40B4-BE49-F238E27FC236}">
                      <a16:creationId xmlns:a16="http://schemas.microsoft.com/office/drawing/2014/main" id="{9EF5B397-1F06-0BE3-75D5-B2FBF683EB05}"/>
                    </a:ext>
                  </a:extLst>
                </p:cNvPr>
                <p:cNvSpPr/>
                <p:nvPr/>
              </p:nvSpPr>
              <p:spPr>
                <a:xfrm>
                  <a:off x="6491885" y="1686441"/>
                  <a:ext cx="4884411" cy="4550229"/>
                </a:xfrm>
                <a:prstGeom prst="roundRect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ru-RU" b="1" dirty="0">
                      <a:solidFill>
                        <a:srgbClr val="0033CC"/>
                      </a:solidFill>
                    </a:rPr>
                    <a:t>Основные продукты коксования:</a:t>
                  </a:r>
                </a:p>
                <a:p>
                  <a:pPr lvl="0" algn="ctr"/>
                  <a:endParaRPr lang="ru-RU" b="1" dirty="0">
                    <a:solidFill>
                      <a:srgbClr val="0033CC"/>
                    </a:solidFill>
                  </a:endParaRPr>
                </a:p>
                <a:p>
                  <a:pPr lvl="0"/>
                  <a:endParaRPr lang="ru-RU" sz="1600" b="1" dirty="0">
                    <a:solidFill>
                      <a:prstClr val="black"/>
                    </a:solidFill>
                  </a:endParaRPr>
                </a:p>
                <a:p>
                  <a:pPr lvl="0"/>
                  <a:endParaRPr lang="ru-RU" sz="1600" b="1" dirty="0">
                    <a:solidFill>
                      <a:prstClr val="black"/>
                    </a:solidFill>
                  </a:endParaRPr>
                </a:p>
                <a:p>
                  <a:pPr lvl="0"/>
                  <a:endParaRPr lang="ru-RU" sz="1600" b="1" dirty="0">
                    <a:solidFill>
                      <a:prstClr val="black"/>
                    </a:solidFill>
                  </a:endParaRPr>
                </a:p>
                <a:p>
                  <a:pPr lvl="0"/>
                  <a:endParaRPr lang="ru-RU" sz="1600" b="1" dirty="0">
                    <a:solidFill>
                      <a:prstClr val="black"/>
                    </a:solidFill>
                  </a:endParaRPr>
                </a:p>
                <a:p>
                  <a:pPr lvl="0"/>
                  <a:endParaRPr lang="ru-RU" sz="1600" b="1" dirty="0">
                    <a:solidFill>
                      <a:prstClr val="black"/>
                    </a:solidFill>
                  </a:endParaRPr>
                </a:p>
                <a:p>
                  <a:pPr lvl="0"/>
                  <a:endParaRPr lang="ru-RU" sz="1600" b="1" dirty="0">
                    <a:solidFill>
                      <a:prstClr val="black"/>
                    </a:solidFill>
                  </a:endParaRPr>
                </a:p>
                <a:p>
                  <a:pPr lvl="0"/>
                  <a:endParaRPr lang="ru-RU" sz="1600" b="1" dirty="0">
                    <a:solidFill>
                      <a:prstClr val="black"/>
                    </a:solidFill>
                  </a:endParaRPr>
                </a:p>
                <a:p>
                  <a:pPr lvl="0"/>
                  <a:endParaRPr lang="ru-RU" sz="1600" b="1" dirty="0">
                    <a:solidFill>
                      <a:prstClr val="black"/>
                    </a:solidFill>
                  </a:endParaRPr>
                </a:p>
                <a:p>
                  <a:pPr lvl="0" indent="-228600">
                    <a:buFont typeface="Arial" panose="020B0604020202020204" pitchFamily="34" charset="0"/>
                    <a:buChar char="•"/>
                  </a:pPr>
                  <a:endParaRPr lang="ru-RU" sz="1600" b="1" dirty="0">
                    <a:solidFill>
                      <a:srgbClr val="0000FF"/>
                    </a:solidFill>
                  </a:endParaRPr>
                </a:p>
                <a:p>
                  <a:pPr lvl="0" indent="-228600">
                    <a:buFont typeface="Arial" panose="020B0604020202020204" pitchFamily="34" charset="0"/>
                    <a:buChar char="•"/>
                  </a:pPr>
                  <a:r>
                    <a:rPr lang="ru-RU" sz="1600" b="1" dirty="0" err="1">
                      <a:solidFill>
                        <a:srgbClr val="0000FF"/>
                      </a:solidFill>
                    </a:rPr>
                    <a:t>Твердый</a:t>
                  </a:r>
                  <a:r>
                    <a:rPr lang="ru-RU" sz="1600" b="1" dirty="0">
                      <a:solidFill>
                        <a:srgbClr val="0000FF"/>
                      </a:solidFill>
                    </a:rPr>
                    <a:t> остаток </a:t>
                  </a:r>
                  <a:r>
                    <a:rPr lang="ru-RU" sz="1600" b="1" dirty="0">
                      <a:solidFill>
                        <a:prstClr val="black"/>
                      </a:solidFill>
                    </a:rPr>
                    <a:t>- кокс (выход 70-80%)</a:t>
                  </a:r>
                </a:p>
                <a:p>
                  <a:pPr lvl="0" indent="-228600">
                    <a:buFont typeface="Arial" panose="020B0604020202020204" pitchFamily="34" charset="0"/>
                    <a:buChar char="•"/>
                  </a:pPr>
                  <a:r>
                    <a:rPr lang="ru-RU" sz="1600" b="1" dirty="0">
                      <a:solidFill>
                        <a:srgbClr val="0000FF"/>
                      </a:solidFill>
                    </a:rPr>
                    <a:t>Каменноугольная смола</a:t>
                  </a:r>
                  <a:r>
                    <a:rPr lang="ru-RU" sz="1600" b="1" dirty="0">
                      <a:solidFill>
                        <a:prstClr val="black"/>
                      </a:solidFill>
                    </a:rPr>
                    <a:t> (выход 3-4%)</a:t>
                  </a:r>
                </a:p>
                <a:p>
                  <a:pPr lvl="0" indent="-228600">
                    <a:buFont typeface="Arial" panose="020B0604020202020204" pitchFamily="34" charset="0"/>
                    <a:buChar char="•"/>
                  </a:pPr>
                  <a:r>
                    <a:rPr lang="ru-RU" sz="1600" b="1" dirty="0">
                      <a:solidFill>
                        <a:srgbClr val="0000FF"/>
                      </a:solidFill>
                    </a:rPr>
                    <a:t>Аммиачная вода </a:t>
                  </a:r>
                  <a:r>
                    <a:rPr lang="ru-RU" sz="1600" b="1" dirty="0">
                      <a:solidFill>
                        <a:prstClr val="black"/>
                      </a:solidFill>
                    </a:rPr>
                    <a:t>(выход 2-3%)</a:t>
                  </a:r>
                </a:p>
                <a:p>
                  <a:pPr lvl="0" indent="-228600">
                    <a:buFont typeface="Arial" panose="020B0604020202020204" pitchFamily="34" charset="0"/>
                    <a:buChar char="•"/>
                  </a:pPr>
                  <a:r>
                    <a:rPr lang="ru-RU" sz="1600" b="1" dirty="0">
                      <a:solidFill>
                        <a:srgbClr val="0000FF"/>
                      </a:solidFill>
                    </a:rPr>
                    <a:t>Коксовый газ </a:t>
                  </a:r>
                  <a:r>
                    <a:rPr lang="ru-RU" sz="1600" b="1" dirty="0">
                      <a:solidFill>
                        <a:prstClr val="black"/>
                      </a:solidFill>
                    </a:rPr>
                    <a:t>(выход 15-20%)</a:t>
                  </a:r>
                </a:p>
                <a:p>
                  <a:pPr lvl="0"/>
                  <a:r>
                    <a:rPr lang="ru-RU" sz="1600" b="1" dirty="0">
                      <a:solidFill>
                        <a:srgbClr val="0000FF"/>
                      </a:solidFill>
                    </a:rPr>
                    <a:t>Процесс протекает в коксовых печах, </a:t>
                  </a:r>
                  <a:r>
                    <a:rPr lang="ru-RU" sz="1600" b="1" dirty="0" err="1">
                      <a:solidFill>
                        <a:srgbClr val="0000FF"/>
                      </a:solidFill>
                    </a:rPr>
                    <a:t>объединенных</a:t>
                  </a:r>
                  <a:r>
                    <a:rPr lang="ru-RU" sz="1600" b="1" dirty="0">
                      <a:solidFill>
                        <a:srgbClr val="0000FF"/>
                      </a:solidFill>
                    </a:rPr>
                    <a:t> в коксовые батареи.</a:t>
                  </a:r>
                </a:p>
                <a:p>
                  <a:pPr marL="1371600" marR="0" lvl="3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" name="Объект 4">
                  <a:extLst>
                    <a:ext uri="{FF2B5EF4-FFF2-40B4-BE49-F238E27FC236}">
                      <a16:creationId xmlns:a16="http://schemas.microsoft.com/office/drawing/2014/main" id="{25E99F5E-10C2-CF93-AB67-9354BC2963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57980" y="2110289"/>
                  <a:ext cx="4752219" cy="2331786"/>
                </a:xfrm>
                <a:prstGeom prst="rect">
                  <a:avLst/>
                </a:prstGeom>
              </p:spPr>
            </p:pic>
          </p:grpSp>
          <p:pic>
            <p:nvPicPr>
              <p:cNvPr id="8" name="Объект 9">
                <a:extLst>
                  <a:ext uri="{FF2B5EF4-FFF2-40B4-BE49-F238E27FC236}">
                    <a16:creationId xmlns:a16="http://schemas.microsoft.com/office/drawing/2014/main" id="{43FAA37D-5C45-404D-C408-ED7C8BB33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1788" t="3672" r="1567" b="2431"/>
              <a:stretch>
                <a:fillRect/>
              </a:stretch>
            </p:blipFill>
            <p:spPr>
              <a:xfrm>
                <a:off x="6672105" y="2029767"/>
                <a:ext cx="4210260" cy="2412308"/>
              </a:xfrm>
              <a:custGeom>
                <a:avLst/>
                <a:gdLst>
                  <a:gd name="connsiteX0" fmla="*/ 666554 w 5629590"/>
                  <a:gd name="connsiteY0" fmla="*/ 0 h 3999244"/>
                  <a:gd name="connsiteX1" fmla="*/ 4963036 w 5629590"/>
                  <a:gd name="connsiteY1" fmla="*/ 0 h 3999244"/>
                  <a:gd name="connsiteX2" fmla="*/ 5629590 w 5629590"/>
                  <a:gd name="connsiteY2" fmla="*/ 666554 h 3999244"/>
                  <a:gd name="connsiteX3" fmla="*/ 5629590 w 5629590"/>
                  <a:gd name="connsiteY3" fmla="*/ 3332690 h 3999244"/>
                  <a:gd name="connsiteX4" fmla="*/ 4963036 w 5629590"/>
                  <a:gd name="connsiteY4" fmla="*/ 3999244 h 3999244"/>
                  <a:gd name="connsiteX5" fmla="*/ 666554 w 5629590"/>
                  <a:gd name="connsiteY5" fmla="*/ 3999244 h 3999244"/>
                  <a:gd name="connsiteX6" fmla="*/ 0 w 5629590"/>
                  <a:gd name="connsiteY6" fmla="*/ 3332690 h 3999244"/>
                  <a:gd name="connsiteX7" fmla="*/ 0 w 5629590"/>
                  <a:gd name="connsiteY7" fmla="*/ 666554 h 3999244"/>
                  <a:gd name="connsiteX8" fmla="*/ 666554 w 5629590"/>
                  <a:gd name="connsiteY8" fmla="*/ 0 h 399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29590" h="3999244">
                    <a:moveTo>
                      <a:pt x="666554" y="0"/>
                    </a:moveTo>
                    <a:lnTo>
                      <a:pt x="4963036" y="0"/>
                    </a:lnTo>
                    <a:cubicBezTo>
                      <a:pt x="5331164" y="0"/>
                      <a:pt x="5629590" y="298426"/>
                      <a:pt x="5629590" y="666554"/>
                    </a:cubicBezTo>
                    <a:lnTo>
                      <a:pt x="5629590" y="3332690"/>
                    </a:lnTo>
                    <a:cubicBezTo>
                      <a:pt x="5629590" y="3700818"/>
                      <a:pt x="5331164" y="3999244"/>
                      <a:pt x="4963036" y="3999244"/>
                    </a:cubicBezTo>
                    <a:lnTo>
                      <a:pt x="666554" y="3999244"/>
                    </a:lnTo>
                    <a:cubicBezTo>
                      <a:pt x="298426" y="3999244"/>
                      <a:pt x="0" y="3700818"/>
                      <a:pt x="0" y="3332690"/>
                    </a:cubicBezTo>
                    <a:lnTo>
                      <a:pt x="0" y="666554"/>
                    </a:lnTo>
                    <a:cubicBezTo>
                      <a:pt x="0" y="298426"/>
                      <a:pt x="298426" y="0"/>
                      <a:pt x="666554" y="0"/>
                    </a:cubicBezTo>
                    <a:close/>
                  </a:path>
                </a:pathLst>
              </a:custGeom>
            </p:spPr>
          </p:pic>
        </p:grpSp>
        <p:pic>
          <p:nvPicPr>
            <p:cNvPr id="10" name="Объект 9">
              <a:extLst>
                <a:ext uri="{FF2B5EF4-FFF2-40B4-BE49-F238E27FC236}">
                  <a16:creationId xmlns:a16="http://schemas.microsoft.com/office/drawing/2014/main" id="{DE8FE709-965B-2271-B6AD-AEB8CE51B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788" t="3672" r="1567" b="2431"/>
            <a:stretch>
              <a:fillRect/>
            </a:stretch>
          </p:blipFill>
          <p:spPr>
            <a:xfrm>
              <a:off x="6715201" y="2110288"/>
              <a:ext cx="4381081" cy="2331786"/>
            </a:xfrm>
            <a:custGeom>
              <a:avLst/>
              <a:gdLst>
                <a:gd name="connsiteX0" fmla="*/ 666554 w 5629590"/>
                <a:gd name="connsiteY0" fmla="*/ 0 h 3999244"/>
                <a:gd name="connsiteX1" fmla="*/ 4963036 w 5629590"/>
                <a:gd name="connsiteY1" fmla="*/ 0 h 3999244"/>
                <a:gd name="connsiteX2" fmla="*/ 5629590 w 5629590"/>
                <a:gd name="connsiteY2" fmla="*/ 666554 h 3999244"/>
                <a:gd name="connsiteX3" fmla="*/ 5629590 w 5629590"/>
                <a:gd name="connsiteY3" fmla="*/ 3332690 h 3999244"/>
                <a:gd name="connsiteX4" fmla="*/ 4963036 w 5629590"/>
                <a:gd name="connsiteY4" fmla="*/ 3999244 h 3999244"/>
                <a:gd name="connsiteX5" fmla="*/ 666554 w 5629590"/>
                <a:gd name="connsiteY5" fmla="*/ 3999244 h 3999244"/>
                <a:gd name="connsiteX6" fmla="*/ 0 w 5629590"/>
                <a:gd name="connsiteY6" fmla="*/ 3332690 h 3999244"/>
                <a:gd name="connsiteX7" fmla="*/ 0 w 5629590"/>
                <a:gd name="connsiteY7" fmla="*/ 666554 h 3999244"/>
                <a:gd name="connsiteX8" fmla="*/ 666554 w 5629590"/>
                <a:gd name="connsiteY8" fmla="*/ 0 h 399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29590" h="3999244">
                  <a:moveTo>
                    <a:pt x="666554" y="0"/>
                  </a:moveTo>
                  <a:lnTo>
                    <a:pt x="4963036" y="0"/>
                  </a:lnTo>
                  <a:cubicBezTo>
                    <a:pt x="5331164" y="0"/>
                    <a:pt x="5629590" y="298426"/>
                    <a:pt x="5629590" y="666554"/>
                  </a:cubicBezTo>
                  <a:lnTo>
                    <a:pt x="5629590" y="3332690"/>
                  </a:lnTo>
                  <a:cubicBezTo>
                    <a:pt x="5629590" y="3700818"/>
                    <a:pt x="5331164" y="3999244"/>
                    <a:pt x="4963036" y="3999244"/>
                  </a:cubicBezTo>
                  <a:lnTo>
                    <a:pt x="666554" y="3999244"/>
                  </a:lnTo>
                  <a:cubicBezTo>
                    <a:pt x="298426" y="3999244"/>
                    <a:pt x="0" y="3700818"/>
                    <a:pt x="0" y="3332690"/>
                  </a:cubicBezTo>
                  <a:lnTo>
                    <a:pt x="0" y="666554"/>
                  </a:lnTo>
                  <a:cubicBezTo>
                    <a:pt x="0" y="298426"/>
                    <a:pt x="298426" y="0"/>
                    <a:pt x="666554" y="0"/>
                  </a:cubicBezTo>
                  <a:close/>
                </a:path>
              </a:pathLst>
            </a:custGeom>
          </p:spPr>
        </p:pic>
      </p:grpSp>
      <p:sp>
        <p:nvSpPr>
          <p:cNvPr id="12" name="ВП 2">
            <a:extLst>
              <a:ext uri="{FF2B5EF4-FFF2-40B4-BE49-F238E27FC236}">
                <a16:creationId xmlns:a16="http://schemas.microsoft.com/office/drawing/2014/main" id="{BE2DF6ED-91CA-8C17-5DFD-9BE7D5C41839}"/>
              </a:ext>
            </a:extLst>
          </p:cNvPr>
          <p:cNvSpPr/>
          <p:nvPr/>
        </p:nvSpPr>
        <p:spPr>
          <a:xfrm>
            <a:off x="6541558" y="1526950"/>
            <a:ext cx="4884411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Коксование каменного угля</a:t>
            </a:r>
            <a:b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rgbClr val="0000FF"/>
                </a:solidFill>
                <a:ea typeface="+mj-ea"/>
                <a:cs typeface="+mj-cs"/>
              </a:rPr>
              <a:t>Коксование - это нагревание каменного угля без доступа воздуха при температуре 950-1050°C.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C9E056C-D078-1BF6-611F-E6EEFC87DA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788" t="3672" r="1567" b="2431"/>
          <a:stretch>
            <a:fillRect/>
          </a:stretch>
        </p:blipFill>
        <p:spPr>
          <a:xfrm>
            <a:off x="91272" y="1577348"/>
            <a:ext cx="5629590" cy="4290647"/>
          </a:xfrm>
          <a:custGeom>
            <a:avLst/>
            <a:gdLst>
              <a:gd name="connsiteX0" fmla="*/ 666554 w 5629590"/>
              <a:gd name="connsiteY0" fmla="*/ 0 h 3999244"/>
              <a:gd name="connsiteX1" fmla="*/ 4963036 w 5629590"/>
              <a:gd name="connsiteY1" fmla="*/ 0 h 3999244"/>
              <a:gd name="connsiteX2" fmla="*/ 5629590 w 5629590"/>
              <a:gd name="connsiteY2" fmla="*/ 666554 h 3999244"/>
              <a:gd name="connsiteX3" fmla="*/ 5629590 w 5629590"/>
              <a:gd name="connsiteY3" fmla="*/ 3332690 h 3999244"/>
              <a:gd name="connsiteX4" fmla="*/ 4963036 w 5629590"/>
              <a:gd name="connsiteY4" fmla="*/ 3999244 h 3999244"/>
              <a:gd name="connsiteX5" fmla="*/ 666554 w 5629590"/>
              <a:gd name="connsiteY5" fmla="*/ 3999244 h 3999244"/>
              <a:gd name="connsiteX6" fmla="*/ 0 w 5629590"/>
              <a:gd name="connsiteY6" fmla="*/ 3332690 h 3999244"/>
              <a:gd name="connsiteX7" fmla="*/ 0 w 5629590"/>
              <a:gd name="connsiteY7" fmla="*/ 666554 h 3999244"/>
              <a:gd name="connsiteX8" fmla="*/ 666554 w 5629590"/>
              <a:gd name="connsiteY8" fmla="*/ 0 h 399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9590" h="3999244">
                <a:moveTo>
                  <a:pt x="666554" y="0"/>
                </a:moveTo>
                <a:lnTo>
                  <a:pt x="4963036" y="0"/>
                </a:lnTo>
                <a:cubicBezTo>
                  <a:pt x="5331164" y="0"/>
                  <a:pt x="5629590" y="298426"/>
                  <a:pt x="5629590" y="666554"/>
                </a:cubicBezTo>
                <a:lnTo>
                  <a:pt x="5629590" y="3332690"/>
                </a:lnTo>
                <a:cubicBezTo>
                  <a:pt x="5629590" y="3700818"/>
                  <a:pt x="5331164" y="3999244"/>
                  <a:pt x="4963036" y="3999244"/>
                </a:cubicBezTo>
                <a:lnTo>
                  <a:pt x="666554" y="3999244"/>
                </a:lnTo>
                <a:cubicBezTo>
                  <a:pt x="298426" y="3999244"/>
                  <a:pt x="0" y="3700818"/>
                  <a:pt x="0" y="3332690"/>
                </a:cubicBezTo>
                <a:lnTo>
                  <a:pt x="0" y="666554"/>
                </a:lnTo>
                <a:cubicBezTo>
                  <a:pt x="0" y="298426"/>
                  <a:pt x="298426" y="0"/>
                  <a:pt x="666554" y="0"/>
                </a:cubicBezTo>
                <a:close/>
              </a:path>
            </a:pathLst>
          </a:cu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6E6409E1-3EE8-6022-79E2-BBEFF745CF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863" t="2492" r="4318" b="3139"/>
          <a:stretch>
            <a:fillRect/>
          </a:stretch>
        </p:blipFill>
        <p:spPr>
          <a:xfrm>
            <a:off x="5798389" y="1436672"/>
            <a:ext cx="6275700" cy="4431323"/>
          </a:xfrm>
          <a:custGeom>
            <a:avLst/>
            <a:gdLst>
              <a:gd name="connsiteX0" fmla="*/ 669903 w 5825028"/>
              <a:gd name="connsiteY0" fmla="*/ 0 h 4019340"/>
              <a:gd name="connsiteX1" fmla="*/ 5155125 w 5825028"/>
              <a:gd name="connsiteY1" fmla="*/ 0 h 4019340"/>
              <a:gd name="connsiteX2" fmla="*/ 5825028 w 5825028"/>
              <a:gd name="connsiteY2" fmla="*/ 669903 h 4019340"/>
              <a:gd name="connsiteX3" fmla="*/ 5825028 w 5825028"/>
              <a:gd name="connsiteY3" fmla="*/ 3349437 h 4019340"/>
              <a:gd name="connsiteX4" fmla="*/ 5155125 w 5825028"/>
              <a:gd name="connsiteY4" fmla="*/ 4019340 h 4019340"/>
              <a:gd name="connsiteX5" fmla="*/ 669903 w 5825028"/>
              <a:gd name="connsiteY5" fmla="*/ 4019340 h 4019340"/>
              <a:gd name="connsiteX6" fmla="*/ 0 w 5825028"/>
              <a:gd name="connsiteY6" fmla="*/ 3349437 h 4019340"/>
              <a:gd name="connsiteX7" fmla="*/ 0 w 5825028"/>
              <a:gd name="connsiteY7" fmla="*/ 669903 h 4019340"/>
              <a:gd name="connsiteX8" fmla="*/ 669903 w 5825028"/>
              <a:gd name="connsiteY8" fmla="*/ 0 h 401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5028" h="4019340">
                <a:moveTo>
                  <a:pt x="669903" y="0"/>
                </a:moveTo>
                <a:lnTo>
                  <a:pt x="5155125" y="0"/>
                </a:lnTo>
                <a:cubicBezTo>
                  <a:pt x="5525102" y="0"/>
                  <a:pt x="5825028" y="299926"/>
                  <a:pt x="5825028" y="669903"/>
                </a:cubicBezTo>
                <a:lnTo>
                  <a:pt x="5825028" y="3349437"/>
                </a:lnTo>
                <a:cubicBezTo>
                  <a:pt x="5825028" y="3719414"/>
                  <a:pt x="5525102" y="4019340"/>
                  <a:pt x="5155125" y="4019340"/>
                </a:cubicBezTo>
                <a:lnTo>
                  <a:pt x="669903" y="4019340"/>
                </a:lnTo>
                <a:cubicBezTo>
                  <a:pt x="299926" y="4019340"/>
                  <a:pt x="0" y="3719414"/>
                  <a:pt x="0" y="3349437"/>
                </a:cubicBezTo>
                <a:lnTo>
                  <a:pt x="0" y="669903"/>
                </a:lnTo>
                <a:cubicBezTo>
                  <a:pt x="0" y="299926"/>
                  <a:pt x="299926" y="0"/>
                  <a:pt x="669903" y="0"/>
                </a:cubicBezTo>
                <a:close/>
              </a:path>
            </a:pathLst>
          </a:cu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FF1FD25-C06C-BCDD-6E52-403C883D29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272" y="355296"/>
            <a:ext cx="11243269" cy="701731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+mn-lt"/>
              </a:rPr>
              <a:t>Коксование угля, продукты коксования </a:t>
            </a:r>
          </a:p>
        </p:txBody>
      </p:sp>
    </p:spTree>
    <p:extLst>
      <p:ext uri="{BB962C8B-B14F-4D97-AF65-F5344CB8AC3E}">
        <p14:creationId xmlns:p14="http://schemas.microsoft.com/office/powerpoint/2010/main" val="305951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5B61C-4143-279F-4410-8EA18C405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П 2">
            <a:extLst>
              <a:ext uri="{FF2B5EF4-FFF2-40B4-BE49-F238E27FC236}">
                <a16:creationId xmlns:a16="http://schemas.microsoft.com/office/drawing/2014/main" id="{CA141F92-CFB2-54F1-2738-FACEB459C3C8}"/>
              </a:ext>
            </a:extLst>
          </p:cNvPr>
          <p:cNvSpPr/>
          <p:nvPr/>
        </p:nvSpPr>
        <p:spPr>
          <a:xfrm>
            <a:off x="6768341" y="1686440"/>
            <a:ext cx="4884411" cy="455022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процесса:</a:t>
            </a:r>
            <a:endParaRPr lang="ru-RU" sz="24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Уголь измельчают и смешивают с тяжёлым маслом</a:t>
            </a:r>
            <a:endParaRPr lang="ru-RU" sz="2400" b="1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Добавляют катализатор (соединения Fe, </a:t>
            </a:r>
            <a:r>
              <a:rPr lang="ru-RU" sz="2000" b="1" kern="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000" b="1" kern="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kern="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ru-RU" sz="2000" b="1" kern="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Обрабатывают водородом при высоком давлении и температуре</a:t>
            </a:r>
            <a:endParaRPr lang="ru-RU" sz="2400" b="1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kern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превращение </a:t>
            </a:r>
            <a:r>
              <a:rPr lang="ru-RU" sz="2000" b="1" kern="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твердого</a:t>
            </a:r>
            <a:r>
              <a:rPr lang="ru-RU" sz="2000" b="1" kern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угля в жидкие углеводороды</a:t>
            </a:r>
            <a:endParaRPr lang="ru-RU" sz="24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ВП 2">
            <a:extLst>
              <a:ext uri="{FF2B5EF4-FFF2-40B4-BE49-F238E27FC236}">
                <a16:creationId xmlns:a16="http://schemas.microsoft.com/office/drawing/2014/main" id="{19ADFFD2-9480-6451-7ABF-29B4899B9B80}"/>
              </a:ext>
            </a:extLst>
          </p:cNvPr>
          <p:cNvSpPr/>
          <p:nvPr/>
        </p:nvSpPr>
        <p:spPr>
          <a:xfrm>
            <a:off x="6768341" y="1686439"/>
            <a:ext cx="4884411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1212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Каталитическое гидрирование угля</a:t>
            </a:r>
            <a:r>
              <a:rPr lang="ru-RU" sz="2400" kern="0" dirty="0">
                <a:solidFill>
                  <a:srgbClr val="3737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kern="0" dirty="0">
                <a:solidFill>
                  <a:srgbClr val="3737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37374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b="1" kern="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Гидрирование - процесс насыщения угля водородом в присутствии катализаторов при высоком давлении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021C38AD-9C92-8D80-89B9-331B8E6B63CC}"/>
                  </a:ext>
                </a:extLst>
              </p14:cNvPr>
              <p14:cNvContentPartPr/>
              <p14:nvPr/>
            </p14:nvContentPartPr>
            <p14:xfrm>
              <a:off x="6306567" y="-435440"/>
              <a:ext cx="36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021C38AD-9C92-8D80-89B9-331B8E6B63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567" y="-54344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BECAED34-D5CC-220C-467F-BAD11154C187}"/>
                  </a:ext>
                </a:extLst>
              </p14:cNvPr>
              <p14:cNvContentPartPr/>
              <p14:nvPr/>
            </p14:nvContentPartPr>
            <p14:xfrm>
              <a:off x="4905447" y="-525611"/>
              <a:ext cx="360" cy="324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BECAED34-D5CC-220C-467F-BAD11154C1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7447" y="-633611"/>
                <a:ext cx="36000" cy="2188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НП">
            <a:extLst>
              <a:ext uri="{FF2B5EF4-FFF2-40B4-BE49-F238E27FC236}">
                <a16:creationId xmlns:a16="http://schemas.microsoft.com/office/drawing/2014/main" id="{B8896D5F-2D17-DFE9-A366-CD3F4FFBB32A}"/>
              </a:ext>
            </a:extLst>
          </p:cNvPr>
          <p:cNvSpPr/>
          <p:nvPr/>
        </p:nvSpPr>
        <p:spPr>
          <a:xfrm>
            <a:off x="850296" y="1686442"/>
            <a:ext cx="5094977" cy="455022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-228600" algn="ctr" defTabSz="914400" rtl="0" eaLnBrk="1" fontAlgn="auto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реакции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2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-342900" algn="l" defTabSz="914400" rtl="0" eaLnBrk="1" fontAlgn="auto" latinLnBrk="0" hangingPunct="1"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+ O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CO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тепло</a:t>
            </a:r>
            <a:endParaRPr kumimoji="0" lang="ru-RU" sz="2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-342900" algn="l" defTabSz="914400" rtl="0" eaLnBrk="1" fontAlgn="auto" latinLnBrk="0" hangingPunct="1"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+ H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→ CO + H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тепло</a:t>
            </a:r>
            <a:endParaRPr kumimoji="0" lang="ru-RU" sz="2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-342900" algn="l" defTabSz="914400" rtl="0" eaLnBrk="1" fontAlgn="auto" latinLnBrk="0" hangingPunct="1"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+ CO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2CO - тепло</a:t>
            </a:r>
            <a:endParaRPr kumimoji="0" lang="ru-RU" sz="2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-342900" algn="l" defTabSz="914400" rtl="0" eaLnBrk="1" fontAlgn="auto" latinLnBrk="0" hangingPunct="1"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+ H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→ CO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тепло</a:t>
            </a:r>
            <a:endParaRPr kumimoji="0" lang="ru-RU" sz="2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-228600" algn="ctr" defTabSz="914400" rtl="0" eaLnBrk="1" fontAlgn="auto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 образование </a:t>
            </a:r>
          </a:p>
          <a:p>
            <a:pPr marR="0" lvl="0" indent="-228600" algn="ctr" defTabSz="914400" rtl="0" eaLnBrk="1" fontAlgn="auto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синтез-газа (смесь CO и H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Производство аммиака</a:t>
            </a:r>
            <a:endParaRPr kumimoji="0" lang="ru-RU" sz="16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-342900" algn="l" defTabSz="914400" rtl="0" eaLnBrk="1" fontAlgn="auto" latinLnBrk="0" hangingPunct="1"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 метанола</a:t>
            </a:r>
            <a:endParaRPr kumimoji="0" lang="ru-RU" sz="16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Производство водорода</a:t>
            </a:r>
            <a:endParaRPr kumimoji="0" lang="ru-RU" sz="16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Метан:</a:t>
            </a:r>
            <a:endParaRPr kumimoji="0" lang="ru-RU" sz="16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Природный газ для бытовых и промышленных нужд</a:t>
            </a:r>
            <a:endParaRPr kumimoji="0" lang="ru-RU" sz="16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Сырье для производства ацетилена</a:t>
            </a:r>
            <a:r>
              <a:rPr lang="ru-RU" sz="1600" b="1" kern="1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6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ВП">
            <a:extLst>
              <a:ext uri="{FF2B5EF4-FFF2-40B4-BE49-F238E27FC236}">
                <a16:creationId xmlns:a16="http://schemas.microsoft.com/office/drawing/2014/main" id="{00DC2157-2039-7A44-2681-5CDE9BC321C0}"/>
              </a:ext>
            </a:extLst>
          </p:cNvPr>
          <p:cNvSpPr/>
          <p:nvPr/>
        </p:nvSpPr>
        <p:spPr>
          <a:xfrm>
            <a:off x="850296" y="1686439"/>
            <a:ext cx="5069729" cy="455022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ru-RU" sz="2800" b="1" kern="0" dirty="0">
                <a:solidFill>
                  <a:srgbClr val="12121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Газификация угля</a:t>
            </a:r>
            <a:r>
              <a:rPr lang="ru-RU" sz="2800" b="1" kern="0" dirty="0">
                <a:solidFill>
                  <a:srgbClr val="3737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kern="0" dirty="0">
                <a:solidFill>
                  <a:srgbClr val="3737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kern="0" dirty="0">
              <a:solidFill>
                <a:srgbClr val="37374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kern="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Газификация - процесс превращения угля </a:t>
            </a:r>
            <a:r>
              <a:rPr lang="ru-RU" sz="22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горючие газы </a:t>
            </a:r>
            <a:r>
              <a:rPr lang="ru-RU" sz="2200" b="1" kern="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путём взаимодействия с кислородом, </a:t>
            </a:r>
          </a:p>
          <a:p>
            <a:pPr lvl="0"/>
            <a:r>
              <a:rPr lang="ru-RU" sz="2200" b="1" kern="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водяным паром </a:t>
            </a:r>
          </a:p>
          <a:p>
            <a:pPr lvl="0"/>
            <a:r>
              <a:rPr lang="ru-RU" sz="2200" b="1" kern="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или диоксидом углерода </a:t>
            </a:r>
          </a:p>
          <a:p>
            <a:pPr lvl="0"/>
            <a:r>
              <a:rPr lang="ru-RU" sz="2200" kern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высокой температуре (800-1300°C) и давлении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DDEF6-4B28-69B0-A69A-5C729C14399E}"/>
              </a:ext>
            </a:extLst>
          </p:cNvPr>
          <p:cNvSpPr txBox="1"/>
          <p:nvPr/>
        </p:nvSpPr>
        <p:spPr>
          <a:xfrm>
            <a:off x="-3045" y="360551"/>
            <a:ext cx="12037925" cy="83099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Каменный уголь - это не просто топливо, это ценное химическое сырье для современной промышленности.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516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492A3-7040-47E9-BA96-D8235B3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3" y="123964"/>
            <a:ext cx="10515600" cy="1117931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Призыв к действию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8A24B-B7A5-0462-D4B7-2A23A332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9866"/>
            <a:ext cx="12191999" cy="5214170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1200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«Нефть, уголь, природный газ  — не просто “чёрное золото”!</a:t>
            </a:r>
            <a:br>
              <a:rPr lang="ru-RU" sz="11200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основа топлива, пластика, лекарств и синтетики.</a:t>
            </a:r>
            <a:br>
              <a:rPr lang="ru-RU" sz="11200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ресурсы не бесконечны…</a:t>
            </a:r>
            <a:endParaRPr lang="ru-RU" sz="11200" b="1" kern="0" spc="2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11200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— поколение, которое должно найти баланс между развитием и сохранением планеты!»</a:t>
            </a:r>
            <a:endParaRPr lang="ru-RU" sz="11200" b="1" kern="0" spc="25" dirty="0">
              <a:solidFill>
                <a:srgbClr val="0000FF"/>
              </a:solidFill>
              <a:effectLst/>
              <a:latin typeface="Segoe UI Emoji" panose="020B0502040204020203" pitchFamily="34" charset="0"/>
              <a:ea typeface="Times New Roman" panose="02020603050405020304" pitchFamily="18" charset="0"/>
              <a:cs typeface="Segoe UI Emoji" panose="020B0502040204020203" pitchFamily="34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kern="0" spc="25" dirty="0">
                <a:solidFill>
                  <a:srgbClr val="0000FF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🔬</a:t>
            </a:r>
            <a:r>
              <a:rPr lang="ru-RU" sz="11200" b="1" kern="0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Знайте цену капле нефти, кусочку угля — и ищите будущее за их пределами!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1200" b="1" kern="0" spc="25" dirty="0">
              <a:solidFill>
                <a:srgbClr val="0000FF"/>
              </a:solidFill>
              <a:highlight>
                <a:srgbClr val="00FF00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br>
              <a:rPr lang="ru-RU" sz="11200" kern="0" spc="25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9600" b="1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Учим дома §-6, выполняем  тест</a:t>
            </a:r>
          </a:p>
          <a:p>
            <a:pPr marL="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9600" b="1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https://edu.skysmart.ru/student/zogerupefi</a:t>
            </a:r>
            <a:endParaRPr kumimoji="0" lang="ru-RU" sz="9600" b="1" i="0" u="none" strike="noStrike" kern="0" cap="none" spc="2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9600" b="1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выполняем  упр.-1-6, доп. 7-8. </a:t>
            </a:r>
            <a:endParaRPr lang="ru-RU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649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EE1ED-97C6-FC82-9D6B-81AC6046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163" y="100324"/>
            <a:ext cx="12298326" cy="1325563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Лестница понимания»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77DA73-429A-2F06-411B-889F17F0B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8" y="1425887"/>
            <a:ext cx="1211757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1. **«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 в замешательстве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»** — ничего не понял, тема кажется запутанной. 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2. **«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меня много вопросов»**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— кое-что понял, но не до конца. 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3. **«</a:t>
            </a:r>
            <a:r>
              <a:rPr lang="ru-RU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 понимаю, но не могу объяснить другому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»** — усвоил, но неуверенно. 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4. **«</a:t>
            </a: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 могу объяснить, но боюсь ошибиться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»**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— почти готов применять. 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5. **«</a:t>
            </a:r>
            <a:r>
              <a:rPr lang="ru-RU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 мастер»**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—объяснить однокласснику.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Отмечаем свою ступень*и цифру в чат *</a:t>
            </a:r>
          </a:p>
        </p:txBody>
      </p:sp>
    </p:spTree>
    <p:extLst>
      <p:ext uri="{BB962C8B-B14F-4D97-AF65-F5344CB8AC3E}">
        <p14:creationId xmlns:p14="http://schemas.microsoft.com/office/powerpoint/2010/main" val="8161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E79F1F0-8D88-CBB9-9611-5D7F6D9630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363" r="800" b="3426"/>
          <a:stretch>
            <a:fillRect/>
          </a:stretch>
        </p:blipFill>
        <p:spPr>
          <a:xfrm>
            <a:off x="1306548" y="1899137"/>
            <a:ext cx="8812112" cy="5177573"/>
          </a:xfrm>
          <a:custGeom>
            <a:avLst/>
            <a:gdLst>
              <a:gd name="connsiteX0" fmla="*/ 3572168 w 9096876"/>
              <a:gd name="connsiteY0" fmla="*/ 0 h 5981572"/>
              <a:gd name="connsiteX1" fmla="*/ 5524709 w 9096876"/>
              <a:gd name="connsiteY1" fmla="*/ 0 h 5981572"/>
              <a:gd name="connsiteX2" fmla="*/ 5901005 w 9096876"/>
              <a:gd name="connsiteY2" fmla="*/ 64383 h 5981572"/>
              <a:gd name="connsiteX3" fmla="*/ 9096876 w 9096876"/>
              <a:gd name="connsiteY3" fmla="*/ 2954942 h 5981572"/>
              <a:gd name="connsiteX4" fmla="*/ 4548438 w 9096876"/>
              <a:gd name="connsiteY4" fmla="*/ 5981572 h 5981572"/>
              <a:gd name="connsiteX5" fmla="*/ 0 w 9096876"/>
              <a:gd name="connsiteY5" fmla="*/ 2954942 h 5981572"/>
              <a:gd name="connsiteX6" fmla="*/ 3195872 w 9096876"/>
              <a:gd name="connsiteY6" fmla="*/ 64383 h 598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6876" h="5981572">
                <a:moveTo>
                  <a:pt x="3572168" y="0"/>
                </a:moveTo>
                <a:lnTo>
                  <a:pt x="5524709" y="0"/>
                </a:lnTo>
                <a:lnTo>
                  <a:pt x="5901005" y="64383"/>
                </a:lnTo>
                <a:cubicBezTo>
                  <a:pt x="7752531" y="447589"/>
                  <a:pt x="9096876" y="1596798"/>
                  <a:pt x="9096876" y="2954942"/>
                </a:cubicBezTo>
                <a:cubicBezTo>
                  <a:pt x="9096876" y="4626504"/>
                  <a:pt x="7060471" y="5981572"/>
                  <a:pt x="4548438" y="5981572"/>
                </a:cubicBezTo>
                <a:cubicBezTo>
                  <a:pt x="2036405" y="5981572"/>
                  <a:pt x="0" y="4626504"/>
                  <a:pt x="0" y="2954942"/>
                </a:cubicBezTo>
                <a:cubicBezTo>
                  <a:pt x="0" y="1596798"/>
                  <a:pt x="1344346" y="447589"/>
                  <a:pt x="3195872" y="64383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DD43AD-AAE1-A880-C1F8-1002027E2722}"/>
              </a:ext>
            </a:extLst>
          </p:cNvPr>
          <p:cNvSpPr txBox="1"/>
          <p:nvPr/>
        </p:nvSpPr>
        <p:spPr>
          <a:xfrm>
            <a:off x="1806618" y="5110283"/>
            <a:ext cx="108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БЕНЗИН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0680D-31A0-24F3-1007-3CFED4B0F5E7}"/>
              </a:ext>
            </a:extLst>
          </p:cNvPr>
          <p:cNvSpPr txBox="1"/>
          <p:nvPr/>
        </p:nvSpPr>
        <p:spPr>
          <a:xfrm>
            <a:off x="3021941" y="4965959"/>
            <a:ext cx="13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КЕРОСИН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319CD7-89CC-BF5F-8D18-85C7AA21E54C}"/>
              </a:ext>
            </a:extLst>
          </p:cNvPr>
          <p:cNvSpPr txBox="1"/>
          <p:nvPr/>
        </p:nvSpPr>
        <p:spPr>
          <a:xfrm>
            <a:off x="4337152" y="4589033"/>
            <a:ext cx="13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ГАЗОЙЛЬ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6F2A37-962A-C57D-436C-F909D090AD2A}"/>
              </a:ext>
            </a:extLst>
          </p:cNvPr>
          <p:cNvSpPr txBox="1"/>
          <p:nvPr/>
        </p:nvSpPr>
        <p:spPr>
          <a:xfrm>
            <a:off x="5712604" y="5479615"/>
            <a:ext cx="13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МАЗУТ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FD67A4-51B3-59B2-2A6D-CB0E10BA7DEB}"/>
              </a:ext>
            </a:extLst>
          </p:cNvPr>
          <p:cNvSpPr txBox="1"/>
          <p:nvPr/>
        </p:nvSpPr>
        <p:spPr>
          <a:xfrm>
            <a:off x="6933363" y="4523619"/>
            <a:ext cx="13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ПАРАФИН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CD39DA-365C-7C80-D4C1-221E687403D6}"/>
              </a:ext>
            </a:extLst>
          </p:cNvPr>
          <p:cNvSpPr txBox="1"/>
          <p:nvPr/>
        </p:nvSpPr>
        <p:spPr>
          <a:xfrm>
            <a:off x="8350180" y="5369964"/>
            <a:ext cx="13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НЕФТЬ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1AFFE-5DEE-C0B9-1563-0A6058D9E792}"/>
              </a:ext>
            </a:extLst>
          </p:cNvPr>
          <p:cNvSpPr txBox="1"/>
          <p:nvPr/>
        </p:nvSpPr>
        <p:spPr>
          <a:xfrm>
            <a:off x="830041" y="141033"/>
            <a:ext cx="11197836" cy="95410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Национальный проект :   </a:t>
            </a:r>
          </a:p>
          <a:p>
            <a:pPr algn="ctr"/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«Химия. Новые материалы» 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 Cloud">
            <a:extLst>
              <a:ext uri="{FF2B5EF4-FFF2-40B4-BE49-F238E27FC236}">
                <a16:creationId xmlns:a16="http://schemas.microsoft.com/office/drawing/2014/main" id="{71E26051-1687-E274-68B9-0F3FA07F5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17" y="1208689"/>
            <a:ext cx="6537435" cy="47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6F7868BD-4FDB-7B0E-33FE-63F630036BC9}"/>
              </a:ext>
            </a:extLst>
          </p:cNvPr>
          <p:cNvSpPr/>
          <p:nvPr/>
        </p:nvSpPr>
        <p:spPr>
          <a:xfrm>
            <a:off x="2963917" y="578069"/>
            <a:ext cx="6684580" cy="555003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39A4A-197F-6E72-2144-543984AE1EEC}"/>
              </a:ext>
            </a:extLst>
          </p:cNvPr>
          <p:cNvSpPr txBox="1"/>
          <p:nvPr/>
        </p:nvSpPr>
        <p:spPr>
          <a:xfrm>
            <a:off x="10005537" y="5758775"/>
            <a:ext cx="1198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Нефть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D83BE-F382-ECD8-9F70-03D763C8ABC4}"/>
              </a:ext>
            </a:extLst>
          </p:cNvPr>
          <p:cNvSpPr txBox="1"/>
          <p:nvPr/>
        </p:nvSpPr>
        <p:spPr>
          <a:xfrm>
            <a:off x="9264869" y="388921"/>
            <a:ext cx="2559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каменный уголь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96D05-7EFB-61EE-99B9-F39F3B018FE8}"/>
              </a:ext>
            </a:extLst>
          </p:cNvPr>
          <p:cNvSpPr txBox="1"/>
          <p:nvPr/>
        </p:nvSpPr>
        <p:spPr>
          <a:xfrm>
            <a:off x="788275" y="5579522"/>
            <a:ext cx="2175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природный газ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C5732-17C7-30FB-1D4E-885D93816F80}"/>
              </a:ext>
            </a:extLst>
          </p:cNvPr>
          <p:cNvSpPr txBox="1"/>
          <p:nvPr/>
        </p:nvSpPr>
        <p:spPr>
          <a:xfrm>
            <a:off x="644480" y="261650"/>
            <a:ext cx="17623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переработка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1FCC2-B4D1-422A-60CD-CA195DD19CB8}"/>
              </a:ext>
            </a:extLst>
          </p:cNvPr>
          <p:cNvSpPr txBox="1"/>
          <p:nvPr/>
        </p:nvSpPr>
        <p:spPr>
          <a:xfrm>
            <a:off x="4839934" y="123150"/>
            <a:ext cx="328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Природные  источники углеводородов</a:t>
            </a:r>
          </a:p>
        </p:txBody>
      </p:sp>
    </p:spTree>
    <p:extLst>
      <p:ext uri="{BB962C8B-B14F-4D97-AF65-F5344CB8AC3E}">
        <p14:creationId xmlns:p14="http://schemas.microsoft.com/office/powerpoint/2010/main" val="42184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0DD44-CBFD-F5B0-BAE2-B099622B2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 Cloud">
            <a:extLst>
              <a:ext uri="{FF2B5EF4-FFF2-40B4-BE49-F238E27FC236}">
                <a16:creationId xmlns:a16="http://schemas.microsoft.com/office/drawing/2014/main" id="{A5BAA248-3205-18BA-BAF1-138D8C21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17" y="1208689"/>
            <a:ext cx="6537435" cy="47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DB43213D-DF8A-335A-5B77-E490A657CD8A}"/>
              </a:ext>
            </a:extLst>
          </p:cNvPr>
          <p:cNvSpPr/>
          <p:nvPr/>
        </p:nvSpPr>
        <p:spPr>
          <a:xfrm>
            <a:off x="2963917" y="578069"/>
            <a:ext cx="6684580" cy="555003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955B9-7638-9A42-8D11-50B85D1E5F8D}"/>
              </a:ext>
            </a:extLst>
          </p:cNvPr>
          <p:cNvSpPr txBox="1"/>
          <p:nvPr/>
        </p:nvSpPr>
        <p:spPr>
          <a:xfrm>
            <a:off x="8155717" y="4463730"/>
            <a:ext cx="1198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Нефть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AB01D-0599-393B-41F0-AF48CA95AC56}"/>
              </a:ext>
            </a:extLst>
          </p:cNvPr>
          <p:cNvSpPr txBox="1"/>
          <p:nvPr/>
        </p:nvSpPr>
        <p:spPr>
          <a:xfrm>
            <a:off x="6306207" y="1496594"/>
            <a:ext cx="2559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каменный уголь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BCE238-C967-8217-B0F3-148AD9BA5416}"/>
              </a:ext>
            </a:extLst>
          </p:cNvPr>
          <p:cNvSpPr txBox="1"/>
          <p:nvPr/>
        </p:nvSpPr>
        <p:spPr>
          <a:xfrm>
            <a:off x="3489433" y="4463730"/>
            <a:ext cx="2175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природный газ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29245-C331-98F0-23F5-74230EE366C9}"/>
              </a:ext>
            </a:extLst>
          </p:cNvPr>
          <p:cNvSpPr txBox="1"/>
          <p:nvPr/>
        </p:nvSpPr>
        <p:spPr>
          <a:xfrm>
            <a:off x="3093391" y="3378716"/>
            <a:ext cx="17623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переработка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4E951-908F-AF65-F0FB-8E23D485BD0F}"/>
              </a:ext>
            </a:extLst>
          </p:cNvPr>
          <p:cNvSpPr txBox="1"/>
          <p:nvPr/>
        </p:nvSpPr>
        <p:spPr>
          <a:xfrm>
            <a:off x="4663925" y="619753"/>
            <a:ext cx="3284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Природные  источники углеводородов</a:t>
            </a:r>
          </a:p>
        </p:txBody>
      </p:sp>
    </p:spTree>
    <p:extLst>
      <p:ext uri="{BB962C8B-B14F-4D97-AF65-F5344CB8AC3E}">
        <p14:creationId xmlns:p14="http://schemas.microsoft.com/office/powerpoint/2010/main" val="2184876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57296-CF61-06F4-7376-EE881F43B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3190C24-5B6B-78EE-16E5-D5F2FDE898A0}"/>
              </a:ext>
            </a:extLst>
          </p:cNvPr>
          <p:cNvSpPr txBox="1"/>
          <p:nvPr/>
        </p:nvSpPr>
        <p:spPr>
          <a:xfrm>
            <a:off x="9822361" y="5486769"/>
            <a:ext cx="169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FF"/>
                </a:solidFill>
              </a:rPr>
              <a:t>ПАРАФИН</a:t>
            </a:r>
          </a:p>
        </p:txBody>
      </p:sp>
      <p:pic>
        <p:nvPicPr>
          <p:cNvPr id="1026" name="Picture 2" descr="Word Cloud">
            <a:extLst>
              <a:ext uri="{FF2B5EF4-FFF2-40B4-BE49-F238E27FC236}">
                <a16:creationId xmlns:a16="http://schemas.microsoft.com/office/drawing/2014/main" id="{952FF81A-7402-953C-5E4B-A55EDD179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91" y="824506"/>
            <a:ext cx="7301000" cy="51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223664D3-81F5-9CE2-D369-F7DA56A89977}"/>
              </a:ext>
            </a:extLst>
          </p:cNvPr>
          <p:cNvSpPr/>
          <p:nvPr/>
        </p:nvSpPr>
        <p:spPr>
          <a:xfrm>
            <a:off x="2555710" y="637326"/>
            <a:ext cx="8076848" cy="5667781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B6B0A-B2B0-3AE1-45A6-4D7665BA2A4A}"/>
              </a:ext>
            </a:extLst>
          </p:cNvPr>
          <p:cNvSpPr txBox="1"/>
          <p:nvPr/>
        </p:nvSpPr>
        <p:spPr>
          <a:xfrm>
            <a:off x="5107589" y="175661"/>
            <a:ext cx="2254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ПЕРЕРАБОТКА </a:t>
            </a:r>
            <a:endParaRPr lang="ru-RU" sz="2400" b="1" dirty="0">
              <a:solidFill>
                <a:srgbClr val="FF00FF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E4AD16-0B6D-4C7C-6B66-158080FF9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73" y="1491452"/>
            <a:ext cx="1347333" cy="53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A542AF-A83F-A04D-4A16-F334874B8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85" y="4618111"/>
            <a:ext cx="1560711" cy="6462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B9D11F-4E77-0A04-BB8F-76FF34A36901}"/>
              </a:ext>
            </a:extLst>
          </p:cNvPr>
          <p:cNvSpPr txBox="1"/>
          <p:nvPr/>
        </p:nvSpPr>
        <p:spPr>
          <a:xfrm>
            <a:off x="9057111" y="637326"/>
            <a:ext cx="130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НЕФТЬ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1B27A5-FA40-BC94-0628-3F6B1441D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589" y="6169091"/>
            <a:ext cx="1615580" cy="6462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F175AA8-F0D3-55EF-6F81-D75A83BCD5B6}"/>
              </a:ext>
            </a:extLst>
          </p:cNvPr>
          <p:cNvSpPr txBox="1"/>
          <p:nvPr/>
        </p:nvSpPr>
        <p:spPr>
          <a:xfrm>
            <a:off x="10754043" y="3538264"/>
            <a:ext cx="130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9900"/>
                </a:solidFill>
              </a:rPr>
              <a:t>МАЗУТ</a:t>
            </a:r>
          </a:p>
        </p:txBody>
      </p:sp>
    </p:spTree>
    <p:extLst>
      <p:ext uri="{BB962C8B-B14F-4D97-AF65-F5344CB8AC3E}">
        <p14:creationId xmlns:p14="http://schemas.microsoft.com/office/powerpoint/2010/main" val="325415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877160-A649-0392-1B98-DA863A0A2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CBE3B4-D198-B8D6-F297-14FFFEB22E46}"/>
              </a:ext>
            </a:extLst>
          </p:cNvPr>
          <p:cNvSpPr txBox="1"/>
          <p:nvPr/>
        </p:nvSpPr>
        <p:spPr>
          <a:xfrm>
            <a:off x="7317238" y="4986798"/>
            <a:ext cx="169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FF"/>
                </a:solidFill>
              </a:rPr>
              <a:t>ПАРАФИН</a:t>
            </a:r>
          </a:p>
        </p:txBody>
      </p:sp>
      <p:pic>
        <p:nvPicPr>
          <p:cNvPr id="1026" name="Picture 2" descr="Word Cloud">
            <a:extLst>
              <a:ext uri="{FF2B5EF4-FFF2-40B4-BE49-F238E27FC236}">
                <a16:creationId xmlns:a16="http://schemas.microsoft.com/office/drawing/2014/main" id="{6A552874-5677-3691-F52F-F98FF4AE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92" y="1548086"/>
            <a:ext cx="5715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763D9F00-183B-15D8-26C4-168F27FB9237}"/>
              </a:ext>
            </a:extLst>
          </p:cNvPr>
          <p:cNvSpPr/>
          <p:nvPr/>
        </p:nvSpPr>
        <p:spPr>
          <a:xfrm>
            <a:off x="2505809" y="265814"/>
            <a:ext cx="8254340" cy="6177516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2AB644-8B8C-328B-9A2A-1F35A534EF67}"/>
              </a:ext>
            </a:extLst>
          </p:cNvPr>
          <p:cNvSpPr txBox="1"/>
          <p:nvPr/>
        </p:nvSpPr>
        <p:spPr>
          <a:xfrm>
            <a:off x="4968699" y="1317253"/>
            <a:ext cx="2254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ПЕРЕРАБОТКА </a:t>
            </a:r>
            <a:endParaRPr lang="ru-RU" sz="2400" b="1" dirty="0">
              <a:solidFill>
                <a:srgbClr val="FF00FF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DA7FA5-843B-B63D-22EE-FAA500389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823" y="2042231"/>
            <a:ext cx="1347333" cy="53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E95525-7008-0F2E-18F9-C7B28BF13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00" y="4279276"/>
            <a:ext cx="1560711" cy="6462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496500-4B9B-5A02-810D-0C314A989A27}"/>
              </a:ext>
            </a:extLst>
          </p:cNvPr>
          <p:cNvSpPr txBox="1"/>
          <p:nvPr/>
        </p:nvSpPr>
        <p:spPr>
          <a:xfrm>
            <a:off x="7148458" y="1191009"/>
            <a:ext cx="130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НЕФТЬ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4496396-A1DC-D89E-DA70-6DF5C65C5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855" y="4894515"/>
            <a:ext cx="1615580" cy="6462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30B498-E163-1DE7-4303-EB887B66060E}"/>
              </a:ext>
            </a:extLst>
          </p:cNvPr>
          <p:cNvSpPr txBox="1"/>
          <p:nvPr/>
        </p:nvSpPr>
        <p:spPr>
          <a:xfrm>
            <a:off x="8989345" y="3527378"/>
            <a:ext cx="130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9900"/>
                </a:solidFill>
              </a:rPr>
              <a:t>МАЗУТ</a:t>
            </a:r>
          </a:p>
        </p:txBody>
      </p:sp>
    </p:spTree>
    <p:extLst>
      <p:ext uri="{BB962C8B-B14F-4D97-AF65-F5344CB8AC3E}">
        <p14:creationId xmlns:p14="http://schemas.microsoft.com/office/powerpoint/2010/main" val="1447656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29990-CF30-524C-2609-E4BF5CAA5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D31DF-931C-9416-17D8-2B475F93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246" y="248574"/>
            <a:ext cx="7967508" cy="1325563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kumimoji="0" lang="ru-RU" sz="3600" b="1" i="0" u="none" strike="noStrike" kern="0" cap="none" spc="25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r>
              <a:rPr kumimoji="0" lang="ru-RU" sz="36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ru-RU" sz="3200" b="1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0" cap="none" spc="2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Природный газ. Нефть. Каменный уголь. </a:t>
            </a:r>
            <a:br>
              <a:rPr kumimoji="0" lang="ru-RU" sz="3200" b="1" i="0" u="none" strike="noStrike" kern="0" cap="none" spc="2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0" cap="none" spc="2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Способы переработки переработки</a:t>
            </a:r>
            <a:endParaRPr lang="ru-RU" sz="48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4BA90-A61F-378C-3808-3AFD8B6A1DD6}"/>
              </a:ext>
            </a:extLst>
          </p:cNvPr>
          <p:cNvSpPr txBox="1"/>
          <p:nvPr/>
        </p:nvSpPr>
        <p:spPr>
          <a:xfrm>
            <a:off x="1245156" y="1544193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1" i="0" u="none" strike="noStrike" kern="0" cap="none" spc="25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181DA-37E6-B55A-5690-8616CD09A73D}"/>
              </a:ext>
            </a:extLst>
          </p:cNvPr>
          <p:cNvSpPr txBox="1"/>
          <p:nvPr/>
        </p:nvSpPr>
        <p:spPr>
          <a:xfrm>
            <a:off x="526700" y="2308605"/>
            <a:ext cx="10515600" cy="542584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ru-RU" sz="28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состав природного газа, нефти, угля</a:t>
            </a:r>
            <a:endParaRPr kumimoji="0" lang="ru-RU" sz="2800" b="0" i="0" u="none" strike="noStrike" kern="100" cap="none" spc="0" normalizeH="0" baseline="0" noProof="0" dirty="0">
              <a:ln>
                <a:noFill/>
              </a:ln>
              <a:solidFill>
                <a:srgbClr val="2C2C3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499BA-3548-95D8-8D04-6C5A3D46089A}"/>
              </a:ext>
            </a:extLst>
          </p:cNvPr>
          <p:cNvSpPr txBox="1"/>
          <p:nvPr/>
        </p:nvSpPr>
        <p:spPr>
          <a:xfrm>
            <a:off x="401095" y="3133920"/>
            <a:ext cx="11571515" cy="95410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ru-RU" sz="28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2. Знать способы переработки нефти</a:t>
            </a:r>
            <a:endParaRPr kumimoji="0" lang="ru-RU" sz="2800" b="0" i="0" u="none" strike="noStrike" kern="100" cap="none" spc="0" normalizeH="0" baseline="0" noProof="0" dirty="0">
              <a:ln>
                <a:noFill/>
              </a:ln>
              <a:solidFill>
                <a:srgbClr val="2C2C3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ru-RU" sz="28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Перегонка</a:t>
            </a:r>
            <a:r>
              <a:rPr kumimoji="0" lang="ru-RU" sz="2800" b="1" i="0" u="none" strike="noStrike" kern="10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б. Крекинг</a:t>
            </a:r>
            <a:r>
              <a:rPr lang="ru-RU" sz="2800" b="1" kern="100" dirty="0">
                <a:solidFill>
                  <a:srgbClr val="0000FF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в. Риформинг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16C43-16E5-BAF9-8EB5-88FAAD14A7B2}"/>
              </a:ext>
            </a:extLst>
          </p:cNvPr>
          <p:cNvSpPr txBox="1"/>
          <p:nvPr/>
        </p:nvSpPr>
        <p:spPr>
          <a:xfrm>
            <a:off x="1" y="5353703"/>
            <a:ext cx="12192000" cy="542584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ru-RU" sz="28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Объяснять, зачем нужны разные методы.</a:t>
            </a:r>
            <a:r>
              <a:rPr lang="ru-RU" sz="2800" kern="100" dirty="0">
                <a:solidFill>
                  <a:srgbClr val="2C2C36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Оценить значение и проблемы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E1782-ED22-53CB-85D7-50F9DE4FAB49}"/>
              </a:ext>
            </a:extLst>
          </p:cNvPr>
          <p:cNvSpPr txBox="1"/>
          <p:nvPr/>
        </p:nvSpPr>
        <p:spPr>
          <a:xfrm>
            <a:off x="401095" y="4139280"/>
            <a:ext cx="11790905" cy="95410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u-RU" sz="28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Знать способы переработки угля</a:t>
            </a:r>
            <a:endParaRPr kumimoji="0" lang="ru-RU" sz="2800" b="0" i="0" u="none" strike="noStrike" kern="100" cap="none" spc="0" normalizeH="0" baseline="0" noProof="0" dirty="0">
              <a:ln>
                <a:noFill/>
              </a:ln>
              <a:solidFill>
                <a:srgbClr val="2C2C3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ru-RU" sz="2800" b="0" i="0" u="none" strike="noStrike" kern="0" cap="none" spc="25" normalizeH="0" baseline="0" noProof="0" dirty="0">
                <a:ln>
                  <a:noFill/>
                </a:ln>
                <a:solidFill>
                  <a:srgbClr val="2C2C3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kumimoji="0" lang="ru-RU" sz="2800" b="1" i="0" u="none" strike="noStrike" kern="0" cap="none" spc="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Газификация, б. Коксование, в. Гидрирование</a:t>
            </a:r>
            <a:endParaRPr kumimoji="0" lang="ru-RU" sz="6000" b="1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1903</Words>
  <Application>Microsoft Office PowerPoint</Application>
  <PresentationFormat>Широкоэкранный</PresentationFormat>
  <Paragraphs>361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2" baseType="lpstr">
      <vt:lpstr>a_AlbionicTitulInfl</vt:lpstr>
      <vt:lpstr>Arial</vt:lpstr>
      <vt:lpstr>Calibri</vt:lpstr>
      <vt:lpstr>Calibri Light</vt:lpstr>
      <vt:lpstr>Cambria Math</vt:lpstr>
      <vt:lpstr>Gerbera</vt:lpstr>
      <vt:lpstr>Segoe UI Emoji</vt:lpstr>
      <vt:lpstr>SF Mono</vt:lpstr>
      <vt:lpstr>Symbol</vt:lpstr>
      <vt:lpstr>Tahoma</vt:lpstr>
      <vt:lpstr>Times New Roman</vt:lpstr>
      <vt:lpstr>Verdana</vt:lpstr>
      <vt:lpstr>Wingdings</vt:lpstr>
      <vt:lpstr>Тема Office</vt:lpstr>
      <vt:lpstr>«Энергетическая загадка»  Почему?</vt:lpstr>
      <vt:lpstr>Презентация PowerPoint</vt:lpstr>
      <vt:lpstr>Тема урока?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  Природный газ. Нефть. Каменный уголь.  Способы переработки переработки</vt:lpstr>
      <vt:lpstr>Презентация PowerPoint</vt:lpstr>
      <vt:lpstr>Природный газ</vt:lpstr>
      <vt:lpstr>Нефть  - это смесь различных углеводородов</vt:lpstr>
      <vt:lpstr>Пробное задание</vt:lpstr>
      <vt:lpstr>Первичная  переработка нефти  на основе физических процессов </vt:lpstr>
      <vt:lpstr>Презентация PowerPoint</vt:lpstr>
      <vt:lpstr>Презентация PowerPoint</vt:lpstr>
      <vt:lpstr>Первичная переработка нефти проводится  на основе физических процессов-  Фракционная перегонка нефти - ректификация</vt:lpstr>
      <vt:lpstr>Первичная переработка нефти проводится  на основе физических процессов-  Фракционная перегонка нефти - ректификация</vt:lpstr>
      <vt:lpstr>Презентация PowerPoint</vt:lpstr>
      <vt:lpstr>Шухов Владимир Григорьевич (1853–1939 гг.)</vt:lpstr>
      <vt:lpstr>Вторичная переработка нефти  на основе химических процессов.</vt:lpstr>
      <vt:lpstr>Презентация PowerPoint</vt:lpstr>
      <vt:lpstr>Презентация PowerPoint</vt:lpstr>
      <vt:lpstr>Вторичная переработка нефти  на основе химических процессов</vt:lpstr>
      <vt:lpstr>Крекинг – расщепление углеводородов с большой относительной молекулярной массой на углеводороды с небольшой молекулярной массой.</vt:lpstr>
      <vt:lpstr>Презентация PowerPoint</vt:lpstr>
      <vt:lpstr>Риформинг – изменение структуры молекул</vt:lpstr>
      <vt:lpstr> Инфографика:  «Путь нефти от скважины до бензобака»</vt:lpstr>
      <vt:lpstr> Инфографика: «Путь нефти от скважины до бензобака»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Коксование угля, продукты коксования </vt:lpstr>
      <vt:lpstr>Презентация PowerPoint</vt:lpstr>
      <vt:lpstr>Призыв к действию</vt:lpstr>
      <vt:lpstr>«Лестница понимания»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Луиза Шамгунова</dc:creator>
  <cp:lastModifiedBy>Луиза Шамгунова</cp:lastModifiedBy>
  <cp:revision>11</cp:revision>
  <dcterms:created xsi:type="dcterms:W3CDTF">2025-11-12T21:53:35Z</dcterms:created>
  <dcterms:modified xsi:type="dcterms:W3CDTF">2025-12-07T08:42:08Z</dcterms:modified>
</cp:coreProperties>
</file>