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3" r:id="rId5"/>
    <p:sldId id="259" r:id="rId6"/>
    <p:sldId id="261" r:id="rId7"/>
    <p:sldId id="262" r:id="rId8"/>
    <p:sldId id="260" r:id="rId9"/>
    <p:sldId id="294" r:id="rId10"/>
    <p:sldId id="273" r:id="rId11"/>
    <p:sldId id="289" r:id="rId12"/>
    <p:sldId id="264" r:id="rId13"/>
    <p:sldId id="265" r:id="rId14"/>
    <p:sldId id="266" r:id="rId15"/>
    <p:sldId id="269" r:id="rId16"/>
    <p:sldId id="270" r:id="rId17"/>
    <p:sldId id="271" r:id="rId18"/>
    <p:sldId id="263" r:id="rId19"/>
    <p:sldId id="274" r:id="rId20"/>
    <p:sldId id="290" r:id="rId21"/>
    <p:sldId id="275" r:id="rId22"/>
    <p:sldId id="276" r:id="rId23"/>
    <p:sldId id="292" r:id="rId24"/>
    <p:sldId id="284" r:id="rId25"/>
    <p:sldId id="285" r:id="rId26"/>
    <p:sldId id="286" r:id="rId27"/>
    <p:sldId id="287" r:id="rId28"/>
    <p:sldId id="280" r:id="rId29"/>
    <p:sldId id="281" r:id="rId30"/>
    <p:sldId id="288" r:id="rId31"/>
    <p:sldId id="283" r:id="rId32"/>
    <p:sldId id="282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1FCAA44-310C-46EC-9B9D-37046CC5FDFE}">
          <p14:sldIdLst>
            <p14:sldId id="256"/>
            <p14:sldId id="257"/>
            <p14:sldId id="258"/>
            <p14:sldId id="293"/>
            <p14:sldId id="259"/>
            <p14:sldId id="261"/>
            <p14:sldId id="262"/>
            <p14:sldId id="260"/>
            <p14:sldId id="294"/>
            <p14:sldId id="273"/>
          </p14:sldIdLst>
        </p14:section>
        <p14:section name="КОТИКИ" id="{94316541-3F8B-4AE6-96EF-9E3E4B29358F}">
          <p14:sldIdLst>
            <p14:sldId id="289"/>
            <p14:sldId id="264"/>
            <p14:sldId id="265"/>
            <p14:sldId id="266"/>
            <p14:sldId id="269"/>
            <p14:sldId id="270"/>
            <p14:sldId id="271"/>
            <p14:sldId id="263"/>
          </p14:sldIdLst>
        </p14:section>
        <p14:section name="КОРОБОЧКИ" id="{971C0049-3A6A-4C2E-BD1B-5F86565ED65B}">
          <p14:sldIdLst>
            <p14:sldId id="274"/>
            <p14:sldId id="290"/>
            <p14:sldId id="275"/>
            <p14:sldId id="276"/>
            <p14:sldId id="292"/>
          </p14:sldIdLst>
        </p14:section>
        <p14:section name="Раздел без заголовка" id="{4FFB1822-85A4-4FD6-834F-817B1734F5D8}">
          <p14:sldIdLst>
            <p14:sldId id="284"/>
            <p14:sldId id="285"/>
            <p14:sldId id="286"/>
            <p14:sldId id="287"/>
          </p14:sldIdLst>
        </p14:section>
        <p14:section name="Раздел без заголовка" id="{365789A4-28EA-4F08-AD26-92ABC8772B1C}">
          <p14:sldIdLst>
            <p14:sldId id="280"/>
            <p14:sldId id="281"/>
            <p14:sldId id="288"/>
            <p14:sldId id="283"/>
            <p14:sldId id="28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0066FF"/>
    <a:srgbClr val="FFCCFF"/>
    <a:srgbClr val="FFFF66"/>
    <a:srgbClr val="FFFFFF"/>
    <a:srgbClr val="FF33CC"/>
    <a:srgbClr val="FFFFCC"/>
    <a:srgbClr val="CCFFCC"/>
    <a:srgbClr val="9900FF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6433" autoAdjust="0"/>
  </p:normalViewPr>
  <p:slideViewPr>
    <p:cSldViewPr snapToGrid="0">
      <p:cViewPr>
        <p:scale>
          <a:sx n="73" d="100"/>
          <a:sy n="73" d="100"/>
        </p:scale>
        <p:origin x="-1284" y="-7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dPt>
          <c:dPt>
            <c:idx val="1"/>
            <c:bubble3D val="0"/>
            <c:spPr>
              <a:solidFill>
                <a:srgbClr val="FFFF00"/>
              </a:solidFill>
              <a:ln w="12700">
                <a:solidFill>
                  <a:srgbClr val="C00000"/>
                </a:solidFill>
              </a:ln>
            </c:spPr>
          </c:dPt>
          <c:dPt>
            <c:idx val="2"/>
            <c:bubble3D val="0"/>
            <c:spPr>
              <a:solidFill>
                <a:srgbClr val="66FF99"/>
              </a:solidFill>
              <a:ln>
                <a:solidFill>
                  <a:srgbClr val="C00000"/>
                </a:solidFill>
              </a:ln>
            </c:spPr>
          </c:dPt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35</c:v>
                </c:pt>
                <c:pt idx="1">
                  <c:v>11</c:v>
                </c:pt>
                <c:pt idx="2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dPt>
            <c:idx val="0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dPt>
          <c:dPt>
            <c:idx val="1"/>
            <c:bubble3D val="0"/>
            <c:spPr>
              <a:solidFill>
                <a:srgbClr val="FFC000"/>
              </a:solidFill>
              <a:ln w="12700">
                <a:solidFill>
                  <a:srgbClr val="C00000"/>
                </a:solidFill>
              </a:ln>
            </c:spPr>
          </c:dPt>
          <c:dPt>
            <c:idx val="2"/>
            <c:bubble3D val="0"/>
            <c:spPr>
              <a:solidFill>
                <a:srgbClr val="66FF99"/>
              </a:solidFill>
              <a:ln>
                <a:solidFill>
                  <a:srgbClr val="C00000"/>
                </a:solidFill>
              </a:ln>
            </c:spPr>
          </c:dPt>
          <c:dPt>
            <c:idx val="3"/>
            <c:bubble3D val="0"/>
            <c:spPr>
              <a:solidFill>
                <a:srgbClr val="00B0F0"/>
              </a:solidFill>
              <a:ln>
                <a:solidFill>
                  <a:srgbClr val="C00000"/>
                </a:solidFill>
              </a:ln>
            </c:spPr>
          </c:dPt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</c:v>
                </c:pt>
                <c:pt idx="1">
                  <c:v>21</c:v>
                </c:pt>
                <c:pt idx="2">
                  <c:v>18</c:v>
                </c:pt>
                <c:pt idx="3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BB23-124E-4262-AE23-13B48F0E7945}" type="datetimeFigureOut">
              <a:rPr lang="ru-RU" smtClean="0"/>
              <a:t>07.10.2019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81D81-8BA6-468A-92DB-C55A0270B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005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BB23-124E-4262-AE23-13B48F0E7945}" type="datetimeFigureOut">
              <a:rPr lang="ru-RU" smtClean="0"/>
              <a:t>07.10.2019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81D81-8BA6-468A-92DB-C55A0270B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895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BB23-124E-4262-AE23-13B48F0E7945}" type="datetimeFigureOut">
              <a:rPr lang="ru-RU" smtClean="0"/>
              <a:t>07.10.2019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81D81-8BA6-468A-92DB-C55A0270B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992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BB23-124E-4262-AE23-13B48F0E7945}" type="datetimeFigureOut">
              <a:rPr lang="ru-RU" smtClean="0"/>
              <a:t>07.10.2019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81D81-8BA6-468A-92DB-C55A0270B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33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BB23-124E-4262-AE23-13B48F0E7945}" type="datetimeFigureOut">
              <a:rPr lang="ru-RU" smtClean="0"/>
              <a:t>07.10.2019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81D81-8BA6-468A-92DB-C55A0270B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697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BB23-124E-4262-AE23-13B48F0E7945}" type="datetimeFigureOut">
              <a:rPr lang="ru-RU" smtClean="0"/>
              <a:t>07.10.2019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81D81-8BA6-468A-92DB-C55A0270B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10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BB23-124E-4262-AE23-13B48F0E7945}" type="datetimeFigureOut">
              <a:rPr lang="ru-RU" smtClean="0"/>
              <a:t>07.10.2019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81D81-8BA6-468A-92DB-C55A0270B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542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BB23-124E-4262-AE23-13B48F0E7945}" type="datetimeFigureOut">
              <a:rPr lang="ru-RU" smtClean="0"/>
              <a:t>07.10.2019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81D81-8BA6-468A-92DB-C55A0270B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859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BB23-124E-4262-AE23-13B48F0E7945}" type="datetimeFigureOut">
              <a:rPr lang="ru-RU" smtClean="0"/>
              <a:t>07.10.2019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81D81-8BA6-468A-92DB-C55A0270B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856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BB23-124E-4262-AE23-13B48F0E7945}" type="datetimeFigureOut">
              <a:rPr lang="ru-RU" smtClean="0"/>
              <a:t>07.10.2019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81D81-8BA6-468A-92DB-C55A0270B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409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BB23-124E-4262-AE23-13B48F0E7945}" type="datetimeFigureOut">
              <a:rPr lang="ru-RU" smtClean="0"/>
              <a:t>07.10.2019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81D81-8BA6-468A-92DB-C55A0270B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562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8BB23-124E-4262-AE23-13B48F0E7945}" type="datetimeFigureOut">
              <a:rPr lang="ru-RU" smtClean="0"/>
              <a:t>07.10.2019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81D81-8BA6-468A-92DB-C55A0270B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99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microsoft.com/office/2007/relationships/hdphoto" Target="../media/hdphoto3.wdp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5.jpeg"/><Relationship Id="rId3" Type="http://schemas.openxmlformats.org/officeDocument/2006/relationships/image" Target="../media/image12.png"/><Relationship Id="rId7" Type="http://schemas.openxmlformats.org/officeDocument/2006/relationships/image" Target="../media/image52.png"/><Relationship Id="rId12" Type="http://schemas.microsoft.com/office/2007/relationships/hdphoto" Target="../media/hdphoto8.wdp"/><Relationship Id="rId17" Type="http://schemas.openxmlformats.org/officeDocument/2006/relationships/image" Target="../media/image57.png"/><Relationship Id="rId2" Type="http://schemas.openxmlformats.org/officeDocument/2006/relationships/image" Target="../media/image11.png"/><Relationship Id="rId16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4.jpeg"/><Relationship Id="rId5" Type="http://schemas.openxmlformats.org/officeDocument/2006/relationships/image" Target="../media/image51.png"/><Relationship Id="rId15" Type="http://schemas.openxmlformats.org/officeDocument/2006/relationships/image" Target="../media/image56.jpeg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8.jpeg"/><Relationship Id="rId7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microsoft.com/office/2007/relationships/hdphoto" Target="../media/hdphoto11.wdp"/><Relationship Id="rId4" Type="http://schemas.openxmlformats.org/officeDocument/2006/relationships/image" Target="../media/image11.png"/><Relationship Id="rId9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13.wdp"/><Relationship Id="rId3" Type="http://schemas.openxmlformats.org/officeDocument/2006/relationships/image" Target="../media/image21.png"/><Relationship Id="rId7" Type="http://schemas.openxmlformats.org/officeDocument/2006/relationships/image" Target="../media/image52.png"/><Relationship Id="rId12" Type="http://schemas.openxmlformats.org/officeDocument/2006/relationships/image" Target="../media/image6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12.wdp"/><Relationship Id="rId5" Type="http://schemas.openxmlformats.org/officeDocument/2006/relationships/image" Target="../media/image12.png"/><Relationship Id="rId10" Type="http://schemas.openxmlformats.org/officeDocument/2006/relationships/image" Target="../media/image62.jpeg"/><Relationship Id="rId4" Type="http://schemas.openxmlformats.org/officeDocument/2006/relationships/image" Target="../media/image11.png"/><Relationship Id="rId9" Type="http://schemas.openxmlformats.org/officeDocument/2006/relationships/image" Target="../media/image61.png"/><Relationship Id="rId1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png"/><Relationship Id="rId7" Type="http://schemas.openxmlformats.org/officeDocument/2006/relationships/image" Target="../media/image1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ekb.mpilot.ru/images/portfolio/580x580/p12385735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5946">
            <a:off x="11527766" y="2827374"/>
            <a:ext cx="3810000" cy="566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1340" y="290945"/>
            <a:ext cx="1073615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ÐÐ°ÑÑÐ¸Ð½ÐºÐ¸ Ð¿Ð¾ Ð·Ð°Ð¿ÑÐ¾ÑÑ ÐÐÐÐÐ¢ÐÐÐ ÐÐ¤ÐÐ ÐÐÐÐÐÐ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168">
            <a:off x="6715072" y="-2531433"/>
            <a:ext cx="5715000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ekb.mpilot.ru/images/portfolio/580x580/p12385735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3799">
            <a:off x="9103548" y="-334626"/>
            <a:ext cx="3810000" cy="566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ropravda.ru/images/PDF2013/42-2013/42-2013_0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6404">
            <a:off x="8053868" y="3102431"/>
            <a:ext cx="3172472" cy="454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7995" y="664560"/>
            <a:ext cx="9144000" cy="2387600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«НОВАЯ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ЖИЗНЬ </a:t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/>
              <a:t>СТАРЫМ ЖУРНАЛАМ»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51040" y="672998"/>
            <a:ext cx="8304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Проект на тему:</a:t>
            </a:r>
            <a:endParaRPr lang="ru-RU" sz="2800" dirty="0"/>
          </a:p>
        </p:txBody>
      </p:sp>
      <p:pic>
        <p:nvPicPr>
          <p:cNvPr id="2055" name="Picture 7" descr="https://pressaru.eu/reinskaja-gazeta/2014/1/8-5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3377">
            <a:off x="7335171" y="5222820"/>
            <a:ext cx="3954769" cy="483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50595" y="6042081"/>
            <a:ext cx="1890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Красноярск, 2019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51040" y="3320404"/>
            <a:ext cx="8304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Возраст участников: 8-12 лет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6042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4391">
            <a:off x="3208573" y="-1969215"/>
            <a:ext cx="5811798" cy="112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¿Ð¾ÑÐ²Ð°Ð½Ð½ÑÐµ Ð»Ð¸ÑÑÑ Ð³Ð°Ð·ÐµÑ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55008" b="10075"/>
          <a:stretch/>
        </p:blipFill>
        <p:spPr bwMode="auto">
          <a:xfrm rot="21260682" flipV="1">
            <a:off x="-3990936" y="-225934"/>
            <a:ext cx="11055927" cy="2847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24669" y="373827"/>
            <a:ext cx="10265622" cy="18659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СБОР ГАЗЕТ</a:t>
            </a:r>
            <a:r>
              <a:rPr lang="ru-RU" b="1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ln w="38100">
                <a:solidFill>
                  <a:srgbClr val="C00000"/>
                </a:solidFill>
              </a:ln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0827" y="2862435"/>
            <a:ext cx="41540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Century Gothic" panose="020B0502020202020204" pitchFamily="34" charset="0"/>
              </a:rPr>
              <a:t>5 ДНЕЙ</a:t>
            </a:r>
            <a:endParaRPr lang="ru-RU" sz="8000" b="1" dirty="0">
              <a:ln>
                <a:solidFill>
                  <a:sysClr val="windowText" lastClr="000000"/>
                </a:solidFill>
              </a:ln>
              <a:solidFill>
                <a:srgbClr val="FF33C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2" descr="ÐÐ°ÑÑÐ¸Ð½ÐºÐ¸ Ð¿Ð¾ Ð·Ð°Ð¿ÑÐ¾ÑÑ ÑÑÐ¾Ð¿ÐºÐ° Ð½ÐµÐ½ÑÐ¶Ð½Ð¾Ð¹ Ð³Ð°Ð·ÐµÑ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774" y="1521378"/>
            <a:ext cx="5294581" cy="438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ÐÐ°ÑÑÐ¸Ð½ÐºÐ¸ Ð¿Ð¾ Ð·Ð°Ð¿ÑÐ¾ÑÑ ÑÑÐ¾Ð¿ÐºÐ° Ð½ÐµÐ½ÑÐ¶Ð½Ð¾Ð¹ Ð³Ð°Ð·ÐµÑ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775" y="67591"/>
            <a:ext cx="5294581" cy="438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/>
          <a:srcRect l="3995" t="11621" r="7216" b="16928"/>
          <a:stretch/>
        </p:blipFill>
        <p:spPr>
          <a:xfrm>
            <a:off x="4757156" y="1372483"/>
            <a:ext cx="7130044" cy="430334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96311" y="2886136"/>
            <a:ext cx="53333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495300">
                    <a:schemeClr val="bg1">
                      <a:alpha val="64000"/>
                    </a:schemeClr>
                  </a:glow>
                </a:effectLst>
                <a:latin typeface="Century Gothic" panose="020B0502020202020204" pitchFamily="34" charset="0"/>
              </a:rPr>
              <a:t>56 ГАЗЕТ</a:t>
            </a:r>
            <a:endParaRPr lang="ru-RU" sz="8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495300">
                  <a:schemeClr val="bg1">
                    <a:alpha val="64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58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Ð¿Ð¾ÑÐ²Ð°Ð½Ð½ÑÐµ Ð»Ð¸ÑÑÑ Ð³Ð°Ð·ÐµÑ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55008" b="10075"/>
          <a:stretch/>
        </p:blipFill>
        <p:spPr bwMode="auto">
          <a:xfrm flipV="1">
            <a:off x="-888919" y="-561161"/>
            <a:ext cx="11055927" cy="2847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ьзователь\Downloads\IMG_20190317_1230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4" r="67465" b="53522"/>
          <a:stretch/>
        </p:blipFill>
        <p:spPr bwMode="auto">
          <a:xfrm>
            <a:off x="724401" y="1180721"/>
            <a:ext cx="3377595" cy="24387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24669" y="373827"/>
            <a:ext cx="4255803" cy="5877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ВЫСТАВКА:</a:t>
            </a:r>
            <a:r>
              <a:rPr lang="ru-RU" sz="3600" b="1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dirty="0">
              <a:ln w="38100">
                <a:solidFill>
                  <a:srgbClr val="C00000"/>
                </a:solidFill>
              </a:ln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Picture 3" descr="C:\Users\Пользователь\Downloads\IMG_20190317_1230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69" t="2373" r="33306" b="54078"/>
          <a:stretch/>
        </p:blipFill>
        <p:spPr bwMode="auto">
          <a:xfrm>
            <a:off x="4639045" y="1125375"/>
            <a:ext cx="3179310" cy="24278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Пользователь\Downloads\IMG_20190317_1230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07" t="2821" b="54078"/>
          <a:stretch/>
        </p:blipFill>
        <p:spPr bwMode="auto">
          <a:xfrm>
            <a:off x="8254729" y="641896"/>
            <a:ext cx="3227884" cy="24028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Пользователь\Downloads\IMG_20190317_1230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" t="51742" r="66867" b="5424"/>
          <a:stretch/>
        </p:blipFill>
        <p:spPr bwMode="auto">
          <a:xfrm>
            <a:off x="784971" y="4015254"/>
            <a:ext cx="3317025" cy="23880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Пользователь\Downloads\IMG_20190317_12304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1" t="51212" r="34029" b="5423"/>
          <a:stretch/>
        </p:blipFill>
        <p:spPr bwMode="auto">
          <a:xfrm>
            <a:off x="4504556" y="4189862"/>
            <a:ext cx="3315670" cy="25316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Пользователь\Downloads\IMG_20190317_1230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35" t="50436" r="659" b="8157"/>
          <a:stretch/>
        </p:blipFill>
        <p:spPr bwMode="auto">
          <a:xfrm>
            <a:off x="8357275" y="3506900"/>
            <a:ext cx="3125338" cy="23084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8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4391">
            <a:off x="2650845" y="-1728303"/>
            <a:ext cx="6704207" cy="112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¿Ð¾ÑÐ²Ð°Ð½Ð½ÑÐµ Ð»Ð¸ÑÑÑ Ð³Ð°Ð·ÐµÑ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55008" b="10075"/>
          <a:stretch/>
        </p:blipFill>
        <p:spPr bwMode="auto">
          <a:xfrm flipV="1">
            <a:off x="-1" y="-518695"/>
            <a:ext cx="11055927" cy="2847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65613" y="523955"/>
            <a:ext cx="10265622" cy="18659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ВЫПОЛНЕНИЕ: </a:t>
            </a:r>
            <a:r>
              <a:rPr lang="ru-RU" b="1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ln w="38100">
                <a:solidFill>
                  <a:srgbClr val="C00000"/>
                </a:solidFill>
              </a:ln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21184528">
            <a:off x="1932127" y="1689297"/>
            <a:ext cx="2902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FF"/>
                </a:solidFill>
                <a:latin typeface="Century Gothic" panose="020B0502020202020204" pitchFamily="34" charset="0"/>
              </a:rPr>
              <a:t>1 ШАГ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rgbClr val="0066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170" name="Picture 2" descr="https://pp.userapi.com/c852236/v852236344/ec0e7/fUfo7AqivEM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r="2153" b="8347"/>
          <a:stretch/>
        </p:blipFill>
        <p:spPr bwMode="auto">
          <a:xfrm rot="230589">
            <a:off x="5944418" y="1465373"/>
            <a:ext cx="6199659" cy="45643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92075">
            <a:off x="706189" y="3073037"/>
            <a:ext cx="7494186" cy="166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1500"/>
              </a:spcAft>
            </a:pPr>
            <a:r>
              <a:rPr lang="ru-RU" sz="2400" dirty="0" smtClean="0"/>
              <a:t>приготовить газеты, основной лист,</a:t>
            </a:r>
          </a:p>
          <a:p>
            <a:pPr lvl="0" algn="just">
              <a:lnSpc>
                <a:spcPct val="107000"/>
              </a:lnSpc>
              <a:spcAft>
                <a:spcPts val="1500"/>
              </a:spcAft>
            </a:pPr>
            <a:r>
              <a:rPr lang="ru-RU" sz="2400" dirty="0" smtClean="0"/>
              <a:t>клей</a:t>
            </a:r>
            <a:r>
              <a:rPr lang="ru-RU" sz="2400" dirty="0"/>
              <a:t>, простой </a:t>
            </a:r>
            <a:r>
              <a:rPr lang="ru-RU" sz="2400" dirty="0" smtClean="0"/>
              <a:t>карандаш, </a:t>
            </a:r>
            <a:r>
              <a:rPr lang="ru-RU" sz="2400" dirty="0" err="1" smtClean="0"/>
              <a:t>ст.резинку</a:t>
            </a:r>
            <a:r>
              <a:rPr lang="ru-RU" sz="2400" dirty="0" smtClean="0"/>
              <a:t>,</a:t>
            </a:r>
          </a:p>
          <a:p>
            <a:pPr lvl="0" algn="just">
              <a:lnSpc>
                <a:spcPct val="107000"/>
              </a:lnSpc>
              <a:spcAft>
                <a:spcPts val="1500"/>
              </a:spcAft>
            </a:pPr>
            <a:r>
              <a:rPr lang="ru-RU" sz="2400" dirty="0" smtClean="0"/>
              <a:t>фломастеры, белую краску, ножницы </a:t>
            </a:r>
            <a:endParaRPr lang="ru-RU" sz="3600" b="1" dirty="0" smtClean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35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4391">
            <a:off x="2650845" y="-1728303"/>
            <a:ext cx="6704207" cy="112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¿Ð¾ÑÐ²Ð°Ð½Ð½ÑÐµ Ð»Ð¸ÑÑÑ Ð³Ð°Ð·ÐµÑ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55008" b="10075"/>
          <a:stretch/>
        </p:blipFill>
        <p:spPr bwMode="auto">
          <a:xfrm flipV="1">
            <a:off x="-1" y="-518695"/>
            <a:ext cx="11055927" cy="2847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65613" y="523955"/>
            <a:ext cx="10265622" cy="18659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ВЫПОЛНЕНИЕ: </a:t>
            </a:r>
            <a:r>
              <a:rPr lang="ru-RU" b="1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ln w="38100">
                <a:solidFill>
                  <a:srgbClr val="C00000"/>
                </a:solidFill>
              </a:ln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218" name="Picture 2" descr="https://pp.userapi.com/c846417/v846417689/1bf71e/c51uWNlQVvU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 t="7873" b="9421"/>
          <a:stretch/>
        </p:blipFill>
        <p:spPr bwMode="auto">
          <a:xfrm rot="21368834">
            <a:off x="5670521" y="1330633"/>
            <a:ext cx="5893830" cy="42039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pp.userapi.com/c849224/v849224689/14fb18/O9KweTo9i0U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t="6054" b="7187"/>
          <a:stretch/>
        </p:blipFill>
        <p:spPr bwMode="auto">
          <a:xfrm rot="21256580">
            <a:off x="852190" y="1568392"/>
            <a:ext cx="3236348" cy="40465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30981" y="1673029"/>
            <a:ext cx="2902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Century Gothic" panose="020B0502020202020204" pitchFamily="34" charset="0"/>
              </a:rPr>
              <a:t>2</a:t>
            </a:r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Century Gothic" panose="020B0502020202020204" pitchFamily="34" charset="0"/>
              </a:rPr>
              <a:t> ШАГ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rgbClr val="FF33CC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424044">
            <a:off x="6281108" y="1691535"/>
            <a:ext cx="2902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entury Gothic" panose="020B0502020202020204" pitchFamily="34" charset="0"/>
              </a:rPr>
              <a:t> 3 ШАГ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64677" y="5940029"/>
            <a:ext cx="3374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Найти </a:t>
            </a:r>
            <a:r>
              <a:rPr lang="ru-RU" b="1" dirty="0"/>
              <a:t>центр на основном листе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798424" y="5940029"/>
            <a:ext cx="5488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Нарвать полосы из газет, </a:t>
            </a:r>
            <a:r>
              <a:rPr lang="ru-RU" b="1" dirty="0"/>
              <a:t>которые </a:t>
            </a:r>
            <a:r>
              <a:rPr lang="ru-RU" b="1" dirty="0" err="1"/>
              <a:t>заужаются</a:t>
            </a:r>
            <a:r>
              <a:rPr lang="ru-RU" b="1" dirty="0"/>
              <a:t> </a:t>
            </a:r>
            <a:r>
              <a:rPr lang="ru-RU" b="1" dirty="0" smtClean="0"/>
              <a:t>к верху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854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4391">
            <a:off x="2650845" y="-1728303"/>
            <a:ext cx="6704207" cy="112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¿Ð¾ÑÐ²Ð°Ð½Ð½ÑÐµ Ð»Ð¸ÑÑÑ Ð³Ð°Ð·ÐµÑ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55008" b="10075"/>
          <a:stretch/>
        </p:blipFill>
        <p:spPr bwMode="auto">
          <a:xfrm flipV="1">
            <a:off x="-1" y="-518695"/>
            <a:ext cx="11055927" cy="270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65613" y="523955"/>
            <a:ext cx="10265622" cy="18659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ВЫПОЛНЕНИЕ: </a:t>
            </a:r>
            <a:r>
              <a:rPr lang="ru-RU" b="1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ln w="38100">
                <a:solidFill>
                  <a:srgbClr val="C00000"/>
                </a:solidFill>
              </a:ln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https://pp.userapi.com/c849136/v849136305/14e997/YEVTWzZ-SD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957">
            <a:off x="722218" y="1708255"/>
            <a:ext cx="4918850" cy="36891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93027" y="1793900"/>
            <a:ext cx="2902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Century Gothic" panose="020B0502020202020204" pitchFamily="34" charset="0"/>
              </a:rPr>
              <a:t>4 ШАГ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rgbClr val="FF33C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2" descr="https://pp.userapi.com/c845219/v845219305/1cac48/8Z7FxqR3Nd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2" t="24107" b="19838"/>
          <a:stretch/>
        </p:blipFill>
        <p:spPr bwMode="auto">
          <a:xfrm rot="21404955">
            <a:off x="6929573" y="1289785"/>
            <a:ext cx="4656693" cy="41658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40892" y="6005343"/>
            <a:ext cx="6124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Наклеить полосы </a:t>
            </a:r>
            <a:r>
              <a:rPr lang="ru-RU" b="1" dirty="0"/>
              <a:t>радиально от центра, заполняя весь лист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9280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4391">
            <a:off x="2650845" y="-1728303"/>
            <a:ext cx="6704207" cy="112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¿Ð¾ÑÐ²Ð°Ð½Ð½ÑÐµ Ð»Ð¸ÑÑÑ Ð³Ð°Ð·ÐµÑ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55008" b="10075"/>
          <a:stretch/>
        </p:blipFill>
        <p:spPr bwMode="auto">
          <a:xfrm flipV="1">
            <a:off x="-1" y="-518695"/>
            <a:ext cx="11055927" cy="270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65613" y="523955"/>
            <a:ext cx="10265622" cy="18659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ВЫПОЛНЕНИЕ: </a:t>
            </a:r>
            <a:r>
              <a:rPr lang="ru-RU" b="1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ln w="38100">
                <a:solidFill>
                  <a:srgbClr val="C00000"/>
                </a:solidFill>
              </a:ln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 descr="https://psv4.userapi.com/c848136/u173493942/docs/d6/141312b4ad3e/IMG_20190304_160117.jpg?extra=dxJ6h8KMieYsgo6aMEIM59S3R5nJAqOz0zzrm2cBt-ya8fChxtpSmkbPJplrGT0-V1v-1_jf1F92lX5DRQNVO2K_SPhPrZAPpI3xzs-R5fe-pPjhtymrK_XlEuhBpPQQLwApAivDoTjFk-8HXmBLNUUw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3" b="19583"/>
          <a:stretch/>
        </p:blipFill>
        <p:spPr bwMode="auto">
          <a:xfrm rot="351245">
            <a:off x="930028" y="1644165"/>
            <a:ext cx="4203253" cy="40213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p.userapi.com/c854224/v854224225/1756/0OiGAjbrtcU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9" t="24169" r="11202" b="31184"/>
          <a:stretch/>
        </p:blipFill>
        <p:spPr bwMode="auto">
          <a:xfrm rot="21408637">
            <a:off x="6233983" y="928164"/>
            <a:ext cx="5137679" cy="44448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21194834">
            <a:off x="1243488" y="1801889"/>
            <a:ext cx="2902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effectLst>
                  <a:glow rad="6477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 ШАГ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rgbClr val="FF33CC"/>
              </a:solidFill>
              <a:effectLst>
                <a:glow rad="6477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350977">
            <a:off x="8864423" y="1779818"/>
            <a:ext cx="2902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6</a:t>
            </a:r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ШАГ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4497" y="5936517"/>
            <a:ext cx="4012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Выполнили заготовки глазок и носика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471488" y="5869418"/>
            <a:ext cx="3599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Раскрасить и вырезать глаза и нос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852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4391">
            <a:off x="2650846" y="-1999224"/>
            <a:ext cx="6704207" cy="112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¿Ð¾ÑÐ²Ð°Ð½Ð½ÑÐµ Ð»Ð¸ÑÑÑ Ð³Ð°Ð·ÐµÑ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55008" b="10075"/>
          <a:stretch/>
        </p:blipFill>
        <p:spPr bwMode="auto">
          <a:xfrm flipV="1">
            <a:off x="-1" y="-518695"/>
            <a:ext cx="11055927" cy="270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65613" y="523955"/>
            <a:ext cx="10265622" cy="18659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ВЫПОЛНЕНИЕ: </a:t>
            </a:r>
            <a:r>
              <a:rPr lang="ru-RU" b="1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ln w="38100">
                <a:solidFill>
                  <a:srgbClr val="C00000"/>
                </a:solidFill>
              </a:ln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 descr="https://pp.userapi.com/c855036/v855036225/14ce/dIQYGCwkcH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" t="33528" r="15353" b="17365"/>
          <a:stretch/>
        </p:blipFill>
        <p:spPr bwMode="auto">
          <a:xfrm rot="21409943">
            <a:off x="787609" y="1510086"/>
            <a:ext cx="4637861" cy="38378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20895505">
            <a:off x="1287079" y="1566229"/>
            <a:ext cx="2902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effectLst>
                  <a:glow rad="5588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7-8 ШАГ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rgbClr val="FF33CC"/>
              </a:solidFill>
              <a:effectLst>
                <a:glow rad="5588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102" name="Picture 6" descr="https://psv4.userapi.com/c848436/u173493942/docs/d14/5a0e60889058/IMG_20190304_163144.jpg?extra=e4aFiXTG4s4GB-dInLAluxIKwPgt9H6QDX_GRb9CnYEc7FplsHacZDcAQJeooSG2Lxf3f78N4tra6pgR7fLVSQK4UkwPLNHM4DE6CfjxuWAcpBwAMl2rP6B1mBljDt_RVMEMATvP6PPA5vmyWHZR7WFH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" t="1661" b="8264"/>
          <a:stretch/>
        </p:blipFill>
        <p:spPr bwMode="auto">
          <a:xfrm rot="254787">
            <a:off x="6603366" y="145669"/>
            <a:ext cx="4134179" cy="53848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20895505">
            <a:off x="6795723" y="578193"/>
            <a:ext cx="2902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effectLst>
                  <a:glow rad="5588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9 ШАГ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39153" y="5539825"/>
            <a:ext cx="3784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Закомпоновать</a:t>
            </a:r>
            <a:r>
              <a:rPr lang="ru-RU" b="1" dirty="0" smtClean="0"/>
              <a:t> глаза и нос на </a:t>
            </a:r>
            <a:r>
              <a:rPr lang="ru-RU" b="1" dirty="0"/>
              <a:t>листе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76857" y="5926965"/>
            <a:ext cx="2092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Обвели нос и глаза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57482" y="5909157"/>
            <a:ext cx="4309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Выдели глаза белыми кусочками бумаги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8534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4391">
            <a:off x="2650845" y="-1728303"/>
            <a:ext cx="6704207" cy="112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¿Ð¾ÑÐ²Ð°Ð½Ð½ÑÐµ Ð»Ð¸ÑÑÑ Ð³Ð°Ð·ÐµÑ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55008" b="10075"/>
          <a:stretch/>
        </p:blipFill>
        <p:spPr bwMode="auto">
          <a:xfrm flipV="1">
            <a:off x="-751868" y="-325261"/>
            <a:ext cx="11055927" cy="270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https://psv4.userapi.com/c848120/u173493942/docs/d3/64d434280d5a/IMG_20190304_163728.jpg?extra=oee1LxomMZ8VuR6jXxyWepH-pYmsFZ0x4seJWP1KqXKrXipdBEzsNclqGtkvSNTvJlJgyTsxDxQUFpiUHR_a6H6YzykIg-yobdpMvxMe0TRSvgS52_vI5jlsJL0hBJ9SnL5MezsjwrNI6Qv9IwJsU78W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28772" r="-1"/>
          <a:stretch/>
        </p:blipFill>
        <p:spPr bwMode="auto">
          <a:xfrm rot="21268173">
            <a:off x="1055701" y="1008395"/>
            <a:ext cx="4830195" cy="45934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4988" r="3425" b="10050"/>
          <a:stretch/>
        </p:blipFill>
        <p:spPr bwMode="auto">
          <a:xfrm>
            <a:off x="6974005" y="290945"/>
            <a:ext cx="3715516" cy="47957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20495084">
            <a:off x="748853" y="1225040"/>
            <a:ext cx="2902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10 ШАГ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65613" y="523955"/>
            <a:ext cx="10265622" cy="18659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ВЫПОЛНЕНИЕ: </a:t>
            </a:r>
            <a:r>
              <a:rPr lang="ru-RU" sz="2400" b="1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600" dirty="0">
              <a:ln w="38100">
                <a:solidFill>
                  <a:srgbClr val="C00000"/>
                </a:solidFill>
              </a:ln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84960" y="58397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Приклеили глаза и нос. </a:t>
            </a:r>
          </a:p>
          <a:p>
            <a:r>
              <a:rPr lang="ru-RU" b="1" dirty="0" smtClean="0"/>
              <a:t>Доработали </a:t>
            </a:r>
            <a:r>
              <a:rPr lang="ru-RU" b="1" dirty="0"/>
              <a:t>бумагой, маркером и краской детали.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982714" y="535520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Оформить в раму или паспарту.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3509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4391">
            <a:off x="2804590" y="-2166061"/>
            <a:ext cx="6704207" cy="112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pp.userapi.com/c852016/v852016344/dff32/nSe7nJKLeu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0" t="12603" r="15961" b="29420"/>
          <a:stretch/>
        </p:blipFill>
        <p:spPr bwMode="auto">
          <a:xfrm rot="222936">
            <a:off x="2158648" y="797791"/>
            <a:ext cx="8616494" cy="50968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¿Ð¾ÑÐ²Ð°Ð½Ð½ÑÐµ Ð»Ð¸ÑÑÑ Ð³Ð°Ð·ÐµÑ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32" t="55008" b="10075"/>
          <a:stretch/>
        </p:blipFill>
        <p:spPr bwMode="auto">
          <a:xfrm rot="21195541" flipV="1">
            <a:off x="-440697" y="-306825"/>
            <a:ext cx="6161727" cy="2847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65613" y="523955"/>
            <a:ext cx="10265622" cy="18659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ИТОГ:</a:t>
            </a:r>
            <a:r>
              <a:rPr lang="ru-RU" b="1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ln w="38100">
                <a:solidFill>
                  <a:srgbClr val="C00000"/>
                </a:solidFill>
              </a:ln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Выноска-облако 2"/>
          <p:cNvSpPr/>
          <p:nvPr/>
        </p:nvSpPr>
        <p:spPr>
          <a:xfrm rot="1586312">
            <a:off x="-17835" y="4207227"/>
            <a:ext cx="2722765" cy="2197289"/>
          </a:xfrm>
          <a:prstGeom prst="cloudCallout">
            <a:avLst>
              <a:gd name="adj1" fmla="val 29364"/>
              <a:gd name="adj2" fmla="val -77872"/>
            </a:avLst>
          </a:prstGeom>
          <a:solidFill>
            <a:schemeClr val="bg1"/>
          </a:solidFill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65613" y="4897334"/>
            <a:ext cx="2593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FF"/>
                </a:solidFill>
              </a:rPr>
              <a:t>Мяу=))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rgbClr val="CC00FF"/>
              </a:solidFill>
            </a:endParaRPr>
          </a:p>
        </p:txBody>
      </p:sp>
      <p:sp>
        <p:nvSpPr>
          <p:cNvPr id="13" name="Выноска-облако 12"/>
          <p:cNvSpPr/>
          <p:nvPr/>
        </p:nvSpPr>
        <p:spPr>
          <a:xfrm rot="869328">
            <a:off x="9799483" y="843256"/>
            <a:ext cx="2722765" cy="2197289"/>
          </a:xfrm>
          <a:prstGeom prst="cloudCallout">
            <a:avLst>
              <a:gd name="adj1" fmla="val -42769"/>
              <a:gd name="adj2" fmla="val 87642"/>
            </a:avLst>
          </a:prstGeom>
          <a:solidFill>
            <a:schemeClr val="bg1"/>
          </a:solidFill>
          <a:ln w="381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 rot="20883016">
            <a:off x="10317271" y="1421241"/>
            <a:ext cx="2593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FF"/>
                </a:solidFill>
              </a:rPr>
              <a:t>МУРР=)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4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4391">
            <a:off x="2650845" y="-1728303"/>
            <a:ext cx="6704207" cy="112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pp.userapi.com/c844720/v844720294/1c101a/_kVcRL_7nR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22" b="9909"/>
          <a:stretch/>
        </p:blipFill>
        <p:spPr bwMode="auto">
          <a:xfrm>
            <a:off x="1173708" y="1214649"/>
            <a:ext cx="9757528" cy="5069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¿Ð¾ÑÐ²Ð°Ð½Ð½ÑÐµ Ð»Ð¸ÑÑÑ Ð³Ð°Ð·ÐµÑ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55008" b="10075"/>
          <a:stretch/>
        </p:blipFill>
        <p:spPr bwMode="auto">
          <a:xfrm flipV="1">
            <a:off x="0" y="-601986"/>
            <a:ext cx="11055927" cy="2847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65614" y="536545"/>
            <a:ext cx="10265622" cy="18659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n-lt"/>
                <a:ea typeface="+mn-ea"/>
                <a:cs typeface="+mn-cs"/>
              </a:rPr>
              <a:t>«ЧУДО-КОРОБОЧКИ»</a:t>
            </a:r>
            <a:endParaRPr lang="ru-RU" dirty="0">
              <a:ln w="38100">
                <a:solidFill>
                  <a:srgbClr val="C00000"/>
                </a:solidFill>
              </a:ln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38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sovch.chuvashia.com/wp-content/uploads/2014/03/%D0%B3%D0%B0%D0%B7%D0%B5%D1%82%D0%B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63"/>
          <a:stretch/>
        </p:blipFill>
        <p:spPr bwMode="auto">
          <a:xfrm>
            <a:off x="465291" y="1324598"/>
            <a:ext cx="1780507" cy="2102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expert.ru/data/public/473799/473812/rr3714_019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8" r="16638"/>
          <a:stretch/>
        </p:blipFill>
        <p:spPr bwMode="auto">
          <a:xfrm>
            <a:off x="465291" y="3577390"/>
            <a:ext cx="3192040" cy="259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age.isu.pub/140522025232-a8f6d3c1d2fd62f0fe06fea04db3cb1a/jpg/page_1_thumb_larg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5"/>
          <a:stretch/>
        </p:blipFill>
        <p:spPr bwMode="auto">
          <a:xfrm rot="20318118">
            <a:off x="3460887" y="3500514"/>
            <a:ext cx="2088982" cy="248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media.proshoper.ru/catalogs/2014/12/23/pyaterochka_sankt-peterburg_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5"/>
          <a:stretch/>
        </p:blipFill>
        <p:spPr bwMode="auto">
          <a:xfrm rot="216247">
            <a:off x="2986617" y="1762327"/>
            <a:ext cx="1819320" cy="218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rustopshop.com/images/2018_01/lenta/lenta-0501_0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6"/>
          <a:stretch/>
        </p:blipFill>
        <p:spPr bwMode="auto">
          <a:xfrm rot="942374">
            <a:off x="2305876" y="1320054"/>
            <a:ext cx="1547312" cy="202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67489" y="1451153"/>
            <a:ext cx="66197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</a:t>
            </a:r>
            <a:r>
              <a:rPr lang="ru-RU" dirty="0"/>
              <a:t>редкой семье не знают таких вещей как газеты и </a:t>
            </a:r>
            <a:r>
              <a:rPr lang="ru-RU" dirty="0" smtClean="0"/>
              <a:t>журналы.</a:t>
            </a:r>
          </a:p>
          <a:p>
            <a:r>
              <a:rPr lang="ru-RU" dirty="0" smtClean="0"/>
              <a:t>Их </a:t>
            </a:r>
            <a:r>
              <a:rPr lang="ru-RU" dirty="0"/>
              <a:t>приносят </a:t>
            </a:r>
            <a:r>
              <a:rPr lang="ru-RU" dirty="0" smtClean="0"/>
              <a:t>в </a:t>
            </a:r>
            <a:r>
              <a:rPr lang="ru-RU" dirty="0"/>
              <a:t>почтовые ящики, какие-то </a:t>
            </a:r>
            <a:r>
              <a:rPr lang="ru-RU" dirty="0" smtClean="0"/>
              <a:t>люди покупают </a:t>
            </a:r>
            <a:r>
              <a:rPr lang="ru-RU" dirty="0"/>
              <a:t>сами, </a:t>
            </a:r>
            <a:endParaRPr lang="ru-RU" dirty="0" smtClean="0"/>
          </a:p>
          <a:p>
            <a:r>
              <a:rPr lang="ru-RU" dirty="0" smtClean="0"/>
              <a:t>иногда берут </a:t>
            </a:r>
            <a:r>
              <a:rPr lang="ru-RU" dirty="0"/>
              <a:t>их в качестве каталогов рекламной продукции в магазинах.  </a:t>
            </a:r>
          </a:p>
          <a:p>
            <a:r>
              <a:rPr lang="ru-RU" dirty="0"/>
              <a:t>Пока газета свежая, ее читают или хотя бы смотрят картинки. </a:t>
            </a:r>
            <a:endParaRPr lang="ru-RU" dirty="0" smtClean="0"/>
          </a:p>
          <a:p>
            <a:r>
              <a:rPr lang="ru-RU" dirty="0" smtClean="0"/>
              <a:t>Но </a:t>
            </a:r>
            <a:r>
              <a:rPr lang="ru-RU" dirty="0"/>
              <a:t>потом она устаревает и становится никому не нужной. </a:t>
            </a:r>
            <a:endParaRPr lang="ru-RU" dirty="0" smtClean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84949" y="438499"/>
            <a:ext cx="5358214" cy="10236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ln w="1905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Актуальность:</a:t>
            </a:r>
            <a:r>
              <a:rPr lang="ru-RU" sz="4800" b="1" dirty="0" smtClean="0">
                <a:ln w="1905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800" b="1" dirty="0" smtClean="0">
                <a:ln w="1905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800" b="1" dirty="0">
              <a:ln w="19050">
                <a:solidFill>
                  <a:srgbClr val="C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1225" y="3580250"/>
            <a:ext cx="55063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Таких газет или журналов, которые уже все прочитали и изучили очень много </a:t>
            </a:r>
            <a:r>
              <a:rPr lang="ru-RU" dirty="0" smtClean="0"/>
              <a:t>и почти </a:t>
            </a:r>
            <a:r>
              <a:rPr lang="ru-RU" dirty="0"/>
              <a:t>все они по истечению своего выпуска оказываются </a:t>
            </a:r>
            <a:r>
              <a:rPr lang="ru-RU" dirty="0" smtClean="0"/>
              <a:t>на </a:t>
            </a:r>
            <a:r>
              <a:rPr lang="ru-RU" dirty="0"/>
              <a:t>городских свалках,  а это в свою очередь </a:t>
            </a:r>
            <a:r>
              <a:rPr lang="ru-RU" dirty="0" smtClean="0"/>
              <a:t>вредят </a:t>
            </a:r>
            <a:r>
              <a:rPr lang="ru-RU" dirty="0"/>
              <a:t>экологии города, региона и стране. </a:t>
            </a:r>
          </a:p>
          <a:p>
            <a:r>
              <a:rPr lang="ru-RU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574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4391">
            <a:off x="2650845" y="-1728303"/>
            <a:ext cx="6704207" cy="112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¿Ð¾ÑÐ²Ð°Ð½Ð½ÑÐµ Ð»Ð¸ÑÑÑ Ð³Ð°Ð·ÐµÑ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55008" b="10075"/>
          <a:stretch/>
        </p:blipFill>
        <p:spPr bwMode="auto">
          <a:xfrm flipV="1">
            <a:off x="0" y="-601986"/>
            <a:ext cx="11055927" cy="2847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65614" y="536545"/>
            <a:ext cx="10265622" cy="18659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n-lt"/>
                <a:ea typeface="+mn-ea"/>
                <a:cs typeface="+mn-cs"/>
              </a:rPr>
              <a:t>«ЧУДО-КОРОБОЧКИ»</a:t>
            </a:r>
            <a:endParaRPr lang="ru-RU" dirty="0">
              <a:ln w="38100">
                <a:solidFill>
                  <a:srgbClr val="C00000"/>
                </a:solidFill>
              </a:ln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21247970">
            <a:off x="890900" y="2245124"/>
            <a:ext cx="2902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effectLst>
                  <a:glow rad="5588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 ШАГ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4" r="1926" b="5509"/>
          <a:stretch/>
        </p:blipFill>
        <p:spPr bwMode="auto">
          <a:xfrm rot="265220">
            <a:off x="6173148" y="1120615"/>
            <a:ext cx="5186273" cy="46167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923541" y="1475683"/>
            <a:ext cx="2902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effectLst>
                  <a:glow rad="5588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 ШАГ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59174" y="3257992"/>
            <a:ext cx="42585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</a:t>
            </a:r>
            <a:r>
              <a:rPr lang="ru-RU" b="1" dirty="0" smtClean="0"/>
              <a:t>риготовили </a:t>
            </a:r>
            <a:r>
              <a:rPr lang="ru-RU" b="1" dirty="0"/>
              <a:t>газеты, картонную основу, </a:t>
            </a:r>
            <a:endParaRPr lang="ru-RU" b="1" dirty="0" smtClean="0"/>
          </a:p>
          <a:p>
            <a:r>
              <a:rPr lang="ru-RU" b="1" dirty="0" smtClean="0"/>
              <a:t>клей</a:t>
            </a:r>
            <a:r>
              <a:rPr lang="ru-RU" b="1" dirty="0"/>
              <a:t>, </a:t>
            </a:r>
            <a:r>
              <a:rPr lang="ru-RU" b="1" dirty="0" smtClean="0"/>
              <a:t>краску</a:t>
            </a:r>
            <a:r>
              <a:rPr lang="ru-RU" b="1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32259" y="5890862"/>
            <a:ext cx="3842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Накрутить </a:t>
            </a:r>
            <a:r>
              <a:rPr lang="ru-RU" b="1" dirty="0"/>
              <a:t>трубочки из листов газет.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6263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4391">
            <a:off x="2656381" y="-2235046"/>
            <a:ext cx="6651267" cy="1199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https://pp.userapi.com/c847123/v847123294/1c922a/lY8k52rGsb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t="31396" r="19252" b="14727"/>
          <a:stretch/>
        </p:blipFill>
        <p:spPr bwMode="auto">
          <a:xfrm rot="383324">
            <a:off x="1060994" y="1037300"/>
            <a:ext cx="4117641" cy="41180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2141" y="436274"/>
            <a:ext cx="2902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effectLst>
                  <a:glow rad="5588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3-4 ШАГ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rgbClr val="FF33CC"/>
              </a:solidFill>
              <a:effectLst>
                <a:glow rad="5588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1" name="Picture 4" descr="https://pp.userapi.com/c844417/v844417294/1ccd4a/TDf8BBeYdG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027">
            <a:off x="7182120" y="421076"/>
            <a:ext cx="3627826" cy="48371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64965" y="5700152"/>
            <a:ext cx="3282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Закрепили трубочки на основе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04579" y="5700152"/>
            <a:ext cx="3027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Переплели их между собой.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5484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4391">
            <a:off x="2865434" y="-2896991"/>
            <a:ext cx="7382468" cy="124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pp.userapi.com/c848628/v848628294/153c06/80hgO6QTxj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6" t="50503" r="8147" b="5054"/>
          <a:stretch/>
        </p:blipFill>
        <p:spPr bwMode="auto">
          <a:xfrm rot="21400835">
            <a:off x="6264369" y="301720"/>
            <a:ext cx="4782756" cy="49777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6" name="Picture 6" descr="https://pp.userapi.com/c849320/v849320147/15a22c/oaA1ZGIj6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54">
            <a:off x="1220344" y="631421"/>
            <a:ext cx="3609281" cy="48123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70812" y="784676"/>
            <a:ext cx="2902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effectLst>
                  <a:glow rad="5588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5-6 </a:t>
            </a:r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effectLst>
                  <a:glow rad="5588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ШАГ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rgbClr val="FF33CC"/>
              </a:solidFill>
              <a:effectLst>
                <a:glow rad="5588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06137" y="554859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Закрепить края</a:t>
            </a:r>
            <a:r>
              <a:rPr lang="ru-RU" b="1" dirty="0"/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23784" y="5548590"/>
            <a:ext cx="1293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Покрасить.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8345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4391">
            <a:off x="2650845" y="-1728303"/>
            <a:ext cx="6704207" cy="112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pp.userapi.com/c844720/v844720294/1c101a/_kVcRL_7nR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22" b="9909"/>
          <a:stretch/>
        </p:blipFill>
        <p:spPr bwMode="auto">
          <a:xfrm>
            <a:off x="1173708" y="1214649"/>
            <a:ext cx="9757528" cy="5069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¿Ð¾ÑÐ²Ð°Ð½Ð½ÑÐµ Ð»Ð¸ÑÑÑ Ð³Ð°Ð·ÐµÑ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55008" b="10075"/>
          <a:stretch/>
        </p:blipFill>
        <p:spPr bwMode="auto">
          <a:xfrm flipV="1">
            <a:off x="0" y="-601986"/>
            <a:ext cx="11055927" cy="2847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65614" y="536545"/>
            <a:ext cx="10265622" cy="18659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n-lt"/>
                <a:ea typeface="+mn-ea"/>
                <a:cs typeface="+mn-cs"/>
              </a:rPr>
              <a:t>Итог: «ЧУДО-КОРОБОЧКИ</a:t>
            </a:r>
            <a:r>
              <a:rPr lang="ru-RU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n-lt"/>
                <a:ea typeface="+mn-ea"/>
                <a:cs typeface="+mn-cs"/>
              </a:rPr>
              <a:t>»</a:t>
            </a:r>
            <a:endParaRPr lang="ru-RU" dirty="0">
              <a:ln w="38100">
                <a:solidFill>
                  <a:srgbClr val="C00000"/>
                </a:solidFill>
              </a:ln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81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4391">
            <a:off x="2650844" y="-1728303"/>
            <a:ext cx="6704207" cy="112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¿Ð¾ÑÐ²Ð°Ð½Ð½ÑÐµ Ð»Ð¸ÑÑÑ Ð³Ð°Ð·ÐµÑ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55008" b="10075"/>
          <a:stretch/>
        </p:blipFill>
        <p:spPr bwMode="auto">
          <a:xfrm flipV="1">
            <a:off x="-4959927" y="-319915"/>
            <a:ext cx="11055927" cy="2847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349257" y="323581"/>
            <a:ext cx="10265622" cy="18659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n-lt"/>
                <a:ea typeface="+mn-ea"/>
                <a:cs typeface="+mn-cs"/>
              </a:rPr>
              <a:t>«БРАСЛЕТЫ»</a:t>
            </a:r>
            <a:endParaRPr lang="ru-RU" dirty="0">
              <a:ln w="38100">
                <a:solidFill>
                  <a:srgbClr val="C00000"/>
                </a:solidFill>
              </a:ln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7410" name="Picture 2" descr="https://pp.userapi.com/c844520/v844520294/1d0b0c/1mIEGsxR-fU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" r="7640" b="5429"/>
          <a:stretch/>
        </p:blipFill>
        <p:spPr bwMode="auto">
          <a:xfrm rot="21357414">
            <a:off x="1064626" y="1097609"/>
            <a:ext cx="3342899" cy="45145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pp.userapi.com/c847121/v847121294/1c21fe/j9Tu2pPG7p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" b="6983"/>
          <a:stretch/>
        </p:blipFill>
        <p:spPr bwMode="auto">
          <a:xfrm rot="210797">
            <a:off x="6369987" y="121013"/>
            <a:ext cx="4099193" cy="48809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22810" y="1388751"/>
            <a:ext cx="21633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effectLst>
                  <a:glow rad="5588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 шаг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rgbClr val="FF33CC"/>
              </a:solidFill>
              <a:effectLst>
                <a:glow rad="5588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19642" y="600657"/>
            <a:ext cx="21633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effectLst>
                  <a:glow rad="5588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 </a:t>
            </a:r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effectLst>
                  <a:glow rad="5588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шаг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rgbClr val="FF33CC"/>
              </a:solidFill>
              <a:effectLst>
                <a:glow rad="5588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8036" y="573431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Приготовить  2 длинные полосы бумаги, </a:t>
            </a:r>
            <a:r>
              <a:rPr lang="ru-RU" b="1" dirty="0"/>
              <a:t>клей, </a:t>
            </a:r>
            <a:endParaRPr lang="ru-RU" b="1" dirty="0" smtClean="0"/>
          </a:p>
          <a:p>
            <a:r>
              <a:rPr lang="ru-RU" b="1" dirty="0" smtClean="0"/>
              <a:t>фломастеры или краски.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90060" y="5539709"/>
            <a:ext cx="4899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Сложили </a:t>
            </a:r>
            <a:r>
              <a:rPr lang="ru-RU" b="1" dirty="0" smtClean="0"/>
              <a:t>полосы  </a:t>
            </a:r>
            <a:r>
              <a:rPr lang="ru-RU" b="1" dirty="0"/>
              <a:t>в плотные тонкие полосочки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4512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4391">
            <a:off x="2739742" y="-1728303"/>
            <a:ext cx="6704207" cy="112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¿Ð¾ÑÐ²Ð°Ð½Ð½ÑÐµ Ð»Ð¸ÑÑÑ Ð³Ð°Ð·ÐµÑ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55008" b="10075"/>
          <a:stretch/>
        </p:blipFill>
        <p:spPr bwMode="auto">
          <a:xfrm flipV="1">
            <a:off x="-5737849" y="14486"/>
            <a:ext cx="11055927" cy="2847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65613" y="523955"/>
            <a:ext cx="10265622" cy="18659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n-lt"/>
                <a:ea typeface="+mn-ea"/>
                <a:cs typeface="+mn-cs"/>
              </a:rPr>
              <a:t>«БРАСЛЕТЫ»</a:t>
            </a:r>
            <a:endParaRPr lang="ru-RU" dirty="0">
              <a:ln w="38100">
                <a:solidFill>
                  <a:srgbClr val="C00000"/>
                </a:solidFill>
              </a:ln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9460" name="Picture 4" descr="https://pp.userapi.com/c847217/v847217147/1c98f3/5d3wWknKyz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5" b="25073"/>
          <a:stretch/>
        </p:blipFill>
        <p:spPr bwMode="auto">
          <a:xfrm rot="10231265">
            <a:off x="708822" y="1543032"/>
            <a:ext cx="4629090" cy="34980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0053" y="2684314"/>
            <a:ext cx="21633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effectLst>
                  <a:glow rad="5588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 </a:t>
            </a:r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effectLst>
                  <a:glow rad="5588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шаг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rgbClr val="FF33CC"/>
              </a:solidFill>
              <a:effectLst>
                <a:glow rad="5588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9458" name="Picture 2" descr="https://pp.userapi.com/c847016/v847016294/1d1cf1/EDp6h21CTek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" t="11496" r="16728" b="11610"/>
          <a:stretch/>
        </p:blipFill>
        <p:spPr bwMode="auto">
          <a:xfrm rot="250616">
            <a:off x="7026244" y="407018"/>
            <a:ext cx="4012387" cy="51015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418593" y="895229"/>
            <a:ext cx="21633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effectLst>
                  <a:glow rad="5588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 </a:t>
            </a:r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effectLst>
                  <a:glow rad="5588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шаг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rgbClr val="FF33CC"/>
              </a:solidFill>
              <a:effectLst>
                <a:glow rad="5588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6892" y="5647899"/>
            <a:ext cx="4583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Склеили с одного конца под прямым углом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445030" y="5834350"/>
            <a:ext cx="289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Сложить в виде гармошки.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6830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4391">
            <a:off x="2650845" y="-1728303"/>
            <a:ext cx="6704207" cy="112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¿Ð¾ÑÐ²Ð°Ð½Ð½ÑÐµ Ð»Ð¸ÑÑÑ Ð³Ð°Ð·ÐµÑ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55008" b="10075"/>
          <a:stretch/>
        </p:blipFill>
        <p:spPr bwMode="auto">
          <a:xfrm flipV="1">
            <a:off x="-5833617" y="-140051"/>
            <a:ext cx="11055927" cy="2847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2" name="Picture 2" descr="https://pp.userapi.com/c845218/v845218294/1d085b/n5QhAFq5Ml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5090">
            <a:off x="859477" y="1214322"/>
            <a:ext cx="3462981" cy="46173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488189" y="428419"/>
            <a:ext cx="10265622" cy="18659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n-lt"/>
                <a:ea typeface="+mn-ea"/>
                <a:cs typeface="+mn-cs"/>
              </a:rPr>
              <a:t>«БРАСЛЕТЫ»</a:t>
            </a:r>
            <a:endParaRPr lang="ru-RU" dirty="0">
              <a:ln w="38100">
                <a:solidFill>
                  <a:srgbClr val="C00000"/>
                </a:solidFill>
              </a:ln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486" name="Picture 6" descr="https://pp.userapi.com/c850216/v850216147/107322/O7-YvcJDIA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27" r="13292" b="7461"/>
          <a:stretch/>
        </p:blipFill>
        <p:spPr bwMode="auto">
          <a:xfrm rot="644496">
            <a:off x="5475699" y="1003295"/>
            <a:ext cx="5737139" cy="50735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00878" y="1361396"/>
            <a:ext cx="2939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effectLst>
                  <a:glow rad="5588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 </a:t>
            </a:r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effectLst>
                  <a:glow rad="5588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– 6 шаг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rgbClr val="FF33CC"/>
              </a:solidFill>
              <a:effectLst>
                <a:glow rad="5588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15307" y="580672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По желанию </a:t>
            </a:r>
            <a:r>
              <a:rPr lang="ru-RU" b="1" dirty="0" smtClean="0"/>
              <a:t>раскрасить. </a:t>
            </a:r>
            <a:endParaRPr lang="ru-RU" b="1" dirty="0"/>
          </a:p>
          <a:p>
            <a:r>
              <a:rPr lang="ru-RU" b="1" dirty="0" smtClean="0"/>
              <a:t>Скрепить края.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9202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4391">
            <a:off x="2739742" y="-2203627"/>
            <a:ext cx="6704207" cy="112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5846" b="7463"/>
          <a:stretch/>
        </p:blipFill>
        <p:spPr>
          <a:xfrm>
            <a:off x="1770521" y="706219"/>
            <a:ext cx="8642647" cy="56298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ÐÐ°ÑÑÐ¸Ð½ÐºÐ¸ Ð¿Ð¾ Ð·Ð°Ð¿ÑÐ¾ÑÑ Ð¿Ð¾ÑÐ²Ð°Ð½Ð½ÑÐµ Ð»Ð¸ÑÑÑ Ð³Ð°Ð·ÐµÑ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0" t="55008" b="10075"/>
          <a:stretch/>
        </p:blipFill>
        <p:spPr bwMode="auto">
          <a:xfrm flipV="1">
            <a:off x="-8709" y="-108676"/>
            <a:ext cx="6323497" cy="2847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65613" y="523955"/>
            <a:ext cx="10265622" cy="18659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n-lt"/>
                <a:ea typeface="+mn-ea"/>
                <a:cs typeface="+mn-cs"/>
              </a:rPr>
              <a:t>Итог: «БРАСЛЕТЫ</a:t>
            </a:r>
            <a:r>
              <a:rPr lang="ru-RU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n-lt"/>
                <a:ea typeface="+mn-ea"/>
                <a:cs typeface="+mn-cs"/>
              </a:rPr>
              <a:t>»</a:t>
            </a:r>
            <a:endParaRPr lang="ru-RU" dirty="0">
              <a:ln w="38100">
                <a:solidFill>
                  <a:srgbClr val="C00000"/>
                </a:solidFill>
              </a:ln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39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76"/>
          <a:stretch/>
        </p:blipFill>
        <p:spPr bwMode="auto">
          <a:xfrm rot="16374391">
            <a:off x="8480763" y="-2547419"/>
            <a:ext cx="2481395" cy="601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¿Ð¾ÑÐ²Ð°Ð½Ð½ÑÐµ Ð»Ð¸ÑÑÑ Ð³Ð°Ð·ÐµÑ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55008" b="10075"/>
          <a:stretch/>
        </p:blipFill>
        <p:spPr bwMode="auto">
          <a:xfrm flipV="1">
            <a:off x="-124692" y="-577766"/>
            <a:ext cx="11055927" cy="2847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65613" y="523955"/>
            <a:ext cx="10265622" cy="18659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n-lt"/>
                <a:ea typeface="+mn-ea"/>
                <a:cs typeface="+mn-cs"/>
              </a:rPr>
              <a:t>ИТОГИ ПРОЕКТА:</a:t>
            </a:r>
            <a:endParaRPr lang="ru-RU" dirty="0">
              <a:ln w="38100">
                <a:solidFill>
                  <a:srgbClr val="C00000"/>
                </a:solidFill>
              </a:ln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 descr="ÐÐ°ÑÑÐ¸Ð½ÐºÐ¸ Ð¿Ð¾ Ð·Ð°Ð¿ÑÐ¾ÑÑ ÑÑÐ¾Ð¿ÐºÐ° Ð½ÐµÐ½ÑÐ¶Ð½Ð¾Ð¹ Ð³Ð°Ð·ÐµÑ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75" y="2681708"/>
            <a:ext cx="4284510" cy="354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84999" y="3535941"/>
            <a:ext cx="414769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FF"/>
                </a:solidFill>
                <a:effectLst>
                  <a:glow rad="444500">
                    <a:schemeClr val="bg1">
                      <a:alpha val="79000"/>
                    </a:schemeClr>
                  </a:glow>
                </a:effectLst>
                <a:latin typeface="Century Gothic" panose="020B0502020202020204" pitchFamily="34" charset="0"/>
              </a:rPr>
              <a:t>56</a:t>
            </a:r>
            <a:endParaRPr lang="ru-RU" sz="13000" b="1" dirty="0">
              <a:ln>
                <a:solidFill>
                  <a:sysClr val="windowText" lastClr="000000"/>
                </a:solidFill>
              </a:ln>
              <a:solidFill>
                <a:srgbClr val="CC00FF"/>
              </a:solidFill>
              <a:effectLst>
                <a:glow rad="444500">
                  <a:schemeClr val="bg1">
                    <a:alpha val="79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9234" y="1945251"/>
            <a:ext cx="3394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FF"/>
                </a:solidFill>
                <a:latin typeface="Century Gothic" panose="020B0502020202020204" pitchFamily="34" charset="0"/>
              </a:rPr>
              <a:t>Собрали: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rgbClr val="CC00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5146" y="1935141"/>
            <a:ext cx="6387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Century Gothic" panose="020B0502020202020204" pitchFamily="34" charset="0"/>
              </a:rPr>
              <a:t>Использовали: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rgbClr val="FF33C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2" descr="ÐÐ°ÑÑÐ¸Ð½ÐºÐ¸ Ð¿Ð¾ Ð·Ð°Ð¿ÑÐ¾ÑÑ ÑÑÐ¾Ð¿ÐºÐ° Ð½ÐµÐ½ÑÐ¶Ð½Ð¾Ð¹ Ð³Ð°Ð·ÐµÑ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06" y="2645483"/>
            <a:ext cx="4284510" cy="3545432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496989" y="3629346"/>
            <a:ext cx="4147692" cy="2092881"/>
          </a:xfrm>
          <a:prstGeom prst="rect">
            <a:avLst/>
          </a:prstGeom>
          <a:noFill/>
          <a:effectLst>
            <a:glow rad="4445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30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effectLst>
                  <a:glow rad="419100">
                    <a:schemeClr val="bg1">
                      <a:alpha val="79000"/>
                    </a:schemeClr>
                  </a:glow>
                </a:effectLst>
                <a:latin typeface="Century Gothic" panose="020B0502020202020204" pitchFamily="34" charset="0"/>
              </a:rPr>
              <a:t>48</a:t>
            </a:r>
            <a:endParaRPr lang="ru-RU" sz="13000" b="1" dirty="0">
              <a:ln>
                <a:solidFill>
                  <a:sysClr val="windowText" lastClr="000000"/>
                </a:solidFill>
              </a:ln>
              <a:solidFill>
                <a:srgbClr val="FF33CC"/>
              </a:solidFill>
              <a:effectLst>
                <a:glow rad="419100">
                  <a:schemeClr val="bg1">
                    <a:alpha val="79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45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07" b="37516"/>
          <a:stretch/>
        </p:blipFill>
        <p:spPr bwMode="auto">
          <a:xfrm rot="16374391">
            <a:off x="8031227" y="-3140612"/>
            <a:ext cx="2701345" cy="703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¿Ð¾ÑÐ²Ð°Ð½Ð½ÑÐµ Ð»Ð¸ÑÑÑ Ð³Ð°Ð·ÐµÑ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55008" b="10075"/>
          <a:stretch/>
        </p:blipFill>
        <p:spPr bwMode="auto">
          <a:xfrm flipV="1">
            <a:off x="-1617493" y="-889840"/>
            <a:ext cx="11055927" cy="2847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https://pp.userapi.com/c847020/v847020906/1c703f/Imzmcixrzn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54" b="27839"/>
          <a:stretch/>
        </p:blipFill>
        <p:spPr bwMode="auto">
          <a:xfrm>
            <a:off x="1710657" y="5127005"/>
            <a:ext cx="4592909" cy="131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33504" y="1572549"/>
            <a:ext cx="6387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n>
                  <a:solidFill>
                    <a:sysClr val="windowText" lastClr="000000"/>
                  </a:solidFill>
                </a:ln>
                <a:solidFill>
                  <a:srgbClr val="CC00FF"/>
                </a:solidFill>
                <a:latin typeface="Century Gothic" panose="020B0502020202020204" pitchFamily="34" charset="0"/>
              </a:rPr>
              <a:t>6 коллажей</a:t>
            </a:r>
          </a:p>
        </p:txBody>
      </p:sp>
      <p:pic>
        <p:nvPicPr>
          <p:cNvPr id="11" name="Picture 2" descr="ÐÐ°ÑÑÐ¸Ð½ÐºÐ¸ Ð¿Ð¾ Ð·Ð°Ð¿ÑÐ¾ÑÑ ÑÑÐ¾Ð¿ÐºÐ° Ð½ÐµÐ½ÑÐ¶Ð½Ð¾Ð¹ Ð³Ð°Ð·ÐµÑ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40" y="573379"/>
            <a:ext cx="3518925" cy="291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9900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4461361" flipH="1">
            <a:off x="4769914" y="1670137"/>
            <a:ext cx="491353" cy="13976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33C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6410264" flipH="1">
            <a:off x="4109144" y="3059941"/>
            <a:ext cx="441313" cy="12553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66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234607">
            <a:off x="2085242" y="3731491"/>
            <a:ext cx="369451" cy="105092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92543" y="4530628"/>
            <a:ext cx="4147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FF"/>
                </a:solidFill>
                <a:latin typeface="Century Gothic" panose="020B0502020202020204" pitchFamily="34" charset="0"/>
              </a:rPr>
              <a:t>8 браслетов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rgbClr val="0066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0" t="10023" r="10532" b="9760"/>
          <a:stretch/>
        </p:blipFill>
        <p:spPr bwMode="auto">
          <a:xfrm>
            <a:off x="7652882" y="4367417"/>
            <a:ext cx="1909290" cy="136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/>
          <a:srcRect r="7761" b="17984"/>
          <a:stretch/>
        </p:blipFill>
        <p:spPr>
          <a:xfrm>
            <a:off x="-124693" y="448139"/>
            <a:ext cx="4792228" cy="31958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62313" y="1424124"/>
            <a:ext cx="2127505" cy="1754326"/>
          </a:xfrm>
          <a:prstGeom prst="rect">
            <a:avLst/>
          </a:prstGeom>
          <a:noFill/>
          <a:effectLst>
            <a:glow rad="4445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0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419100">
                    <a:schemeClr val="bg1">
                      <a:alpha val="79000"/>
                    </a:schemeClr>
                  </a:glow>
                </a:effectLst>
                <a:latin typeface="Century Gothic" panose="020B0502020202020204" pitchFamily="34" charset="0"/>
              </a:rPr>
              <a:t>48</a:t>
            </a:r>
            <a:endParaRPr lang="ru-RU" sz="10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419100">
                  <a:schemeClr val="bg1">
                    <a:alpha val="79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7381163" y="602468"/>
            <a:ext cx="10265622" cy="18659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n-lt"/>
                <a:ea typeface="+mn-ea"/>
                <a:cs typeface="+mn-cs"/>
              </a:rPr>
              <a:t>ИТОГИ ПРОЕКТА</a:t>
            </a:r>
            <a:endParaRPr lang="ru-RU" dirty="0">
              <a:ln w="38100">
                <a:solidFill>
                  <a:srgbClr val="C00000"/>
                </a:solidFill>
              </a:ln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3554" name="Picture 2" descr="https://pp.userapi.com/c847016/v847016147/1cd5f3/JhwOewhHOlA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87" t="4299" r="9597" b="3427"/>
          <a:stretch/>
        </p:blipFill>
        <p:spPr bwMode="auto">
          <a:xfrm>
            <a:off x="9344346" y="3700090"/>
            <a:ext cx="1467342" cy="124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Пользователь\Downloads\IMG_20190317_123041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1" t="51212" r="34029" b="5423"/>
          <a:stretch/>
        </p:blipFill>
        <p:spPr bwMode="auto">
          <a:xfrm>
            <a:off x="8363852" y="2416835"/>
            <a:ext cx="1663904" cy="12704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Пользователь\Downloads\IMG_20190317_123041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07" t="2821" b="54078"/>
          <a:stretch/>
        </p:blipFill>
        <p:spPr bwMode="auto">
          <a:xfrm>
            <a:off x="9760991" y="1639732"/>
            <a:ext cx="1777436" cy="13231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48112" y="3726543"/>
            <a:ext cx="4147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Century Gothic" panose="020B0502020202020204" pitchFamily="34" charset="0"/>
              </a:rPr>
              <a:t>5 коробочек</a:t>
            </a:r>
          </a:p>
        </p:txBody>
      </p:sp>
      <p:pic>
        <p:nvPicPr>
          <p:cNvPr id="20" name="Picture 2" descr="ÐÐ°ÑÑÐ¸Ð½ÐºÐ¸ Ð¿Ð¾ Ð·Ð°Ð¿ÑÐ¾ÑÑ ÐÐÐ´Ð°ÑÐ¾Ðº ÐºÐ»Ð¸Ð¿Ð°ÑÑ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275" y="4751475"/>
            <a:ext cx="2145483" cy="148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7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ekb.mpilot.ru/images/portfolio/580x580/p12385735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5700">
            <a:off x="7058657" y="174628"/>
            <a:ext cx="3810000" cy="566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28563">
            <a:off x="5481073" y="822810"/>
            <a:ext cx="3563148" cy="307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Ð°ÑÑÐ¸Ð½ÐºÐ¸ Ð¿Ð¾ Ð·Ð°Ð¿ÑÐ¾ÑÑ ÐÐÐÐÐ¢ÐÐÐ ÐÐ¤ÐÐ ÐÐÐÐÐÐ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0773">
            <a:off x="935962" y="1806654"/>
            <a:ext cx="5715000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ekb.mpilot.ru/images/portfolio/580x580/p12385735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3799">
            <a:off x="1182134" y="4419751"/>
            <a:ext cx="3810000" cy="566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88293">
            <a:off x="4850191" y="-2269118"/>
            <a:ext cx="3312646" cy="1139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¿Ð¾ÑÐ²Ð°Ð½Ð½ÑÐµ Ð»Ð¸ÑÑÑ Ð³Ð°Ð·ÐµÑ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275"/>
          <a:stretch/>
        </p:blipFill>
        <p:spPr bwMode="auto">
          <a:xfrm rot="21143310" flipV="1">
            <a:off x="-1327444" y="-500112"/>
            <a:ext cx="8924095" cy="3315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86942" y="523956"/>
            <a:ext cx="3691113" cy="10236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ln w="1905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</a:t>
            </a:r>
            <a:r>
              <a:rPr lang="ru-RU" sz="4800" b="1" dirty="0" smtClean="0">
                <a:ln w="1905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800" b="1" dirty="0" smtClean="0">
                <a:ln w="1905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800" b="1" dirty="0">
              <a:ln w="19050">
                <a:solidFill>
                  <a:srgbClr val="C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92075">
            <a:off x="1517825" y="2465386"/>
            <a:ext cx="99773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/>
              <a:t>Найти </a:t>
            </a:r>
            <a:r>
              <a:rPr lang="ru-RU" sz="4000" b="1" dirty="0" smtClean="0"/>
              <a:t>творческое применение </a:t>
            </a:r>
            <a:r>
              <a:rPr lang="ru-RU" sz="4000" b="1" dirty="0"/>
              <a:t>ненужным журналам и газетам в </a:t>
            </a:r>
            <a:r>
              <a:rPr lang="ru-RU" sz="4000" b="1" dirty="0" smtClean="0"/>
              <a:t>домашних условиях.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21764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3995" t="11621" r="7216" b="16928"/>
          <a:stretch/>
        </p:blipFill>
        <p:spPr>
          <a:xfrm>
            <a:off x="635290" y="715896"/>
            <a:ext cx="4612943" cy="2784144"/>
          </a:xfrm>
          <a:prstGeom prst="rect">
            <a:avLst/>
          </a:prstGeom>
        </p:spPr>
      </p:pic>
      <p:pic>
        <p:nvPicPr>
          <p:cNvPr id="1026" name="Picture 2" descr="Ð¢ÑÐ°Ð²Ð¸ÑÐµ Ð±ÐµÐ· Ð¾ÑÑÐ°Ð½Ð¾Ð²ÐºÐ¸: ÐÐ°Ð¿Ð¸ÑÐºÐ¸ Ð¸Ð· Ð§ÐµÑÐ½Ð¾Ð³Ð¾Ð»Ð¾Ð²ÐºÐ¸ Ð¸ÑÐ¿Ð¾ÑÑÐ¸Ñ ÑÐ°Ð¼Ð°Ñ Ð±Ð¾Ð»ÑÑÐ°Ñ ÑÐ²Ð°Ð»ÐºÐ° Ð² ÐÐ²ÑÐ¾Ð¿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1" r="23604"/>
          <a:stretch/>
        </p:blipFill>
        <p:spPr bwMode="auto">
          <a:xfrm>
            <a:off x="6974004" y="229792"/>
            <a:ext cx="5459104" cy="7118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77" b="41833"/>
          <a:stretch/>
        </p:blipFill>
        <p:spPr bwMode="auto">
          <a:xfrm rot="16374391">
            <a:off x="8169972" y="-3128961"/>
            <a:ext cx="2475375" cy="655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¿Ð¾ÑÐ²Ð°Ð½Ð½ÑÐµ Ð»Ð¸ÑÑÑ Ð³Ð°Ð·ÐµÑ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55008" b="10075"/>
          <a:stretch/>
        </p:blipFill>
        <p:spPr bwMode="auto">
          <a:xfrm flipV="1">
            <a:off x="-1058142" y="-1193763"/>
            <a:ext cx="11055927" cy="2847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7500339" y="427807"/>
            <a:ext cx="10265622" cy="18659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n-lt"/>
                <a:ea typeface="+mn-ea"/>
                <a:cs typeface="+mn-cs"/>
              </a:rPr>
              <a:t>ИТОГИ ПРОЕКТА</a:t>
            </a:r>
            <a:endParaRPr lang="ru-RU" dirty="0">
              <a:ln w="38100">
                <a:solidFill>
                  <a:srgbClr val="C00000"/>
                </a:solidFill>
              </a:ln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" name="Picture 2" descr="ÐÐ°ÑÑÐ¸Ð½ÐºÐ¸ Ð¿Ð¾ Ð·Ð°Ð¿ÑÐ¾ÑÑ ÑÑÐ¾Ð¿ÐºÐ° Ð½ÐµÐ½ÑÐ¶Ð½Ð¾Ð¹ Ð³Ð°Ð·ÐµÑ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23" y="362277"/>
            <a:ext cx="3263585" cy="270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066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2162631">
            <a:off x="1535641" y="3249190"/>
            <a:ext cx="327792" cy="93241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066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327338" y="3428998"/>
            <a:ext cx="327792" cy="181126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066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21037928">
            <a:off x="4444535" y="2962789"/>
            <a:ext cx="327792" cy="932418"/>
          </a:xfrm>
          <a:prstGeom prst="rect">
            <a:avLst/>
          </a:prstGeom>
        </p:spPr>
      </p:pic>
      <p:pic>
        <p:nvPicPr>
          <p:cNvPr id="3078" name="Picture 6" descr="http://ecopatrol.pro/wp-content/uploads/2015/02/project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77" t="-1740"/>
          <a:stretch/>
        </p:blipFill>
        <p:spPr bwMode="auto">
          <a:xfrm>
            <a:off x="7602321" y="1624429"/>
            <a:ext cx="4018349" cy="4285826"/>
          </a:xfrm>
          <a:prstGeom prst="rect">
            <a:avLst/>
          </a:prstGeom>
          <a:noFill/>
          <a:effectLst>
            <a:glow rad="673100">
              <a:schemeClr val="bg1">
                <a:alpha val="6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167304" y="4046404"/>
            <a:ext cx="2574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Century Gothic" panose="020B0502020202020204" pitchFamily="34" charset="0"/>
              </a:rPr>
              <a:t>ЗАНЯТИЯ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rgbClr val="FF33CC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92696" y="5306729"/>
            <a:ext cx="57359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FF"/>
                </a:solidFill>
                <a:latin typeface="Century Gothic" panose="020B0502020202020204" pitchFamily="34" charset="0"/>
              </a:rPr>
              <a:t>Мастер-классы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rgbClr val="0066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2355" y="4163269"/>
            <a:ext cx="2574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FF"/>
                </a:solidFill>
                <a:latin typeface="Century Gothic" panose="020B0502020202020204" pitchFamily="34" charset="0"/>
              </a:rPr>
              <a:t>БЕСЕДЫ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rgbClr val="CC00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rgbClr val="0066FF">
                <a:tint val="45000"/>
                <a:satMod val="400000"/>
              </a:srgbClr>
            </a:duotone>
          </a:blip>
          <a:srcRect r="2477" b="46547"/>
          <a:stretch/>
        </p:blipFill>
        <p:spPr>
          <a:xfrm rot="17526430">
            <a:off x="5652650" y="1227325"/>
            <a:ext cx="946978" cy="147646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rgbClr val="0066FF">
                <a:tint val="45000"/>
                <a:satMod val="400000"/>
              </a:srgbClr>
            </a:duotone>
          </a:blip>
          <a:srcRect r="2477" b="46547"/>
          <a:stretch/>
        </p:blipFill>
        <p:spPr>
          <a:xfrm rot="4664357" flipH="1">
            <a:off x="5682218" y="1693624"/>
            <a:ext cx="946978" cy="147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894" y="455699"/>
            <a:ext cx="5195455" cy="3896591"/>
          </a:xfrm>
          <a:prstGeom prst="rect">
            <a:avLst/>
          </a:prstGeom>
        </p:spPr>
      </p:pic>
      <p:pic>
        <p:nvPicPr>
          <p:cNvPr id="21" name="Picture 2" descr="ÐÐ°ÑÑÐ¸Ð½ÐºÐ¸ Ð¿Ð¾ Ð·Ð°Ð¿ÑÐ¾ÑÑ ÑÑÐ¾Ð¿ÐºÐ° Ð½ÐµÐ½ÑÐ¶Ð½Ð¾Ð¹ Ð³Ð°Ð·ÐµÑ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582" y="251177"/>
            <a:ext cx="3263585" cy="270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ÐÐ°ÑÑÐ¸Ð½ÐºÐ¸ Ð¿Ð¾ Ð·Ð°Ð¿ÑÐ¾ÑÑ ÑÑÐ¾Ð¿ÐºÐ° Ð½ÐµÐ½ÑÐ¶Ð½Ð¾Ð¹ Ð³Ð°Ð·ÐµÑ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48" y="455699"/>
            <a:ext cx="3263585" cy="270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77" b="41833"/>
          <a:stretch/>
        </p:blipFill>
        <p:spPr bwMode="auto">
          <a:xfrm rot="16374391">
            <a:off x="8169972" y="-3128961"/>
            <a:ext cx="2475375" cy="655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¿Ð¾ÑÐ²Ð°Ð½Ð½ÑÐµ Ð»Ð¸ÑÑÑ Ð³Ð°Ð·ÐµÑ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55008" b="10075"/>
          <a:stretch/>
        </p:blipFill>
        <p:spPr bwMode="auto">
          <a:xfrm flipV="1">
            <a:off x="-1058142" y="-1193763"/>
            <a:ext cx="11055927" cy="2847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7500339" y="427807"/>
            <a:ext cx="10265622" cy="18659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n-lt"/>
                <a:ea typeface="+mn-ea"/>
                <a:cs typeface="+mn-cs"/>
              </a:rPr>
              <a:t>ИТОГИ ПРОЕКТА</a:t>
            </a:r>
            <a:endParaRPr lang="ru-RU" dirty="0">
              <a:ln w="38100">
                <a:solidFill>
                  <a:srgbClr val="C00000"/>
                </a:solidFill>
              </a:ln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" name="Picture 2" descr="ÐÐ°ÑÑÐ¸Ð½ÐºÐ¸ Ð¿Ð¾ Ð·Ð°Ð¿ÑÐ¾ÑÑ ÑÑÐ¾Ð¿ÐºÐ° Ð½ÐµÐ½ÑÐ¶Ð½Ð¾Ð¹ Ð³Ð°Ð·ÐµÑ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015" y="874749"/>
            <a:ext cx="3263585" cy="270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66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3053180">
            <a:off x="2024644" y="3118261"/>
            <a:ext cx="327792" cy="9324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66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145420" flipH="1">
            <a:off x="7287943" y="1689594"/>
            <a:ext cx="424790" cy="12083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3386" y="3650892"/>
            <a:ext cx="2652535" cy="264489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66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8635504">
            <a:off x="6838723" y="2515647"/>
            <a:ext cx="516763" cy="21194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6259" y="1048920"/>
            <a:ext cx="2710148" cy="2710148"/>
          </a:xfrm>
          <a:prstGeom prst="rect">
            <a:avLst/>
          </a:prstGeom>
        </p:spPr>
      </p:pic>
      <p:pic>
        <p:nvPicPr>
          <p:cNvPr id="17" name="Picture 3" descr="C:\Users\Пользователь\Downloads\IMG_20190317_12304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07" t="2821" b="54078"/>
          <a:stretch/>
        </p:blipFill>
        <p:spPr bwMode="auto">
          <a:xfrm>
            <a:off x="776728" y="4261467"/>
            <a:ext cx="2732854" cy="20343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0" t="10023" r="10532" b="9760"/>
          <a:stretch/>
        </p:blipFill>
        <p:spPr bwMode="auto">
          <a:xfrm>
            <a:off x="4000621" y="4084762"/>
            <a:ext cx="2445703" cy="174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ÐÐ°ÑÑÐ¸Ð½ÐºÐ¸ Ð¿Ð¾ Ð·Ð°Ð¿ÑÐ¾ÑÑ ÐÐÐ´Ð°ÑÐ¾Ðº ÐºÐ»Ð¸Ð¿Ð°ÑÑ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738" y="4461094"/>
            <a:ext cx="2716521" cy="188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66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828358" y="3388486"/>
            <a:ext cx="327792" cy="93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7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pp.userapi.com/c847216/v847216586/1c562f/5FQIbwmObe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40"/>
          <a:stretch/>
        </p:blipFill>
        <p:spPr bwMode="auto">
          <a:xfrm>
            <a:off x="2159307" y="395743"/>
            <a:ext cx="8008020" cy="5739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pp.userapi.com/c855736/v855736975/578c/abgAc0k130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2966">
            <a:off x="100110" y="314129"/>
            <a:ext cx="2458324" cy="32777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ttps://pp.userapi.com/c854416/v854416975/5746/OQjoI34at1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" t="2289" r="51003" b="3573"/>
          <a:stretch/>
        </p:blipFill>
        <p:spPr bwMode="auto">
          <a:xfrm rot="245241">
            <a:off x="194834" y="3699395"/>
            <a:ext cx="2084450" cy="32471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https://pp.userapi.com/c852128/v852128975/e2068/r83DxqgLJ8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15322" r="24432"/>
          <a:stretch/>
        </p:blipFill>
        <p:spPr bwMode="auto">
          <a:xfrm rot="177638">
            <a:off x="9778506" y="225486"/>
            <a:ext cx="2906079" cy="31507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s://pp.userapi.com/c845521/v845521586/1c886c/vZZdyTb0iFY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6" t="2882" r="25049" b="17369"/>
          <a:stretch/>
        </p:blipFill>
        <p:spPr bwMode="auto">
          <a:xfrm rot="21339479">
            <a:off x="9998961" y="3504668"/>
            <a:ext cx="2465171" cy="34126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2800328" y="3449209"/>
            <a:ext cx="6609670" cy="18659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n w="9525">
                  <a:solidFill>
                    <a:srgbClr val="CC00FF"/>
                  </a:solidFill>
                </a:ln>
                <a:solidFill>
                  <a:srgbClr val="FFCCFF"/>
                </a:solidFill>
                <a:effectLst>
                  <a:glow rad="177800">
                    <a:srgbClr val="FFFFFF">
                      <a:alpha val="91000"/>
                    </a:srgbClr>
                  </a:glow>
                </a:effectLst>
                <a:latin typeface="+mn-lt"/>
                <a:ea typeface="+mn-ea"/>
                <a:cs typeface="+mn-cs"/>
              </a:rPr>
              <a:t>СПАСИБО ЗА ВНИМАНИЕ!</a:t>
            </a:r>
            <a:endParaRPr lang="ru-RU" dirty="0">
              <a:ln w="9525">
                <a:solidFill>
                  <a:srgbClr val="CC00FF"/>
                </a:solidFill>
              </a:ln>
              <a:solidFill>
                <a:srgbClr val="FFCCFF"/>
              </a:solidFill>
              <a:effectLst>
                <a:glow rad="177800">
                  <a:srgbClr val="FFFFFF">
                    <a:alpha val="91000"/>
                  </a:srgbClr>
                </a:glo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58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ekb.mpilot.ru/images/portfolio/580x580/p12385735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5700">
            <a:off x="7058657" y="174628"/>
            <a:ext cx="3810000" cy="566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28563">
            <a:off x="5481073" y="822810"/>
            <a:ext cx="3563148" cy="307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Ð°ÑÑÐ¸Ð½ÐºÐ¸ Ð¿Ð¾ Ð·Ð°Ð¿ÑÐ¾ÑÑ ÐÐÐÐÐ¢ÐÐÐ ÐÐ¤ÐÐ ÐÐÐÐÐÐ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0773">
            <a:off x="935962" y="1806654"/>
            <a:ext cx="5715000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ekb.mpilot.ru/images/portfolio/580x580/p12385735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3799">
            <a:off x="1182134" y="4419751"/>
            <a:ext cx="3810000" cy="566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88293">
            <a:off x="4699001" y="-400257"/>
            <a:ext cx="5945254" cy="924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¿Ð¾ÑÐ²Ð°Ð½Ð½ÑÐµ Ð»Ð¸ÑÑÑ Ð³Ð°Ð·ÐµÑ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275"/>
          <a:stretch/>
        </p:blipFill>
        <p:spPr bwMode="auto">
          <a:xfrm rot="21143310" flipV="1">
            <a:off x="-1327444" y="-500112"/>
            <a:ext cx="8924095" cy="3315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86942" y="523956"/>
            <a:ext cx="3691113" cy="10236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ln w="1905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  <a:r>
              <a:rPr lang="ru-RU" sz="4800" b="1" dirty="0" smtClean="0">
                <a:ln w="1905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800" b="1" dirty="0" smtClean="0">
                <a:ln w="1905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800" b="1" dirty="0">
              <a:ln w="19050">
                <a:solidFill>
                  <a:srgbClr val="C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92075">
            <a:off x="4020014" y="1812345"/>
            <a:ext cx="7494186" cy="941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1500"/>
              </a:spcAft>
            </a:pPr>
            <a:r>
              <a:rPr lang="ru-RU" sz="2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"/>
              </a:rPr>
              <a:t>1.Провести анкетирование учащихся клуба, о ненужных журналах.</a:t>
            </a:r>
            <a:endParaRPr lang="ru-RU" sz="3600" b="1" dirty="0" smtClean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92075">
            <a:off x="3520174" y="5699885"/>
            <a:ext cx="7495257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"/>
              </a:rPr>
              <a:t>5. Выполнить 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ea typeface=""/>
              </a:rPr>
              <a:t>творческие работы из ненужных журналов.</a:t>
            </a:r>
          </a:p>
        </p:txBody>
      </p:sp>
      <p:sp>
        <p:nvSpPr>
          <p:cNvPr id="6" name="Прямоугольник 5"/>
          <p:cNvSpPr/>
          <p:nvPr/>
        </p:nvSpPr>
        <p:spPr>
          <a:xfrm rot="192075">
            <a:off x="3748778" y="3989669"/>
            <a:ext cx="7416863" cy="970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150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"/>
              </a:rPr>
              <a:t>3. Определить 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ea typeface=""/>
              </a:rPr>
              <a:t>возможности использования журналов в домашних и клубных условиях.</a:t>
            </a:r>
          </a:p>
        </p:txBody>
      </p:sp>
      <p:sp>
        <p:nvSpPr>
          <p:cNvPr id="7" name="Прямоугольник 6"/>
          <p:cNvSpPr/>
          <p:nvPr/>
        </p:nvSpPr>
        <p:spPr>
          <a:xfrm rot="192075">
            <a:off x="3882468" y="3004523"/>
            <a:ext cx="7400126" cy="848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ts val="2200"/>
              </a:lnSpc>
              <a:spcAft>
                <a:spcPts val="1500"/>
              </a:spcAft>
            </a:pP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ea typeface=""/>
              </a:rPr>
              <a:t>2. </a:t>
            </a:r>
            <a:r>
              <a:rPr 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"/>
              </a:rPr>
              <a:t>Изучить что интересного делают  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ea typeface=""/>
              </a:rPr>
              <a:t>с </a:t>
            </a:r>
            <a:endParaRPr lang="ru-RU" sz="2400" b="1" dirty="0" smtClean="0">
              <a:solidFill>
                <a:srgbClr val="000000"/>
              </a:solidFill>
              <a:latin typeface="Arial" panose="020B0604020202020204" pitchFamily="34" charset="0"/>
              <a:ea typeface=""/>
            </a:endParaRPr>
          </a:p>
          <a:p>
            <a:pPr lvl="0" algn="just">
              <a:lnSpc>
                <a:spcPts val="2200"/>
              </a:lnSpc>
              <a:spcAft>
                <a:spcPts val="150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"/>
              </a:rPr>
              <a:t>ненужной </a:t>
            </a:r>
            <a:r>
              <a:rPr 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"/>
              </a:rPr>
              <a:t>бумагой  различные мастера.</a:t>
            </a:r>
            <a:endParaRPr lang="ru-RU" sz="2400" b="1" dirty="0">
              <a:solidFill>
                <a:srgbClr val="000000"/>
              </a:solidFill>
              <a:latin typeface="Arial" panose="020B0604020202020204" pitchFamily="34" charset="0"/>
              <a:ea typeface="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92075">
            <a:off x="3651792" y="5074203"/>
            <a:ext cx="7495257" cy="45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"/>
              </a:rPr>
              <a:t>4. Собрать ненужные газеты, журналы.</a:t>
            </a:r>
            <a:endParaRPr lang="ru-RU" sz="2400" b="1" dirty="0">
              <a:solidFill>
                <a:srgbClr val="000000"/>
              </a:solidFill>
              <a:latin typeface="Arial" panose="020B0604020202020204" pitchFamily="34" charset="0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018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ttps://pressaru.eu/reinskaja-gazeta/2014/1/8-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26895">
            <a:off x="1417379" y="4916891"/>
            <a:ext cx="4473295" cy="5745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ekb.mpilot.ru/images/portfolio/580x580/p12385735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5700">
            <a:off x="7200546" y="27035"/>
            <a:ext cx="3810000" cy="566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Ð°ÑÑÐ¸Ð½ÐºÐ¸ Ð¿Ð¾ Ð·Ð°Ð¿ÑÐ¾ÑÑ ÐÐÐÐÐ¢ÐÐÐ ÐÐ¤ÐÐ ÐÐÐÐÐÐ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94171">
            <a:off x="7284245" y="5149168"/>
            <a:ext cx="5715000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84155">
            <a:off x="4969583" y="184917"/>
            <a:ext cx="5489985" cy="7642671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¿Ð¾ÑÐ²Ð°Ð½Ð½ÑÐµ Ð»Ð¸ÑÑÑ Ð³Ð°Ð·ÐµÑ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275"/>
          <a:stretch/>
        </p:blipFill>
        <p:spPr bwMode="auto">
          <a:xfrm rot="21130388" flipV="1">
            <a:off x="-950425" y="-855104"/>
            <a:ext cx="10885386" cy="4306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790305" y="565519"/>
            <a:ext cx="6924272" cy="10236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ln w="1905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АНКЕТИРОВАНИЕ:</a:t>
            </a:r>
            <a:br>
              <a:rPr lang="ru-RU" sz="4800" b="1" dirty="0">
                <a:ln w="1905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800" b="1" dirty="0">
              <a:ln w="19050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59461">
            <a:off x="4471246" y="2201697"/>
            <a:ext cx="7494186" cy="4144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07000"/>
              </a:lnSpc>
              <a:spcAft>
                <a:spcPts val="1500"/>
              </a:spcAft>
              <a:buAutoNum type="arabicPeriod"/>
            </a:pPr>
            <a:r>
              <a:rPr lang="ru-RU" sz="2800" b="1" dirty="0"/>
              <a:t>Есть ли у вас дома ненужные </a:t>
            </a:r>
            <a:r>
              <a:rPr lang="ru-RU" sz="2800" b="1" dirty="0" smtClean="0"/>
              <a:t>журналы?</a:t>
            </a:r>
            <a:endParaRPr lang="ru-RU" sz="2800" b="1" dirty="0"/>
          </a:p>
          <a:p>
            <a:pPr lvl="0" indent="187325" algn="just">
              <a:lnSpc>
                <a:spcPct val="107000"/>
              </a:lnSpc>
              <a:spcAft>
                <a:spcPts val="1500"/>
              </a:spcAft>
            </a:pP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         А) Да         Б) Нет      В) Не знаю</a:t>
            </a:r>
          </a:p>
          <a:p>
            <a:pPr lvl="0" algn="just">
              <a:lnSpc>
                <a:spcPct val="107000"/>
              </a:lnSpc>
              <a:spcAft>
                <a:spcPts val="1500"/>
              </a:spcAft>
            </a:pPr>
            <a:r>
              <a:rPr lang="ru-RU" sz="2800" b="1" dirty="0" smtClean="0"/>
              <a:t>2</a:t>
            </a:r>
            <a:r>
              <a:rPr lang="ru-RU" sz="2800" b="1" dirty="0"/>
              <a:t>. Что вы с ними делаете</a:t>
            </a:r>
            <a:r>
              <a:rPr lang="ru-RU" sz="2800" b="1" dirty="0" smtClean="0"/>
              <a:t>?</a:t>
            </a:r>
          </a:p>
          <a:p>
            <a:pPr indent="893763">
              <a:lnSpc>
                <a:spcPct val="107000"/>
              </a:lnSpc>
              <a:spcAft>
                <a:spcPts val="1500"/>
              </a:spcAft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А)Выбрасываем </a:t>
            </a:r>
          </a:p>
          <a:p>
            <a:pPr indent="893763">
              <a:lnSpc>
                <a:spcPct val="107000"/>
              </a:lnSpc>
              <a:spcAft>
                <a:spcPts val="1500"/>
              </a:spcAft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Б) Ничего, лежат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дома</a:t>
            </a:r>
            <a:endParaRPr lang="ru-RU" sz="2400" dirty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indent="893763">
              <a:lnSpc>
                <a:spcPct val="107000"/>
              </a:lnSpc>
              <a:spcAft>
                <a:spcPts val="1500"/>
              </a:spcAft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В) Сдаем на переработку  </a:t>
            </a:r>
          </a:p>
          <a:p>
            <a:pPr indent="893763">
              <a:lnSpc>
                <a:spcPct val="107000"/>
              </a:lnSpc>
              <a:spcAft>
                <a:spcPts val="1500"/>
              </a:spcAft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В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) Свой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ответ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6160" y="3685974"/>
            <a:ext cx="74168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500"/>
              </a:spcAft>
            </a:pPr>
            <a:r>
              <a:rPr lang="ru-RU" sz="4400" b="1" dirty="0" smtClean="0">
                <a:solidFill>
                  <a:srgbClr val="C00000"/>
                </a:solidFill>
              </a:rPr>
              <a:t>ВСЕГО: </a:t>
            </a:r>
            <a:r>
              <a:rPr lang="ru-RU" sz="4400" b="1" dirty="0" smtClean="0">
                <a:solidFill>
                  <a:srgbClr val="C00000"/>
                </a:solidFill>
              </a:rPr>
              <a:t>65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0526" y="3067101"/>
            <a:ext cx="2953501" cy="6552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1500"/>
              </a:spcAft>
            </a:pP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ДЕТИ 8-12 </a:t>
            </a:r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лет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" panose="020B0604020202020204" pitchFamily="34" charset="0"/>
              <a:ea typeface="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5463" y="4129929"/>
            <a:ext cx="74168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500"/>
              </a:spcAft>
            </a:pPr>
            <a:r>
              <a:rPr lang="ru-RU" sz="4400" b="1" dirty="0" smtClean="0">
                <a:solidFill>
                  <a:srgbClr val="C00000"/>
                </a:solidFill>
              </a:rPr>
              <a:t>опрошенных</a:t>
            </a:r>
            <a:endParaRPr lang="ru-RU" sz="4400" b="1" dirty="0">
              <a:solidFill>
                <a:srgbClr val="C00000"/>
              </a:solidFill>
              <a:latin typeface="Arial" panose="020B0604020202020204" pitchFamily="34" charset="0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88097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00579">
            <a:off x="827175" y="1327787"/>
            <a:ext cx="5087494" cy="60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852" y="74063"/>
            <a:ext cx="5643349" cy="6709871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¿Ð¾ÑÐ²Ð°Ð½Ð½ÑÐµ Ð»Ð¸ÑÑÑ Ð³Ð°Ð·ÐµÑ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55277" b="10075"/>
          <a:stretch/>
        </p:blipFill>
        <p:spPr bwMode="auto">
          <a:xfrm flipV="1">
            <a:off x="-1" y="15705"/>
            <a:ext cx="12192001" cy="2825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790305" y="382097"/>
            <a:ext cx="10265622" cy="18659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ln w="1905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0421" y="1181657"/>
            <a:ext cx="10934801" cy="974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ts val="2500"/>
              </a:lnSpc>
              <a:spcAft>
                <a:spcPts val="1500"/>
              </a:spcAft>
              <a:buAutoNum type="arabicPeriod"/>
            </a:pPr>
            <a:r>
              <a:rPr lang="ru-RU" sz="3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Есть ли у вас дома </a:t>
            </a:r>
            <a:r>
              <a:rPr lang="ru-RU" sz="3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ненужные</a:t>
            </a:r>
          </a:p>
          <a:p>
            <a:pPr lvl="0">
              <a:lnSpc>
                <a:spcPts val="2500"/>
              </a:lnSpc>
              <a:spcAft>
                <a:spcPts val="1500"/>
              </a:spcAft>
            </a:pPr>
            <a:r>
              <a:rPr lang="ru-RU" sz="3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журналы?</a:t>
            </a:r>
            <a:endParaRPr lang="ru-RU" sz="3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62288561"/>
              </p:ext>
            </p:extLst>
          </p:nvPr>
        </p:nvGraphicFramePr>
        <p:xfrm>
          <a:off x="5883089" y="1741938"/>
          <a:ext cx="6927128" cy="4618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184106" y="2793273"/>
            <a:ext cx="1651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7325" algn="just">
              <a:spcAft>
                <a:spcPts val="1500"/>
              </a:spcAft>
            </a:pP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А</a:t>
            </a: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) ДА</a:t>
            </a:r>
            <a:endParaRPr lang="ru-RU" sz="3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78625" y="3626447"/>
            <a:ext cx="20999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7325" algn="just">
              <a:spcAft>
                <a:spcPts val="1500"/>
              </a:spcAft>
            </a:pPr>
            <a:r>
              <a:rPr lang="ru-RU" sz="4000" b="1" dirty="0" smtClean="0">
                <a:ln w="28575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Б</a:t>
            </a:r>
            <a:r>
              <a:rPr lang="ru-RU" sz="4000" b="1" dirty="0">
                <a:ln w="28575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) </a:t>
            </a:r>
            <a:r>
              <a:rPr lang="ru-RU" sz="4000" b="1" dirty="0" smtClean="0">
                <a:ln w="28575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Нет </a:t>
            </a:r>
            <a:endParaRPr lang="ru-RU" sz="4000" b="1" dirty="0">
              <a:ln w="28575">
                <a:solidFill>
                  <a:sysClr val="windowText" lastClr="000000"/>
                </a:solidFill>
              </a:ln>
              <a:solidFill>
                <a:srgbClr val="FFFF66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88092" y="4525458"/>
            <a:ext cx="31438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7325" algn="just">
              <a:spcAft>
                <a:spcPts val="1500"/>
              </a:spcAft>
            </a:pPr>
            <a:r>
              <a:rPr lang="ru-RU" sz="40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66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В</a:t>
            </a:r>
            <a:r>
              <a:rPr lang="ru-RU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66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) Не </a:t>
            </a:r>
            <a:r>
              <a:rPr lang="ru-RU" sz="40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66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знаю</a:t>
            </a:r>
            <a:endParaRPr lang="ru-RU" sz="4000" b="1" dirty="0">
              <a:ln w="19050">
                <a:solidFill>
                  <a:sysClr val="windowText" lastClr="000000"/>
                </a:solidFill>
              </a:ln>
              <a:solidFill>
                <a:srgbClr val="66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68608" y="4525458"/>
            <a:ext cx="9444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7325" algn="just">
              <a:spcAft>
                <a:spcPts val="1500"/>
              </a:spcAft>
            </a:pPr>
            <a:r>
              <a:rPr lang="ru-RU" sz="40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66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19</a:t>
            </a:r>
            <a:endParaRPr lang="ru-RU" sz="4000" b="1" dirty="0">
              <a:ln w="19050">
                <a:solidFill>
                  <a:sysClr val="windowText" lastClr="000000"/>
                </a:solidFill>
              </a:ln>
              <a:solidFill>
                <a:srgbClr val="66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63697" y="3638328"/>
            <a:ext cx="9162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7325" algn="just">
              <a:spcAft>
                <a:spcPts val="1500"/>
              </a:spcAft>
            </a:pPr>
            <a:r>
              <a:rPr lang="ru-RU" sz="4000" b="1" dirty="0" smtClean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11</a:t>
            </a:r>
            <a:endParaRPr lang="ru-RU" sz="4000" b="1" dirty="0">
              <a:ln w="28575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359658" y="3839835"/>
            <a:ext cx="8867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7325" algn="just">
              <a:spcAft>
                <a:spcPts val="1500"/>
              </a:spcAft>
            </a:pPr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35</a:t>
            </a:r>
            <a:endParaRPr lang="ru-RU" sz="3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12246" y="4840573"/>
            <a:ext cx="9162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7325" algn="just">
              <a:spcAft>
                <a:spcPts val="1500"/>
              </a:spcAft>
            </a:pPr>
            <a:r>
              <a:rPr lang="ru-RU" sz="4000" b="1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11</a:t>
            </a:r>
            <a:endParaRPr lang="ru-RU" sz="4000" b="1" dirty="0">
              <a:ln w="12700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40002" y="3075057"/>
            <a:ext cx="9444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7325" algn="just">
              <a:spcAft>
                <a:spcPts val="1500"/>
              </a:spcAft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19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81050" y="2841337"/>
            <a:ext cx="8867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7325" algn="just">
              <a:spcAft>
                <a:spcPts val="1500"/>
              </a:spcAft>
            </a:pP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35</a:t>
            </a:r>
            <a:endParaRPr lang="ru-RU" sz="3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640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00579">
            <a:off x="3248298" y="-1865673"/>
            <a:ext cx="5747444" cy="1182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¿Ð¾ÑÐ²Ð°Ð½Ð½ÑÐµ Ð»Ð¸ÑÑÑ Ð³Ð°Ð·ÐµÑ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55277" b="10075"/>
          <a:stretch/>
        </p:blipFill>
        <p:spPr bwMode="auto">
          <a:xfrm flipV="1">
            <a:off x="-57845" y="-265169"/>
            <a:ext cx="12192001" cy="2825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790305" y="461609"/>
            <a:ext cx="10265622" cy="18659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ln w="1905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РЕЗУЛЬТАТЫ:</a:t>
            </a:r>
            <a:br>
              <a:rPr lang="ru-RU" sz="4800" b="1" dirty="0">
                <a:ln w="1905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800" b="1" dirty="0">
              <a:ln w="19050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6165" y="1314746"/>
            <a:ext cx="74941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Aft>
                <a:spcPts val="1500"/>
              </a:spcAft>
            </a:pPr>
            <a:r>
              <a:rPr lang="ru-RU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2. Что вы с ними делаете?</a:t>
            </a:r>
          </a:p>
          <a:p>
            <a:pPr lvl="0">
              <a:lnSpc>
                <a:spcPts val="2500"/>
              </a:lnSpc>
              <a:spcAft>
                <a:spcPts val="1500"/>
              </a:spcAft>
            </a:pP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082387617"/>
              </p:ext>
            </p:extLst>
          </p:nvPr>
        </p:nvGraphicFramePr>
        <p:xfrm>
          <a:off x="6034961" y="1670169"/>
          <a:ext cx="6927128" cy="4618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94054" y="2576720"/>
            <a:ext cx="43627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7325" algn="just">
              <a:spcAft>
                <a:spcPts val="1500"/>
              </a:spcAft>
            </a:pP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А) </a:t>
            </a: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Выбрасываем</a:t>
            </a: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endParaRPr lang="ru-RU" sz="3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4989" y="3252444"/>
            <a:ext cx="5496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7325" algn="just">
              <a:spcAft>
                <a:spcPts val="1500"/>
              </a:spcAft>
            </a:pPr>
            <a:r>
              <a:rPr lang="ru-RU" sz="3600" b="1" dirty="0">
                <a:ln w="12700"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Б) Ничего, </a:t>
            </a:r>
            <a:r>
              <a:rPr lang="ru-RU" sz="3600" b="1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лежат дома</a:t>
            </a:r>
            <a:endParaRPr lang="ru-RU" sz="3600" b="1" dirty="0">
              <a:ln w="12700">
                <a:solidFill>
                  <a:sysClr val="windowText" lastClr="0000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6730" y="3955956"/>
            <a:ext cx="62665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7325" algn="just">
              <a:spcAft>
                <a:spcPts val="1500"/>
              </a:spcAft>
            </a:pPr>
            <a:r>
              <a:rPr lang="ru-RU" sz="36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66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В</a:t>
            </a:r>
            <a:r>
              <a:rPr lang="ru-RU" sz="3600" b="1" dirty="0">
                <a:ln w="19050">
                  <a:solidFill>
                    <a:sysClr val="windowText" lastClr="000000"/>
                  </a:solidFill>
                </a:ln>
                <a:solidFill>
                  <a:srgbClr val="66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) Сдаем на переработку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51674" y="3935174"/>
            <a:ext cx="9444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7325" algn="just">
              <a:spcAft>
                <a:spcPts val="1500"/>
              </a:spcAft>
            </a:pPr>
            <a:r>
              <a:rPr lang="ru-RU" sz="40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66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18</a:t>
            </a:r>
            <a:endParaRPr lang="ru-RU" sz="4000" b="1" dirty="0">
              <a:ln w="19050">
                <a:solidFill>
                  <a:sysClr val="windowText" lastClr="000000"/>
                </a:solidFill>
              </a:ln>
              <a:solidFill>
                <a:srgbClr val="66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70511" y="3221666"/>
            <a:ext cx="10871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7325" algn="just">
              <a:spcAft>
                <a:spcPts val="1500"/>
              </a:spcAft>
            </a:pPr>
            <a:r>
              <a:rPr lang="ru-RU" sz="4000" b="1" dirty="0" smtClean="0">
                <a:ln w="12700">
                  <a:solidFill>
                    <a:srgbClr val="C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ru-RU" sz="4000" b="1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21</a:t>
            </a:r>
            <a:endParaRPr lang="ru-RU" sz="4000" b="1" dirty="0">
              <a:ln w="12700">
                <a:solidFill>
                  <a:sysClr val="windowText" lastClr="0000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111438" y="4733913"/>
            <a:ext cx="9444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7325" algn="just">
              <a:spcAft>
                <a:spcPts val="1500"/>
              </a:spcAft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21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626690" y="4602287"/>
            <a:ext cx="9444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7325" algn="just">
              <a:spcAft>
                <a:spcPts val="1500"/>
              </a:spcAft>
            </a:pPr>
            <a:r>
              <a:rPr lang="ru-RU" sz="4000" b="1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18</a:t>
            </a:r>
            <a:endParaRPr lang="ru-RU" sz="4000" b="1" dirty="0">
              <a:ln w="12700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157665" y="2300409"/>
            <a:ext cx="9162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7325" algn="just">
              <a:spcAft>
                <a:spcPts val="1500"/>
              </a:spcAft>
            </a:pPr>
            <a:r>
              <a:rPr lang="ru-RU" sz="4000" b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11</a:t>
            </a:r>
            <a:endParaRPr lang="ru-RU" sz="4000" b="1" dirty="0">
              <a:ln>
                <a:solidFill>
                  <a:srgbClr val="C00000"/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50864" y="2575818"/>
            <a:ext cx="8867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7325" algn="just">
              <a:spcAft>
                <a:spcPts val="1500"/>
              </a:spcAft>
            </a:pP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15</a:t>
            </a:r>
            <a:endParaRPr lang="ru-RU" sz="3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62745" y="4691007"/>
            <a:ext cx="4833129" cy="1392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500"/>
              </a:spcAft>
            </a:pP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Г</a:t>
            </a: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) Свой 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ответ</a:t>
            </a:r>
          </a:p>
          <a:p>
            <a:pPr lvl="0" indent="187325" algn="just">
              <a:spcAft>
                <a:spcPts val="1500"/>
              </a:spcAft>
            </a:pPr>
            <a:endParaRPr lang="ru-RU" sz="36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99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693956" y="4660415"/>
            <a:ext cx="9162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7325" algn="just">
              <a:spcAft>
                <a:spcPts val="1500"/>
              </a:spcAft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11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796370" y="2318361"/>
            <a:ext cx="9444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7325" algn="just">
              <a:spcAft>
                <a:spcPts val="1500"/>
              </a:spcAft>
            </a:pPr>
            <a:r>
              <a:rPr lang="ru-RU" sz="4000" b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15</a:t>
            </a:r>
            <a:endParaRPr lang="ru-RU" sz="4000" b="1" dirty="0">
              <a:ln>
                <a:solidFill>
                  <a:srgbClr val="C00000"/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233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4391">
            <a:off x="2650845" y="-1728303"/>
            <a:ext cx="6704207" cy="112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cs6.livemaster.ru/storage/53/fe/b1ee249f074ae8e3ce52678f8d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015556" y="2402940"/>
            <a:ext cx="2418591" cy="3236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¿Ð¾ÑÐ²Ð°Ð½Ð½ÑÐµ Ð»Ð¸ÑÑÑ Ð³Ð°Ð·ÐµÑ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55008" b="10075"/>
          <a:stretch/>
        </p:blipFill>
        <p:spPr bwMode="auto">
          <a:xfrm flipV="1">
            <a:off x="-1" y="-319915"/>
            <a:ext cx="11055927" cy="2847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65613" y="523955"/>
            <a:ext cx="10265622" cy="18659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 других мастеров:</a:t>
            </a:r>
            <a:r>
              <a:rPr lang="ru-RU" b="1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ln w="38100">
                <a:solidFill>
                  <a:srgbClr val="C00000"/>
                </a:solidFill>
              </a:ln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9" b="17646"/>
          <a:stretch/>
        </p:blipFill>
        <p:spPr>
          <a:xfrm>
            <a:off x="5809498" y="2406639"/>
            <a:ext cx="2307019" cy="3236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0" r="9911"/>
          <a:stretch/>
        </p:blipFill>
        <p:spPr>
          <a:xfrm>
            <a:off x="8458261" y="2399241"/>
            <a:ext cx="3733739" cy="3243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 descr="https://cs6.livemaster.ru/storage/53/fe/b1ee249f074ae8e3ce52678f8d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0" y="2389908"/>
            <a:ext cx="2431094" cy="3253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75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оторванный лист бумаги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4391">
            <a:off x="2650845" y="-1728303"/>
            <a:ext cx="6704207" cy="112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60"/>
          <a:stretch/>
        </p:blipFill>
        <p:spPr bwMode="auto">
          <a:xfrm>
            <a:off x="2760550" y="2242508"/>
            <a:ext cx="2358393" cy="3570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6" name="Picture 10" descr="Картинки по запросу новая жизнь старым журналам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4798" r="6191" b="2630"/>
          <a:stretch/>
        </p:blipFill>
        <p:spPr bwMode="auto">
          <a:xfrm>
            <a:off x="5334967" y="2242509"/>
            <a:ext cx="3305958" cy="3570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¿Ð¾ÑÐ²Ð°Ð½Ð½ÑÐµ Ð»Ð¸ÑÑÑ Ð³Ð°Ð·ÐµÑ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55008" b="10075"/>
          <a:stretch/>
        </p:blipFill>
        <p:spPr bwMode="auto">
          <a:xfrm flipV="1">
            <a:off x="-1341691" y="-80633"/>
            <a:ext cx="11055927" cy="2847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65613" y="523955"/>
            <a:ext cx="10265622" cy="18659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 других мастеров:</a:t>
            </a:r>
            <a:r>
              <a:rPr lang="ru-RU" b="1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ln w="38100">
                <a:solidFill>
                  <a:srgbClr val="C00000"/>
                </a:solidFill>
              </a:ln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1340" y="290945"/>
            <a:ext cx="11525860" cy="62761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2508"/>
            <a:ext cx="2513791" cy="3570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Картинки по запросу новая жизнь старым журналам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089" y="2176279"/>
            <a:ext cx="3330145" cy="363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99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574</Words>
  <Application>Microsoft Office PowerPoint</Application>
  <PresentationFormat>Произвольный</PresentationFormat>
  <Paragraphs>142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«НОВАЯ ЖИЗНЬ  СТАРЫМ ЖУРНАЛАМ»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«НОВАЯ ЖИЗНЬ  СТАРЫМ ЖУРНАЛАМ»</dc:title>
  <dc:creator>Пользователь Windows</dc:creator>
  <cp:lastModifiedBy>Пользователь</cp:lastModifiedBy>
  <cp:revision>71</cp:revision>
  <dcterms:created xsi:type="dcterms:W3CDTF">2019-03-11T14:54:12Z</dcterms:created>
  <dcterms:modified xsi:type="dcterms:W3CDTF">2019-10-07T04:15:17Z</dcterms:modified>
</cp:coreProperties>
</file>