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82" r:id="rId2"/>
    <p:sldId id="292" r:id="rId3"/>
    <p:sldId id="289" r:id="rId4"/>
    <p:sldId id="290" r:id="rId5"/>
    <p:sldId id="257" r:id="rId6"/>
    <p:sldId id="268" r:id="rId7"/>
    <p:sldId id="267" r:id="rId8"/>
    <p:sldId id="258" r:id="rId9"/>
    <p:sldId id="283" r:id="rId10"/>
    <p:sldId id="265" r:id="rId11"/>
    <p:sldId id="275" r:id="rId12"/>
    <p:sldId id="276" r:id="rId13"/>
    <p:sldId id="262" r:id="rId14"/>
    <p:sldId id="278" r:id="rId15"/>
    <p:sldId id="29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0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B6CE1-C2CD-4F38-A992-E0C750AD3557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959A6-D80C-4214-81FA-BB10AA51A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2;&#1072;&#1103;&#1082;&#1086;&#1074;&#1089;&#1082;&#1080;&#1081;\&#1059;&#1088;&#1086;&#1082;%20&#1052;&#1072;&#1103;&#1082;&#1086;&#1074;&#1089;&#1082;&#1080;&#1081;\&#1090;&#1072;&#1090;&#1100;&#1103;&#1085;&#1072;.mp3" TargetMode="Externa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80;&#1082;&#1080;&#1090;&#1072;\Desktop\&#1052;&#1072;&#1103;&#1082;&#1086;&#1074;&#1089;&#1082;&#1080;&#1081;\&#1059;&#1088;&#1086;&#1082;%20&#1052;&#1072;&#1103;&#1082;&#1086;&#1074;&#1089;&#1082;&#1080;&#1081;\David%20Tukhmanoff.wma" TargetMode="Externa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80;&#1082;&#1080;&#1090;&#1072;\Desktop\mayakovskiy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3356992"/>
          </a:xfrm>
        </p:spPr>
        <p:txBody>
          <a:bodyPr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«Сплошное сердце»</a:t>
            </a:r>
          </a:p>
          <a:p>
            <a:pPr algn="ctr"/>
            <a:r>
              <a:rPr lang="ru-RU" sz="6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</a:t>
            </a:r>
            <a:r>
              <a:rPr lang="ru-RU" sz="60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еликого Маяковского</a:t>
            </a:r>
            <a:endParaRPr lang="ru-RU" sz="60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3501008"/>
            <a:ext cx="61206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bg1"/>
                </a:solidFill>
                <a:cs typeface="Arial" pitchFamily="34" charset="0"/>
              </a:rPr>
              <a:t>Ненавижу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bg1"/>
                </a:solidFill>
                <a:cs typeface="Arial" pitchFamily="34" charset="0"/>
              </a:rPr>
              <a:t>           всяческую мертвечину!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bg1"/>
                </a:solidFill>
                <a:cs typeface="Arial" pitchFamily="34" charset="0"/>
              </a:rPr>
              <a:t> Обожаю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bg1"/>
                </a:solidFill>
                <a:cs typeface="Arial" pitchFamily="34" charset="0"/>
              </a:rPr>
              <a:t>           всяческую жизнь! </a:t>
            </a:r>
          </a:p>
        </p:txBody>
      </p:sp>
      <p:pic>
        <p:nvPicPr>
          <p:cNvPr id="8" name="Рисунок 7" descr="image017.jpg"/>
          <p:cNvPicPr>
            <a:picLocks noChangeAspect="1"/>
          </p:cNvPicPr>
          <p:nvPr/>
        </p:nvPicPr>
        <p:blipFill>
          <a:blip r:embed="rId2" cstate="print"/>
          <a:srcRect l="6556"/>
          <a:stretch>
            <a:fillRect/>
          </a:stretch>
        </p:blipFill>
        <p:spPr>
          <a:xfrm>
            <a:off x="0" y="2834214"/>
            <a:ext cx="2555776" cy="402378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i_029.jpg"/>
          <p:cNvPicPr>
            <a:picLocks noChangeAspect="1"/>
          </p:cNvPicPr>
          <p:nvPr/>
        </p:nvPicPr>
        <p:blipFill>
          <a:blip r:embed="rId2" cstate="print"/>
          <a:srcRect l="13011"/>
          <a:stretch>
            <a:fillRect/>
          </a:stretch>
        </p:blipFill>
        <p:spPr>
          <a:xfrm>
            <a:off x="4644008" y="0"/>
            <a:ext cx="4499992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2" name="Содержимое 11" descr="45-yakovleva-tat'yan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8674"/>
          <a:stretch>
            <a:fillRect/>
          </a:stretch>
        </p:blipFill>
        <p:spPr>
          <a:xfrm>
            <a:off x="0" y="0"/>
            <a:ext cx="4922790" cy="6858000"/>
          </a:xfrm>
          <a:ln>
            <a:solidFill>
              <a:srgbClr val="C0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0" y="593467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istral" pitchFamily="66" charset="0"/>
              </a:rPr>
              <a:t>Татьяна Яковлева</a:t>
            </a:r>
            <a:endParaRPr lang="ru-RU" sz="5400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атьяна яковлева 4.jpg"/>
          <p:cNvPicPr>
            <a:picLocks noChangeAspect="1"/>
          </p:cNvPicPr>
          <p:nvPr/>
        </p:nvPicPr>
        <p:blipFill>
          <a:blip r:embed="rId2" cstate="print"/>
          <a:srcRect l="10652" r="10052"/>
          <a:stretch>
            <a:fillRect/>
          </a:stretch>
        </p:blipFill>
        <p:spPr>
          <a:xfrm>
            <a:off x="4319464" y="2599"/>
            <a:ext cx="4824536" cy="6855401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51520" y="396622"/>
            <a:ext cx="43204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Если б я </a:t>
            </a:r>
            <a:endParaRPr kumimoji="0" lang="ru-RU" sz="4000" b="1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   поэтом не́ был, </a:t>
            </a:r>
            <a:endParaRPr kumimoji="0" lang="ru-RU" sz="4000" b="1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я бы </a:t>
            </a:r>
            <a:endParaRPr kumimoji="0" lang="ru-RU" sz="4000" b="1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  стал бы </a:t>
            </a:r>
            <a:endParaRPr kumimoji="0" lang="ru-RU" sz="4000" b="1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    звездочетом. </a:t>
            </a:r>
            <a:endParaRPr kumimoji="0" lang="ru-RU" sz="4000" b="1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707904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/>
              <a:t>Ты не думай,</a:t>
            </a:r>
          </a:p>
          <a:p>
            <a:pPr>
              <a:buNone/>
            </a:pPr>
            <a:r>
              <a:rPr lang="ru-RU" sz="3200" b="1" i="1" dirty="0" smtClean="0"/>
              <a:t>щурясь просто</a:t>
            </a:r>
          </a:p>
          <a:p>
            <a:pPr>
              <a:buNone/>
            </a:pPr>
            <a:r>
              <a:rPr lang="ru-RU" sz="3200" b="1" i="1" dirty="0" smtClean="0"/>
              <a:t>из-под</a:t>
            </a:r>
          </a:p>
          <a:p>
            <a:pPr>
              <a:buNone/>
            </a:pPr>
            <a:r>
              <a:rPr lang="ru-RU" sz="3200" b="1" i="1" dirty="0" smtClean="0"/>
              <a:t>выпрямленных дуг.</a:t>
            </a:r>
          </a:p>
          <a:p>
            <a:pPr>
              <a:buNone/>
            </a:pPr>
            <a:r>
              <a:rPr lang="ru-RU" sz="3200" b="1" i="1" dirty="0" smtClean="0"/>
              <a:t>Иди сюда,</a:t>
            </a:r>
          </a:p>
          <a:p>
            <a:pPr>
              <a:buNone/>
            </a:pPr>
            <a:r>
              <a:rPr lang="ru-RU" sz="3200" b="1" i="1" dirty="0" smtClean="0"/>
              <a:t>иди на перекресток</a:t>
            </a:r>
          </a:p>
          <a:p>
            <a:pPr>
              <a:buNone/>
            </a:pPr>
            <a:r>
              <a:rPr lang="ru-RU" sz="3200" b="1" i="1" dirty="0" smtClean="0"/>
              <a:t>моих больших</a:t>
            </a:r>
          </a:p>
          <a:p>
            <a:pPr>
              <a:buNone/>
            </a:pPr>
            <a:r>
              <a:rPr lang="ru-RU" sz="3200" b="1" i="1" dirty="0" smtClean="0"/>
              <a:t>и неуклюжих рук…</a:t>
            </a:r>
          </a:p>
          <a:p>
            <a:endParaRPr lang="ru-RU" dirty="0"/>
          </a:p>
        </p:txBody>
      </p:sp>
      <p:pic>
        <p:nvPicPr>
          <p:cNvPr id="5" name="Рисунок 4" descr="татьяна яковлева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0263"/>
            <a:ext cx="5436096" cy="6827737"/>
          </a:xfrm>
          <a:prstGeom prst="rect">
            <a:avLst/>
          </a:prstGeom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" name="татья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771800" y="5805264"/>
            <a:ext cx="720080" cy="7200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6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ероника полонска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995" t="2211" r="7213" b="8045"/>
          <a:stretch>
            <a:fillRect/>
          </a:stretch>
        </p:blipFill>
        <p:spPr>
          <a:xfrm>
            <a:off x="-180528" y="0"/>
            <a:ext cx="4968552" cy="6858000"/>
          </a:xfrm>
          <a:ln>
            <a:solidFill>
              <a:srgbClr val="C0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b02e849a99bf.jpg"/>
          <p:cNvPicPr>
            <a:picLocks noChangeAspect="1"/>
          </p:cNvPicPr>
          <p:nvPr/>
        </p:nvPicPr>
        <p:blipFill>
          <a:blip r:embed="rId3" cstate="print"/>
          <a:srcRect l="16553"/>
          <a:stretch>
            <a:fillRect/>
          </a:stretch>
        </p:blipFill>
        <p:spPr>
          <a:xfrm>
            <a:off x="4788024" y="49210"/>
            <a:ext cx="4355977" cy="680879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-180528" y="5934670"/>
            <a:ext cx="9324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istral" pitchFamily="66" charset="0"/>
              </a:rPr>
              <a:t>Вероника Полонская</a:t>
            </a:r>
            <a:endParaRPr lang="ru-RU" sz="5400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36912"/>
            <a:ext cx="5328592" cy="374441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b="1" i="1" dirty="0" smtClean="0">
                <a:ea typeface="SimHei" pitchFamily="49" charset="-122"/>
              </a:rPr>
              <a:t>  Как говорят -  </a:t>
            </a:r>
          </a:p>
          <a:p>
            <a:pPr>
              <a:buNone/>
            </a:pPr>
            <a:r>
              <a:rPr lang="ru-RU" sz="6000" b="1" i="1" dirty="0" smtClean="0">
                <a:ea typeface="SimHei" pitchFamily="49" charset="-122"/>
              </a:rPr>
              <a:t>         «</a:t>
            </a:r>
            <a:r>
              <a:rPr lang="ru-RU" sz="6000" b="1" i="1" dirty="0" smtClean="0">
                <a:ea typeface="SimHei" pitchFamily="49" charset="-122"/>
              </a:rPr>
              <a:t>инцидент </a:t>
            </a:r>
            <a:r>
              <a:rPr lang="ru-RU" sz="6000" b="1" i="1" dirty="0" smtClean="0">
                <a:ea typeface="SimHei" pitchFamily="49" charset="-122"/>
              </a:rPr>
              <a:t>  </a:t>
            </a:r>
            <a:r>
              <a:rPr lang="ru-RU" sz="6000" b="1" i="1" dirty="0" err="1" smtClean="0">
                <a:ea typeface="SimHei" pitchFamily="49" charset="-122"/>
              </a:rPr>
              <a:t>исперчен</a:t>
            </a:r>
            <a:r>
              <a:rPr lang="ru-RU" sz="6000" b="1" i="1" dirty="0" smtClean="0">
                <a:ea typeface="SimHei" pitchFamily="49" charset="-122"/>
              </a:rPr>
              <a:t>» </a:t>
            </a:r>
            <a:r>
              <a:rPr lang="ru-RU" sz="6000" b="1" i="1" dirty="0" smtClean="0">
                <a:ea typeface="SimHei" pitchFamily="49" charset="-122"/>
              </a:rPr>
              <a:t>                                 </a:t>
            </a:r>
            <a:endParaRPr lang="ru-RU" sz="6000" b="1" i="1" dirty="0" smtClean="0">
              <a:ea typeface="SimHei" pitchFamily="49" charset="-122"/>
            </a:endParaRPr>
          </a:p>
          <a:p>
            <a:pPr>
              <a:buNone/>
            </a:pPr>
            <a:r>
              <a:rPr lang="ru-RU" sz="6000" b="1" i="1" dirty="0" smtClean="0">
                <a:ea typeface="SimHei" pitchFamily="49" charset="-122"/>
              </a:rPr>
              <a:t>Любовная лодка</a:t>
            </a:r>
          </a:p>
          <a:p>
            <a:pPr>
              <a:buNone/>
            </a:pPr>
            <a:r>
              <a:rPr lang="ru-RU" sz="6000" b="1" i="1" dirty="0" smtClean="0">
                <a:ea typeface="SimHei" pitchFamily="49" charset="-122"/>
              </a:rPr>
              <a:t>                   разбилась </a:t>
            </a:r>
            <a:r>
              <a:rPr lang="ru-RU" sz="6000" b="1" i="1" dirty="0" smtClean="0">
                <a:ea typeface="SimHei" pitchFamily="49" charset="-122"/>
              </a:rPr>
              <a:t>о быт. </a:t>
            </a:r>
          </a:p>
          <a:p>
            <a:pPr>
              <a:buNone/>
            </a:pPr>
            <a:r>
              <a:rPr lang="ru-RU" sz="6000" b="1" i="1" dirty="0" smtClean="0">
                <a:ea typeface="SimHei" pitchFamily="49" charset="-122"/>
              </a:rPr>
              <a:t>Я с жизнью в расчете</a:t>
            </a:r>
          </a:p>
          <a:p>
            <a:pPr>
              <a:buNone/>
            </a:pPr>
            <a:r>
              <a:rPr lang="ru-RU" sz="6000" b="1" i="1" dirty="0" smtClean="0">
                <a:ea typeface="SimHei" pitchFamily="49" charset="-122"/>
              </a:rPr>
              <a:t>                     и </a:t>
            </a:r>
            <a:r>
              <a:rPr lang="ru-RU" sz="6000" b="1" i="1" dirty="0" smtClean="0">
                <a:ea typeface="SimHei" pitchFamily="49" charset="-122"/>
              </a:rPr>
              <a:t>не к чему перечень </a:t>
            </a:r>
          </a:p>
          <a:p>
            <a:pPr>
              <a:buNone/>
            </a:pPr>
            <a:r>
              <a:rPr lang="ru-RU" sz="6000" b="1" i="1" dirty="0" smtClean="0">
                <a:ea typeface="SimHei" pitchFamily="49" charset="-122"/>
              </a:rPr>
              <a:t>взаимных болей , бед и </a:t>
            </a:r>
            <a:r>
              <a:rPr lang="ru-RU" sz="6000" b="1" i="1" dirty="0" smtClean="0">
                <a:ea typeface="SimHei" pitchFamily="49" charset="-122"/>
              </a:rPr>
              <a:t>обид.</a:t>
            </a:r>
            <a:endParaRPr lang="ru-RU" sz="6000" b="1" i="1" dirty="0" smtClean="0">
              <a:ea typeface="SimHei" pitchFamily="49" charset="-122"/>
            </a:endParaRPr>
          </a:p>
          <a:p>
            <a:pPr>
              <a:buNone/>
            </a:pPr>
            <a:r>
              <a:rPr lang="ru-RU" sz="6000" b="1" i="1" dirty="0" smtClean="0">
                <a:ea typeface="SimHei" pitchFamily="49" charset="-122"/>
              </a:rPr>
              <a:t>Счастливо </a:t>
            </a:r>
            <a:r>
              <a:rPr lang="ru-RU" sz="6000" b="1" i="1" dirty="0" smtClean="0">
                <a:ea typeface="SimHei" pitchFamily="49" charset="-122"/>
              </a:rPr>
              <a:t>оставаться.</a:t>
            </a:r>
          </a:p>
          <a:p>
            <a:pPr>
              <a:buNone/>
            </a:pPr>
            <a:endParaRPr lang="ru-RU" sz="6000" b="1" i="1" dirty="0" smtClean="0">
              <a:ea typeface="SimHei" pitchFamily="49" charset="-122"/>
            </a:endParaRPr>
          </a:p>
          <a:p>
            <a:pPr>
              <a:buNone/>
            </a:pPr>
            <a:r>
              <a:rPr lang="ru-RU" sz="6000" b="1" i="1" dirty="0" smtClean="0">
                <a:solidFill>
                  <a:schemeClr val="bg1"/>
                </a:solidFill>
                <a:ea typeface="SimHei" pitchFamily="49" charset="-122"/>
              </a:rPr>
              <a:t>Владимир Маяковский.</a:t>
            </a:r>
            <a:endParaRPr lang="ru-RU" sz="6000" b="1" i="1" dirty="0" smtClean="0">
              <a:solidFill>
                <a:schemeClr val="bg1"/>
              </a:solidFill>
              <a:ea typeface="SimHei" pitchFamily="49" charset="-122"/>
            </a:endParaRPr>
          </a:p>
        </p:txBody>
      </p:sp>
      <p:pic>
        <p:nvPicPr>
          <p:cNvPr id="5" name="Рисунок 4" descr="mayakovskij_v_v.jpg"/>
          <p:cNvPicPr>
            <a:picLocks noChangeAspect="1"/>
          </p:cNvPicPr>
          <p:nvPr/>
        </p:nvPicPr>
        <p:blipFill>
          <a:blip r:embed="rId3" cstate="print"/>
          <a:srcRect l="5217" r="16707" b="12201"/>
          <a:stretch>
            <a:fillRect/>
          </a:stretch>
        </p:blipFill>
        <p:spPr>
          <a:xfrm>
            <a:off x="5664384" y="2492896"/>
            <a:ext cx="3047568" cy="4365104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David Tukhmanoff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0" y="6165304"/>
            <a:ext cx="592832" cy="44881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79512" y="188640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ea typeface="SimHei" pitchFamily="49" charset="-122"/>
              </a:rPr>
              <a:t>«В </a:t>
            </a:r>
            <a:r>
              <a:rPr lang="ru-RU" sz="2000" b="1" i="1" dirty="0" smtClean="0">
                <a:solidFill>
                  <a:schemeClr val="bg1"/>
                </a:solidFill>
                <a:ea typeface="SimHei" pitchFamily="49" charset="-122"/>
              </a:rPr>
              <a:t>том что умираю не вините никого и пожалуйста не сплетничайте. Покойник этого ужасно не любил. Мама, сестры и товарищи простите — это не способ (другим не советую) но у меня выходов нет. Лиля — люби меня. Товарищ правительство моя семья это Лиля Брик, мама, сестры и Вероника Витольдовна Полонская. Если ты устроишь им сносную жизнь — спасибо. Начатые стихи      отдайте Брикам они разберутся</a:t>
            </a:r>
            <a:r>
              <a:rPr lang="ru-RU" sz="2000" b="1" i="1" dirty="0" smtClean="0">
                <a:solidFill>
                  <a:schemeClr val="bg1"/>
                </a:solidFill>
                <a:ea typeface="SimHei" pitchFamily="49" charset="-122"/>
              </a:rPr>
              <a:t>.»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19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458089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Любовь – это жизнь, это главное. От неё разворачиваются и стихи, и дела и всё прочее. Любовь – это сердце всего. Если оно прекратит работу, всё остальное отмирает, делается лишним, ненужным. Но если сердце работает, оно не может не проявляться во всём”.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Именно такое, любящее и потому отзывающееся на всё в мире “сплошное сердце” открывается в лирике Маяковского.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yakovskiy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5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софья шамардина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7705" t="28176" r="26226" b="27528"/>
          <a:stretch>
            <a:fillRect/>
          </a:stretch>
        </p:blipFill>
        <p:spPr>
          <a:xfrm>
            <a:off x="4860031" y="476672"/>
            <a:ext cx="4283969" cy="6147909"/>
          </a:xfrm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478802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Послушайте!</a:t>
            </a:r>
          </a:p>
          <a:p>
            <a:r>
              <a:rPr lang="ru-RU" sz="3200" b="1" i="1" dirty="0" smtClean="0"/>
              <a:t>Ведь, если звезды зажигают – </a:t>
            </a:r>
          </a:p>
          <a:p>
            <a:r>
              <a:rPr lang="ru-RU" sz="3200" b="1" i="1" dirty="0" smtClean="0"/>
              <a:t>Значит – это кому – </a:t>
            </a:r>
            <a:r>
              <a:rPr lang="ru-RU" sz="3200" b="1" i="1" dirty="0" err="1" smtClean="0"/>
              <a:t>нибудь</a:t>
            </a:r>
            <a:r>
              <a:rPr lang="ru-RU" sz="3200" b="1" i="1" dirty="0" smtClean="0"/>
              <a:t> нужно?</a:t>
            </a:r>
          </a:p>
          <a:p>
            <a:r>
              <a:rPr lang="ru-RU" sz="3200" b="1" i="1" dirty="0" smtClean="0"/>
              <a:t>Значит – кто-то хочет, чтобы они были?</a:t>
            </a:r>
          </a:p>
          <a:p>
            <a:r>
              <a:rPr lang="ru-RU" sz="3200" b="1" i="1" dirty="0" smtClean="0"/>
              <a:t>Значит – кто-то называет эти </a:t>
            </a:r>
            <a:r>
              <a:rPr lang="ru-RU" sz="3200" b="1" i="1" dirty="0" err="1" smtClean="0"/>
              <a:t>плевочки</a:t>
            </a:r>
            <a:r>
              <a:rPr lang="ru-RU" sz="3200" b="1" i="1" dirty="0" smtClean="0"/>
              <a:t> жемчужиной?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476672"/>
            <a:ext cx="87484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А теперь скажите: как вы думаете,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о чём пойдет речь сегодня на уроке?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Сформулируйте тему урока.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276872"/>
            <a:ext cx="81630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Любовная лирика В.В.Маяковского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539552" y="2823989"/>
            <a:ext cx="860444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Любовь – это с простынь,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бессонницей рваных,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срываться,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ревнуя к Копернику,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Его, а не мужа Марьи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Иванны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 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Считая 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своим соперником…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(Вл. Маяковский “Письмо…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Кострову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…”)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  <p:bldP spid="6" grpId="0"/>
      <p:bldP spid="430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.beta.rian.ru/images/22218/51/222185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3995936" cy="61653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Segoe Script" pitchFamily="34" charset="0"/>
              </a:rPr>
              <a:t>Это было, было в Одессе…</a:t>
            </a:r>
            <a:endParaRPr lang="ru-RU" sz="4800" b="1" dirty="0">
              <a:latin typeface="Segoe Script" pitchFamily="34" charset="0"/>
            </a:endParaRPr>
          </a:p>
        </p:txBody>
      </p:sp>
      <p:pic>
        <p:nvPicPr>
          <p:cNvPr id="9" name="Содержимое 8" descr="c48a683f9ba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3968" y="660586"/>
            <a:ext cx="4392488" cy="6206093"/>
          </a:xfrm>
          <a:ln>
            <a:solidFill>
              <a:srgbClr val="C0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95536" y="5934670"/>
            <a:ext cx="8748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istral" pitchFamily="66" charset="0"/>
              </a:rPr>
              <a:t>Мария Денисова</a:t>
            </a:r>
            <a:endParaRPr lang="ru-RU" sz="5400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рия денисова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3298" t="31129" r="37034" b="24575"/>
          <a:stretch>
            <a:fillRect/>
          </a:stretch>
        </p:blipFill>
        <p:spPr>
          <a:xfrm>
            <a:off x="0" y="0"/>
            <a:ext cx="4139952" cy="6899919"/>
          </a:xfrm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41399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/>
              <a:t>Мария! Имя твое я боюсь забыть…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0"/>
            <a:ext cx="500404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Эти слова В. Маяковский посвятил в 1914 году прелестной девушке -Марии Денисовой, волею судьбы встретившейся ему во время гастролей в Одессе...</a:t>
            </a:r>
          </a:p>
          <a:p>
            <a:r>
              <a:rPr lang="ru-RU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Те, кто знал Маяковского, были поражены произошедшей с ним переменой, когда он увидел Машеньку.</a:t>
            </a:r>
          </a:p>
          <a:p>
            <a:r>
              <a:rPr lang="ru-RU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Маяковский хотел, чтобы Мария немедленно ответила на его чувства, однако Машенька вышла замуж за другого человека.</a:t>
            </a:r>
            <a:endParaRPr lang="ru-RU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44279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b="1" i="1" dirty="0" smtClean="0"/>
              <a:t>Меня сейчас узнать не могли бы:</a:t>
            </a:r>
          </a:p>
          <a:p>
            <a:r>
              <a:rPr lang="ru-RU" sz="2400" b="1" i="1" dirty="0" smtClean="0"/>
              <a:t>Жилистая громадина </a:t>
            </a:r>
          </a:p>
          <a:p>
            <a:r>
              <a:rPr lang="ru-RU" sz="2400" b="1" i="1" dirty="0" smtClean="0"/>
              <a:t>стонет, </a:t>
            </a:r>
          </a:p>
          <a:p>
            <a:r>
              <a:rPr lang="ru-RU" sz="2400" b="1" i="1" dirty="0" smtClean="0"/>
              <a:t>корчится.</a:t>
            </a:r>
          </a:p>
          <a:p>
            <a:r>
              <a:rPr lang="ru-RU" sz="2400" b="1" i="1" dirty="0" smtClean="0"/>
              <a:t>Что может хотеться этакой глыбе?</a:t>
            </a:r>
          </a:p>
          <a:p>
            <a:r>
              <a:rPr lang="ru-RU" sz="2400" b="1" i="1" dirty="0" smtClean="0"/>
              <a:t>А глыбе многое хочется!</a:t>
            </a:r>
          </a:p>
          <a:p>
            <a:r>
              <a:rPr lang="ru-RU" sz="2400" b="1" i="1" dirty="0" smtClean="0"/>
              <a:t>Ведь для себя не важно</a:t>
            </a:r>
          </a:p>
          <a:p>
            <a:r>
              <a:rPr lang="ru-RU" sz="2400" b="1" i="1" dirty="0" smtClean="0"/>
              <a:t>и то, что бронзовый,</a:t>
            </a:r>
          </a:p>
          <a:p>
            <a:r>
              <a:rPr lang="ru-RU" sz="2400" b="1" i="1" dirty="0" smtClean="0"/>
              <a:t>и то, что сердце – холодной железкою.</a:t>
            </a:r>
          </a:p>
          <a:p>
            <a:r>
              <a:rPr lang="ru-RU" sz="2400" b="1" i="1" dirty="0" smtClean="0"/>
              <a:t>Ночью хочется звон свой</a:t>
            </a:r>
          </a:p>
          <a:p>
            <a:r>
              <a:rPr lang="ru-RU" sz="2400" b="1" i="1" dirty="0" smtClean="0"/>
              <a:t>спрятать в мягкое,</a:t>
            </a:r>
          </a:p>
          <a:p>
            <a:r>
              <a:rPr lang="ru-RU" sz="2400" b="1" i="1" dirty="0" smtClean="0"/>
              <a:t>в женское.</a:t>
            </a:r>
            <a:endParaRPr lang="ru-RU" sz="2400" b="1" i="1" dirty="0"/>
          </a:p>
        </p:txBody>
      </p:sp>
      <p:pic>
        <p:nvPicPr>
          <p:cNvPr id="7" name="Содержимое 6" descr="86353191_large_M_Denisova_19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40"/>
          <a:stretch>
            <a:fillRect/>
          </a:stretch>
        </p:blipFill>
        <p:spPr>
          <a:xfrm>
            <a:off x="4499992" y="0"/>
            <a:ext cx="4644008" cy="6858000"/>
          </a:xfrm>
          <a:ln>
            <a:solidFill>
              <a:srgbClr val="C000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яковский и лиля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196" t="6422" r="9345" b="25165"/>
          <a:stretch>
            <a:fillRect/>
          </a:stretch>
        </p:blipFill>
        <p:spPr>
          <a:xfrm>
            <a:off x="0" y="0"/>
            <a:ext cx="9144000" cy="614362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istral" pitchFamily="66" charset="0"/>
              </a:rPr>
              <a:t>«Я люблю, люблю, несмотря ни на что, и благодаря всему, любил, люблю и буду любить, будешь ли ты груба со мной или ласкова, моя или чужая. Все равно люблю. Аминь».</a:t>
            </a:r>
            <a:endParaRPr lang="ru-RU" sz="3600" dirty="0">
              <a:latin typeface="Mistral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94928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Mistral" pitchFamily="66" charset="0"/>
              </a:rPr>
              <a:t>Лиля Юрьевна Брик</a:t>
            </a:r>
            <a:endParaRPr lang="ru-RU" sz="6000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860032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    </a:t>
            </a:r>
            <a:r>
              <a:rPr lang="ru-RU" sz="2400" b="1" i="1" dirty="0" smtClean="0"/>
              <a:t>Кроме любви твоей,</a:t>
            </a:r>
            <a:br>
              <a:rPr lang="ru-RU" sz="2400" b="1" i="1" dirty="0" smtClean="0"/>
            </a:br>
            <a:r>
              <a:rPr lang="ru-RU" sz="2400" b="1" i="1" dirty="0" smtClean="0"/>
              <a:t>мне</a:t>
            </a:r>
            <a:br>
              <a:rPr lang="ru-RU" sz="2400" b="1" i="1" dirty="0" smtClean="0"/>
            </a:br>
            <a:r>
              <a:rPr lang="ru-RU" sz="2400" b="1" i="1" dirty="0" smtClean="0"/>
              <a:t>нету моря,</a:t>
            </a:r>
            <a:br>
              <a:rPr lang="ru-RU" sz="2400" b="1" i="1" dirty="0" smtClean="0"/>
            </a:br>
            <a:r>
              <a:rPr lang="ru-RU" sz="2400" b="1" i="1" dirty="0" smtClean="0"/>
              <a:t>а у любви твоей и плачем не вымолишь отдых.</a:t>
            </a:r>
            <a:br>
              <a:rPr lang="ru-RU" sz="2400" b="1" i="1" dirty="0" smtClean="0"/>
            </a:br>
            <a:r>
              <a:rPr lang="ru-RU" sz="2400" b="1" i="1" dirty="0" smtClean="0"/>
              <a:t>Кроме любви твоей,</a:t>
            </a:r>
            <a:br>
              <a:rPr lang="ru-RU" sz="2400" b="1" i="1" dirty="0" smtClean="0"/>
            </a:br>
            <a:r>
              <a:rPr lang="ru-RU" sz="2400" b="1" i="1" dirty="0" smtClean="0"/>
              <a:t>мне</a:t>
            </a:r>
            <a:br>
              <a:rPr lang="ru-RU" sz="2400" b="1" i="1" dirty="0" smtClean="0"/>
            </a:br>
            <a:r>
              <a:rPr lang="ru-RU" sz="2400" b="1" i="1" dirty="0" smtClean="0"/>
              <a:t>нету солнца,</a:t>
            </a:r>
            <a:br>
              <a:rPr lang="ru-RU" sz="2400" b="1" i="1" dirty="0" smtClean="0"/>
            </a:br>
            <a:r>
              <a:rPr lang="ru-RU" sz="2400" b="1" i="1" dirty="0" smtClean="0"/>
              <a:t>а я и не знаю, где ты и с кем.</a:t>
            </a:r>
            <a:br>
              <a:rPr lang="ru-RU" sz="2400" b="1" i="1" dirty="0" smtClean="0"/>
            </a:br>
            <a:r>
              <a:rPr lang="ru-RU" sz="2400" b="1" i="1" dirty="0" smtClean="0"/>
              <a:t>Если б так поэта измучила,</a:t>
            </a:r>
            <a:br>
              <a:rPr lang="ru-RU" sz="2400" b="1" i="1" dirty="0" smtClean="0"/>
            </a:br>
            <a:r>
              <a:rPr lang="ru-RU" sz="2400" b="1" i="1" dirty="0" smtClean="0"/>
              <a:t>он</a:t>
            </a:r>
            <a:br>
              <a:rPr lang="ru-RU" sz="2400" b="1" i="1" dirty="0" smtClean="0"/>
            </a:br>
            <a:r>
              <a:rPr lang="ru-RU" sz="2400" b="1" i="1" dirty="0" smtClean="0"/>
              <a:t>любимую на деньги б и славу выменял,</a:t>
            </a:r>
            <a:br>
              <a:rPr lang="ru-RU" sz="2400" b="1" i="1" dirty="0" smtClean="0"/>
            </a:br>
            <a:r>
              <a:rPr lang="ru-RU" sz="2400" b="1" i="1" dirty="0" smtClean="0"/>
              <a:t>а мне</a:t>
            </a:r>
            <a:br>
              <a:rPr lang="ru-RU" sz="2400" b="1" i="1" dirty="0" smtClean="0"/>
            </a:br>
            <a:r>
              <a:rPr lang="ru-RU" sz="2400" b="1" i="1" dirty="0" smtClean="0"/>
              <a:t>ни один не радостен звон,</a:t>
            </a:r>
            <a:br>
              <a:rPr lang="ru-RU" sz="2400" b="1" i="1" dirty="0" smtClean="0"/>
            </a:br>
            <a:r>
              <a:rPr lang="ru-RU" sz="2400" b="1" i="1" dirty="0" smtClean="0"/>
              <a:t>кроме звона твоего любимого имени.</a:t>
            </a:r>
            <a:br>
              <a:rPr lang="ru-RU" sz="2400" b="1" i="1" dirty="0" smtClean="0"/>
            </a:br>
            <a:endParaRPr lang="ru-RU" sz="2000" b="1" i="1" dirty="0"/>
          </a:p>
        </p:txBody>
      </p:sp>
      <p:pic>
        <p:nvPicPr>
          <p:cNvPr id="4" name="Рисунок 3" descr="маяковский и лил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651"/>
            <a:ext cx="4283968" cy="6854349"/>
          </a:xfrm>
          <a:prstGeom prst="rect">
            <a:avLst/>
          </a:prstGeom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1071</TotalTime>
  <Words>482</Words>
  <Application>Microsoft Office PowerPoint</Application>
  <PresentationFormat>Экран (4:3)</PresentationFormat>
  <Paragraphs>67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Никита</cp:lastModifiedBy>
  <cp:revision>113</cp:revision>
  <dcterms:created xsi:type="dcterms:W3CDTF">2012-06-07T09:01:46Z</dcterms:created>
  <dcterms:modified xsi:type="dcterms:W3CDTF">2014-11-26T19:20:51Z</dcterms:modified>
</cp:coreProperties>
</file>