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6" r:id="rId5"/>
    <p:sldId id="285" r:id="rId6"/>
    <p:sldId id="279" r:id="rId7"/>
    <p:sldId id="281" r:id="rId8"/>
    <p:sldId id="282" r:id="rId9"/>
    <p:sldId id="284" r:id="rId10"/>
    <p:sldId id="283" r:id="rId11"/>
    <p:sldId id="259" r:id="rId12"/>
    <p:sldId id="267" r:id="rId13"/>
    <p:sldId id="277" r:id="rId14"/>
    <p:sldId id="278" r:id="rId15"/>
    <p:sldId id="260" r:id="rId16"/>
    <p:sldId id="261" r:id="rId17"/>
    <p:sldId id="268" r:id="rId18"/>
    <p:sldId id="269" r:id="rId19"/>
    <p:sldId id="262" r:id="rId20"/>
    <p:sldId id="266" r:id="rId21"/>
    <p:sldId id="270" r:id="rId22"/>
    <p:sldId id="287" r:id="rId23"/>
    <p:sldId id="272" r:id="rId24"/>
    <p:sldId id="273" r:id="rId25"/>
    <p:sldId id="280" r:id="rId26"/>
    <p:sldId id="274" r:id="rId27"/>
    <p:sldId id="289" r:id="rId28"/>
    <p:sldId id="265" r:id="rId29"/>
    <p:sldId id="275" r:id="rId30"/>
    <p:sldId id="276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494" autoAdjust="0"/>
  </p:normalViewPr>
  <p:slideViewPr>
    <p:cSldViewPr>
      <p:cViewPr>
        <p:scale>
          <a:sx n="66" d="100"/>
          <a:sy n="66" d="100"/>
        </p:scale>
        <p:origin x="-4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C9B6-8E56-41E0-9C9D-4B18E720E510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E691-A917-4497-97BD-58A96E471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701A-6198-4AB9-97CE-CD24F14996B9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908F0-85C0-496D-80C7-124E8EF28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F6BBF-8C61-4B9E-AABE-1C3AD50C11CA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36E5F-CEDB-4D4B-81CC-A793DC7DA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E674E-9C89-4B86-B53F-A6CFDE6581F4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6EC32-2C0D-4CFA-AEB4-45901673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516F0-68DB-4143-9FFA-90ECC7C19512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5AEA9-0FBD-429A-89B0-B4053C510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AAF77-A27B-496C-8D21-8FEBE0144921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BFC3-AD66-4C67-B419-2A029932A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36218-5535-425B-892E-F1481387B5CB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8FBDD-245F-4F3C-9154-F54952601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106C8-EC26-4E2B-9313-7C46FBAD338C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C7A73-C22B-40FC-A313-4FBB66A5D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2DA5C-4318-4DF2-9983-9551A6465078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F3C5C-BD49-494E-B13F-83D6185AE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D3C4A-5B3F-49F4-81D4-2929392D9B05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EBE63-124A-4D0F-B08D-4FA9487D0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4EDC0-47CD-40BB-9810-4C00E901B2A3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71BFA-5180-41EC-8E8B-5726136FF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56ABE8D-9D1A-4921-B184-ABAD51DEB3A2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8082D9D-1BB3-46E4-802E-DA7795F6D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86" r:id="rId7"/>
    <p:sldLayoutId id="2147483687" r:id="rId8"/>
    <p:sldLayoutId id="2147483688" r:id="rId9"/>
    <p:sldLayoutId id="2147483679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рямоугольник 7"/>
          <p:cNvSpPr>
            <a:spLocks noChangeArrowheads="1"/>
          </p:cNvSpPr>
          <p:nvPr/>
        </p:nvSpPr>
        <p:spPr bwMode="auto">
          <a:xfrm>
            <a:off x="395288" y="-1465263"/>
            <a:ext cx="8137525" cy="812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ndara" pitchFamily="34" charset="0"/>
            </a:endParaRPr>
          </a:p>
          <a:p>
            <a:endParaRPr lang="ru-RU">
              <a:latin typeface="Candara" pitchFamily="34" charset="0"/>
            </a:endParaRPr>
          </a:p>
          <a:p>
            <a:endParaRPr lang="ru-RU">
              <a:latin typeface="Candara" pitchFamily="34" charset="0"/>
            </a:endParaRPr>
          </a:p>
          <a:p>
            <a:endParaRPr lang="ru-RU">
              <a:latin typeface="Candara" pitchFamily="34" charset="0"/>
            </a:endParaRPr>
          </a:p>
          <a:p>
            <a:endParaRPr lang="ru-RU">
              <a:latin typeface="Candara" pitchFamily="34" charset="0"/>
            </a:endParaRPr>
          </a:p>
          <a:p>
            <a:endParaRPr lang="ru-RU">
              <a:latin typeface="Candara" pitchFamily="34" charset="0"/>
            </a:endParaRPr>
          </a:p>
          <a:p>
            <a:pPr algn="ctr"/>
            <a:r>
              <a:rPr lang="ru-RU">
                <a:latin typeface="Candara" pitchFamily="34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>
                <a:latin typeface="Candara" pitchFamily="34" charset="0"/>
              </a:rPr>
              <a:t>Гимназия № 1 .</a:t>
            </a:r>
          </a:p>
          <a:p>
            <a:r>
              <a:rPr lang="ru-RU">
                <a:latin typeface="Candara" pitchFamily="34" charset="0"/>
              </a:rPr>
              <a:t> </a:t>
            </a:r>
          </a:p>
          <a:p>
            <a:r>
              <a:rPr lang="ru-RU">
                <a:latin typeface="Candara" pitchFamily="34" charset="0"/>
              </a:rPr>
              <a:t> </a:t>
            </a:r>
          </a:p>
          <a:p>
            <a:r>
              <a:rPr lang="ru-RU">
                <a:latin typeface="Candara" pitchFamily="34" charset="0"/>
              </a:rPr>
              <a:t> </a:t>
            </a:r>
          </a:p>
          <a:p>
            <a:r>
              <a:rPr lang="ru-RU">
                <a:latin typeface="Candara" pitchFamily="34" charset="0"/>
              </a:rPr>
              <a:t> </a:t>
            </a:r>
          </a:p>
          <a:p>
            <a:pPr algn="ctr"/>
            <a:r>
              <a:rPr lang="ru-RU" sz="3600">
                <a:latin typeface="Candara" pitchFamily="34" charset="0"/>
              </a:rPr>
              <a:t> </a:t>
            </a:r>
            <a:r>
              <a:rPr lang="ru-RU" sz="3600"/>
              <a:t>Тема презентации</a:t>
            </a:r>
            <a:endParaRPr lang="ru-RU" sz="3600">
              <a:latin typeface="Candara" pitchFamily="34" charset="0"/>
            </a:endParaRPr>
          </a:p>
          <a:p>
            <a:pPr algn="ctr"/>
            <a:r>
              <a:rPr lang="ru-RU" sz="3600" i="1">
                <a:latin typeface="Candara" pitchFamily="34" charset="0"/>
              </a:rPr>
              <a:t>«Азбука  плавания».</a:t>
            </a:r>
            <a:endParaRPr lang="ru-RU" sz="3600">
              <a:latin typeface="Candara" pitchFamily="34" charset="0"/>
            </a:endParaRPr>
          </a:p>
          <a:p>
            <a:pPr algn="ctr"/>
            <a:r>
              <a:rPr lang="ru-RU" sz="3600" i="1">
                <a:latin typeface="Candara" pitchFamily="34" charset="0"/>
              </a:rPr>
              <a:t> </a:t>
            </a:r>
            <a:endParaRPr lang="ru-RU" sz="3600">
              <a:latin typeface="Candara" pitchFamily="34" charset="0"/>
            </a:endParaRPr>
          </a:p>
          <a:p>
            <a:r>
              <a:rPr lang="ru-RU" i="1">
                <a:latin typeface="Candara" pitchFamily="34" charset="0"/>
              </a:rPr>
              <a:t> </a:t>
            </a:r>
            <a:endParaRPr lang="ru-RU">
              <a:latin typeface="Candara" pitchFamily="34" charset="0"/>
            </a:endParaRPr>
          </a:p>
          <a:p>
            <a:r>
              <a:rPr lang="ru-RU">
                <a:latin typeface="Candara" pitchFamily="34" charset="0"/>
              </a:rPr>
              <a:t>                                                                                                             </a:t>
            </a:r>
          </a:p>
          <a:p>
            <a:r>
              <a:rPr lang="ru-RU">
                <a:latin typeface="Candara" pitchFamily="34" charset="0"/>
              </a:rPr>
              <a:t>                                                                                        </a:t>
            </a:r>
          </a:p>
          <a:p>
            <a:pPr algn="r"/>
            <a:r>
              <a:rPr lang="ru-RU">
                <a:latin typeface="Candara" pitchFamily="34" charset="0"/>
              </a:rPr>
              <a:t>                                                                                                             Автор:  Шарова Елена</a:t>
            </a:r>
          </a:p>
          <a:p>
            <a:pPr algn="r"/>
            <a:r>
              <a:rPr lang="ru-RU">
                <a:latin typeface="Candara" pitchFamily="34" charset="0"/>
              </a:rPr>
              <a:t>                                                                                                             Ученица 4 «б» класса</a:t>
            </a:r>
          </a:p>
          <a:p>
            <a:pPr algn="r"/>
            <a:r>
              <a:rPr lang="ru-RU">
                <a:latin typeface="Candara" pitchFamily="34" charset="0"/>
              </a:rPr>
              <a:t>                                                                                                 Руководитель:</a:t>
            </a:r>
          </a:p>
          <a:p>
            <a:pPr algn="r"/>
            <a:r>
              <a:rPr lang="ru-RU">
                <a:latin typeface="Candara" pitchFamily="34" charset="0"/>
              </a:rPr>
              <a:t>Учитель физической культуры                                                                                           </a:t>
            </a:r>
          </a:p>
          <a:p>
            <a:pPr algn="r"/>
            <a:r>
              <a:rPr lang="ru-RU">
                <a:latin typeface="Candara" pitchFamily="34" charset="0"/>
              </a:rPr>
              <a:t> Рыбак М.В.</a:t>
            </a:r>
          </a:p>
          <a:p>
            <a:pPr algn="r"/>
            <a:r>
              <a:rPr lang="ru-RU">
                <a:latin typeface="Candara" pitchFamily="34" charset="0"/>
              </a:rPr>
              <a:t>МБОУ  Гимназия № 1 </a:t>
            </a:r>
          </a:p>
          <a:p>
            <a:r>
              <a:rPr lang="ru-RU" b="1">
                <a:latin typeface="Candara" pitchFamily="34" charset="0"/>
              </a:rPr>
              <a:t>                                                  </a:t>
            </a:r>
            <a:r>
              <a:rPr lang="ru-RU">
                <a:latin typeface="Candara" pitchFamily="34" charset="0"/>
              </a:rPr>
              <a:t>г. Ноябрьск   2012год.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Плавание – это здоровье!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871538" y="1628775"/>
            <a:ext cx="7408862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latin typeface="Arial" charset="0"/>
              </a:rPr>
              <a:t> Плавание способствует оздоровлению, физическому развитию и закаливанию детей.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b="1" dirty="0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ru-RU" b="1" dirty="0" smtClean="0">
                <a:latin typeface="Arial" charset="0"/>
              </a:rPr>
              <a:t>                 Когда я плаваю я чувствую…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latin typeface="Arial" charset="0"/>
              </a:rPr>
              <a:t>Удовольствие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latin typeface="Arial" charset="0"/>
              </a:rPr>
              <a:t>     </a:t>
            </a:r>
            <a:r>
              <a:rPr lang="ru-RU" dirty="0" err="1" smtClean="0">
                <a:latin typeface="Arial" charset="0"/>
              </a:rPr>
              <a:t>Легкость</a:t>
            </a:r>
            <a:endParaRPr lang="ru-RU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latin typeface="Arial" charset="0"/>
              </a:rPr>
              <a:t>         Радость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latin typeface="Arial" charset="0"/>
              </a:rPr>
              <a:t>            Уверенность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latin typeface="Arial" charset="0"/>
              </a:rPr>
              <a:t>                  Силу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latin typeface="Arial" charset="0"/>
              </a:rPr>
              <a:t>                    Свободу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latin typeface="Arial" charset="0"/>
              </a:rPr>
              <a:t>                       Смелость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8"/>
          <p:cNvSpPr>
            <a:spLocks noChangeArrowheads="1"/>
          </p:cNvSpPr>
          <p:nvPr/>
        </p:nvSpPr>
        <p:spPr bwMode="auto">
          <a:xfrm>
            <a:off x="179388" y="2233613"/>
            <a:ext cx="266382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ea typeface="Calibri" pitchFamily="34" charset="0"/>
                <a:cs typeface="Times New Roman" pitchFamily="18" charset="0"/>
              </a:rPr>
              <a:t>Начинать  надо  с ходьбы или бега   по  воде,     меняя  направление  движения</a:t>
            </a:r>
            <a:r>
              <a:rPr lang="ru-RU" sz="2400">
                <a:ea typeface="Calibri" pitchFamily="34" charset="0"/>
                <a:cs typeface="Times New Roman" pitchFamily="18" charset="0"/>
              </a:rPr>
              <a:t>. </a:t>
            </a:r>
            <a:endParaRPr lang="ru-RU" sz="24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2400" b="1">
                <a:ea typeface="Calibri" pitchFamily="34" charset="0"/>
                <a:cs typeface="Times New Roman" pitchFamily="18" charset="0"/>
              </a:rPr>
              <a:t>               </a:t>
            </a:r>
            <a:endParaRPr lang="ru-RU" sz="2400">
              <a:cs typeface="Arial" charset="0"/>
            </a:endParaRPr>
          </a:p>
        </p:txBody>
      </p:sp>
      <p:pic>
        <p:nvPicPr>
          <p:cNvPr id="23554" name="Рисунок 1" descr="Описание: C:\Documents and Settings\NSchooll\Рабочий стол\Азбука плавания(Лена)\Фото\DSC09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6225" y="1611313"/>
            <a:ext cx="61214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9"/>
          <p:cNvSpPr>
            <a:spLocks noChangeArrowheads="1"/>
          </p:cNvSpPr>
          <p:nvPr/>
        </p:nvSpPr>
        <p:spPr bwMode="auto">
          <a:xfrm>
            <a:off x="3257550" y="7323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23556" name="Прямоугольник 14"/>
          <p:cNvSpPr>
            <a:spLocks noChangeArrowheads="1"/>
          </p:cNvSpPr>
          <p:nvPr/>
        </p:nvSpPr>
        <p:spPr bwMode="auto">
          <a:xfrm>
            <a:off x="1692275" y="6049963"/>
            <a:ext cx="61372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Подвижная игра «Пробегись по воде»</a:t>
            </a:r>
            <a:endParaRPr lang="ru-RU" sz="800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                               </a:t>
            </a: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57" name="Прямоугольник 15"/>
          <p:cNvSpPr>
            <a:spLocks noChangeArrowheads="1"/>
          </p:cNvSpPr>
          <p:nvPr/>
        </p:nvSpPr>
        <p:spPr bwMode="auto">
          <a:xfrm>
            <a:off x="1041400" y="404813"/>
            <a:ext cx="7345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ndara" pitchFamily="34" charset="0"/>
              </a:rPr>
              <a:t>С чего же начать обучение плаванию? </a:t>
            </a:r>
            <a:endParaRPr lang="ru-RU" sz="320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Текст 1"/>
          <p:cNvSpPr>
            <a:spLocks noGrp="1"/>
          </p:cNvSpPr>
          <p:nvPr>
            <p:ph type="body" sz="half" idx="2"/>
          </p:nvPr>
        </p:nvSpPr>
        <p:spPr>
          <a:xfrm>
            <a:off x="539750" y="1557338"/>
            <a:ext cx="8135938" cy="4751387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ru-RU" sz="36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Предварительные упражнения направлены на преодоление страха перед водой</a:t>
            </a:r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а также</a:t>
            </a:r>
            <a:r>
              <a:rPr lang="ru-RU" sz="36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на освоение приёмов, которые потребуются нам при изучении самого плавания.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Не переходите к выполнению следующего упражнения, пока достаточно не отработаете предыдущее.</a:t>
            </a:r>
            <a:endParaRPr lang="ru-RU" sz="3600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78" name="Заголовок 2"/>
          <p:cNvSpPr>
            <a:spLocks noGrp="1"/>
          </p:cNvSpPr>
          <p:nvPr>
            <p:ph type="title"/>
          </p:nvPr>
        </p:nvSpPr>
        <p:spPr>
          <a:xfrm>
            <a:off x="1042988" y="404813"/>
            <a:ext cx="6913562" cy="1252537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Предварительные упражнения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52525"/>
          </a:xfrm>
        </p:spPr>
        <p:txBody>
          <a:bodyPr/>
          <a:lstStyle/>
          <a:p>
            <a:pPr eaLnBrk="1" hangingPunct="1"/>
            <a:r>
              <a:rPr lang="ru-RU" smtClean="0"/>
              <a:t>Упражнение на дыхание.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sz="quarter" idx="13"/>
          </p:nvPr>
        </p:nvSpPr>
        <p:spPr>
          <a:xfrm>
            <a:off x="250825" y="1773238"/>
            <a:ext cx="4248150" cy="4352925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23555" name="Объект 3"/>
          <p:cNvSpPr>
            <a:spLocks noGrp="1"/>
          </p:cNvSpPr>
          <p:nvPr>
            <p:ph sz="quarter" idx="14"/>
          </p:nvPr>
        </p:nvSpPr>
        <p:spPr>
          <a:xfrm>
            <a:off x="4356100" y="1700213"/>
            <a:ext cx="4537075" cy="49688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Кто хочет научиться плавать,    тот должен научиться правильно дышать в воде. </a:t>
            </a: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ru-RU" dirty="0"/>
              <a:t>П</a:t>
            </a:r>
            <a:r>
              <a:rPr lang="ru-RU" dirty="0" smtClean="0"/>
              <a:t>ервые подготовительные упражнения:</a:t>
            </a:r>
          </a:p>
          <a:p>
            <a:pPr eaLnBrk="1" hangingPunct="1">
              <a:defRPr/>
            </a:pPr>
            <a:r>
              <a:rPr lang="ru-RU" dirty="0" smtClean="0"/>
              <a:t>1. Задержи дыхание после обычного вдоха.</a:t>
            </a:r>
          </a:p>
          <a:p>
            <a:pPr eaLnBrk="1" hangingPunct="1">
              <a:defRPr/>
            </a:pPr>
            <a:r>
              <a:rPr lang="ru-RU" dirty="0" smtClean="0"/>
              <a:t>2. Громкий выдох.</a:t>
            </a:r>
          </a:p>
          <a:p>
            <a:pPr eaLnBrk="1" hangingPunct="1">
              <a:defRPr/>
            </a:pPr>
            <a:r>
              <a:rPr lang="ru-RU" dirty="0" smtClean="0"/>
              <a:t>3. Надуй шар.</a:t>
            </a:r>
          </a:p>
          <a:p>
            <a:pPr eaLnBrk="1" hangingPunct="1">
              <a:defRPr/>
            </a:pPr>
            <a:r>
              <a:rPr lang="ru-RU" dirty="0" smtClean="0"/>
              <a:t>   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25604" name="Picture 2" descr="C:\Users\Марта\Desktop\Шарова Лена 3-Б класс\дыха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133600"/>
            <a:ext cx="41036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«Подуй на воду»</a:t>
            </a:r>
          </a:p>
        </p:txBody>
      </p:sp>
      <p:sp>
        <p:nvSpPr>
          <p:cNvPr id="24578" name="Объект 5"/>
          <p:cNvSpPr>
            <a:spLocks noGrp="1"/>
          </p:cNvSpPr>
          <p:nvPr>
            <p:ph sz="quarter" idx="13"/>
          </p:nvPr>
        </p:nvSpPr>
        <p:spPr>
          <a:xfrm>
            <a:off x="323850" y="1557338"/>
            <a:ext cx="8280400" cy="11509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/>
              <a:t>Сильно подуть на воду, как дуют на блюдце с горячем чаем. При выдохе необходимо  соединить губы в    «трубочку».   </a:t>
            </a:r>
          </a:p>
          <a:p>
            <a:pPr marL="0" indent="0" eaLnBrk="1" hangingPunct="1">
              <a:buFont typeface="Symbol" pitchFamily="18" charset="2"/>
              <a:buNone/>
              <a:defRPr/>
            </a:pPr>
            <a:endParaRPr lang="ru-RU" b="1" dirty="0" smtClean="0"/>
          </a:p>
        </p:txBody>
      </p:sp>
      <p:sp>
        <p:nvSpPr>
          <p:cNvPr id="26627" name="Объект 6"/>
          <p:cNvSpPr>
            <a:spLocks noGrp="1"/>
          </p:cNvSpPr>
          <p:nvPr>
            <p:ph sz="quarter" idx="14"/>
          </p:nvPr>
        </p:nvSpPr>
        <p:spPr>
          <a:xfrm>
            <a:off x="611188" y="2636838"/>
            <a:ext cx="7908925" cy="39608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8" name="Picture 2" descr="C:\Users\Марта\Desktop\Шарова Лена 3-Б класс\Новая папка (5)\Изображение 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2708275"/>
            <a:ext cx="756126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95288" y="1543050"/>
            <a:ext cx="3600450" cy="47529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Держась  за   руки, сделай  глубокий   вдох, закрой глаза  и  присядь  под  </a:t>
            </a:r>
            <a:r>
              <a:rPr lang="ru-RU" sz="2800" dirty="0" smtClean="0"/>
              <a:t>воду, сосчитай про себя   до 5 и встань.</a:t>
            </a:r>
          </a:p>
          <a:p>
            <a:pPr eaLnBrk="1" fontAlgn="auto" hangingPunct="1">
              <a:defRPr/>
            </a:pPr>
            <a:r>
              <a:rPr lang="ru-RU" sz="2800" dirty="0" smtClean="0"/>
              <a:t>  Сделай подряд 10-15 погружений. </a:t>
            </a:r>
          </a:p>
          <a:p>
            <a:pPr eaLnBrk="1" fontAlgn="auto" hangingPunct="1">
              <a:defRPr/>
            </a:pPr>
            <a:r>
              <a:rPr lang="ru-RU" sz="2800" dirty="0" smtClean="0"/>
              <a:t>  Лицо не вытираем руками.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b="1" dirty="0" smtClean="0"/>
              <a:t>           </a:t>
            </a:r>
            <a:endParaRPr lang="ru-RU" dirty="0"/>
          </a:p>
        </p:txBody>
      </p:sp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50825" y="1557338"/>
            <a:ext cx="4016375" cy="4608512"/>
          </a:xfrm>
        </p:spPr>
        <p:txBody>
          <a:bodyPr/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27651" name="Прямоугольник 5"/>
          <p:cNvSpPr>
            <a:spLocks noChangeArrowheads="1"/>
          </p:cNvSpPr>
          <p:nvPr/>
        </p:nvSpPr>
        <p:spPr bwMode="auto">
          <a:xfrm>
            <a:off x="2195513" y="468313"/>
            <a:ext cx="54006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73E87"/>
                </a:solidFill>
                <a:latin typeface="Candara" pitchFamily="34" charset="0"/>
              </a:rPr>
              <a:t>«Присядь  под  воду»</a:t>
            </a:r>
            <a:endParaRPr lang="ru-RU" sz="3600">
              <a:latin typeface="Candara" pitchFamily="34" charset="0"/>
            </a:endParaRPr>
          </a:p>
        </p:txBody>
      </p:sp>
      <p:sp>
        <p:nvSpPr>
          <p:cNvPr id="27652" name="Объект 2"/>
          <p:cNvSpPr>
            <a:spLocks noGrp="1"/>
          </p:cNvSpPr>
          <p:nvPr>
            <p:ph idx="1"/>
          </p:nvPr>
        </p:nvSpPr>
        <p:spPr>
          <a:xfrm>
            <a:off x="4651375" y="1828800"/>
            <a:ext cx="3905250" cy="3810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3" name="Picture 2" descr="C:\Users\Марта\Desktop\Шарова Лена 3-Б класс\Новая папка (5)\Изображение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312863"/>
            <a:ext cx="3636962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Текст 1"/>
          <p:cNvSpPr>
            <a:spLocks noGrp="1"/>
          </p:cNvSpPr>
          <p:nvPr>
            <p:ph type="body" sz="half" idx="2"/>
          </p:nvPr>
        </p:nvSpPr>
        <p:spPr>
          <a:xfrm>
            <a:off x="395288" y="1989138"/>
            <a:ext cx="3871912" cy="41036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  </a:t>
            </a:r>
            <a:r>
              <a:rPr lang="ru-RU" sz="2800" smtClean="0"/>
              <a:t>Умение    открывать    глаза   под  водой   крайне  необходимо    для      дальнейшего  обучения   плаванию.    Первые    попытки   выполняют  с  опорой.    Затем  это   можно   сделать   без  опоры</a:t>
            </a:r>
            <a:r>
              <a:rPr lang="ru-RU" smtClean="0"/>
              <a:t>.</a:t>
            </a:r>
          </a:p>
        </p:txBody>
      </p:sp>
      <p:sp>
        <p:nvSpPr>
          <p:cNvPr id="28674" name="Заголовок 2"/>
          <p:cNvSpPr>
            <a:spLocks noGrp="1"/>
          </p:cNvSpPr>
          <p:nvPr>
            <p:ph type="title"/>
          </p:nvPr>
        </p:nvSpPr>
        <p:spPr>
          <a:xfrm>
            <a:off x="1763713" y="476250"/>
            <a:ext cx="6553200" cy="1252538"/>
          </a:xfrm>
        </p:spPr>
        <p:txBody>
          <a:bodyPr/>
          <a:lstStyle/>
          <a:p>
            <a:pPr eaLnBrk="1" hangingPunct="1"/>
            <a:r>
              <a:rPr lang="ru-RU" b="1" smtClean="0"/>
              <a:t>«Открой   глаза   под   водой»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8675" name="Picture 2" descr="C:\Users\Марта\Desktop\Шарова Лена 3-Б класс\открывать глаза под водо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7175" y="1628775"/>
            <a:ext cx="4800600" cy="467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«Поплавок»</a:t>
            </a: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4175" y="2387600"/>
            <a:ext cx="3708400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Задачей этого упражнения будет дать вам понять, что ваше тело имеет плавучесть и выталкивается водой.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9699" name="Picture 2" descr="C:\Users\Марта\Desktop\Шарова Лена 3-Б класс\поплав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4188" y="1989138"/>
            <a:ext cx="43973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2"/>
          <p:cNvSpPr>
            <a:spLocks noGrp="1"/>
          </p:cNvSpPr>
          <p:nvPr>
            <p:ph type="ctrTitle"/>
          </p:nvPr>
        </p:nvSpPr>
        <p:spPr>
          <a:xfrm>
            <a:off x="827088" y="333375"/>
            <a:ext cx="7772400" cy="958850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«</a:t>
            </a:r>
            <a:r>
              <a:rPr lang="ru-RU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Стрелочкой» на груди</a:t>
            </a: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38138" y="1700213"/>
            <a:ext cx="2819400" cy="403225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Это упражнение нужно сделать для того, чтобы понять, что ваши ноги тяжелее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вод ы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тонут.</a:t>
            </a:r>
          </a:p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Ваше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тело должно всплыть и двигаться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в перед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Старайтесь задержать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дыхание как можно 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ольше.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23" name="Picture 2" descr="C:\Users\Марта\Desktop\Шарова Лена 3-Б класс\скольж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773238"/>
            <a:ext cx="59118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Текст 1"/>
          <p:cNvSpPr>
            <a:spLocks noGrp="1"/>
          </p:cNvSpPr>
          <p:nvPr>
            <p:ph type="body" sz="half" idx="2"/>
          </p:nvPr>
        </p:nvSpPr>
        <p:spPr>
          <a:xfrm>
            <a:off x="250825" y="1557338"/>
            <a:ext cx="3313113" cy="4175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3200" smtClean="0"/>
              <a:t>                                             Что потребуется для обучения:</a:t>
            </a:r>
          </a:p>
          <a:p>
            <a:pPr eaLnBrk="1" hangingPunct="1">
              <a:spcBef>
                <a:spcPct val="0"/>
              </a:spcBef>
            </a:pPr>
            <a:r>
              <a:rPr lang="ru-RU" sz="3200" smtClean="0"/>
              <a:t>надувной круг, мячи, доски.</a:t>
            </a:r>
          </a:p>
          <a:p>
            <a:pPr eaLnBrk="1" hangingPunct="1">
              <a:spcBef>
                <a:spcPct val="0"/>
              </a:spcBef>
            </a:pPr>
            <a:endParaRPr lang="ru-RU" sz="3200" smtClean="0"/>
          </a:p>
        </p:txBody>
      </p:sp>
      <p:sp>
        <p:nvSpPr>
          <p:cNvPr id="31746" name="Заголовок 2"/>
          <p:cNvSpPr>
            <a:spLocks noGrp="1"/>
          </p:cNvSpPr>
          <p:nvPr>
            <p:ph type="title"/>
          </p:nvPr>
        </p:nvSpPr>
        <p:spPr>
          <a:xfrm>
            <a:off x="684213" y="333375"/>
            <a:ext cx="7848600" cy="1252538"/>
          </a:xfrm>
        </p:spPr>
        <p:txBody>
          <a:bodyPr/>
          <a:lstStyle/>
          <a:p>
            <a:pPr algn="ctr" eaLnBrk="1" hangingPunct="1"/>
            <a:r>
              <a:rPr lang="ru-RU" b="1" smtClean="0"/>
              <a:t>КАК  НАУЧИТЬСЯ ПЛАВАТЬ.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48038" y="1628775"/>
            <a:ext cx="5545137" cy="5040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8" descr="Описание: G:\Архив 2011\Плавание сш № 11 2009-10г\Техника плаванияова\DSC07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6600" y="1484313"/>
            <a:ext cx="432117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4"/>
          <p:cNvSpPr>
            <a:spLocks noGrp="1"/>
          </p:cNvSpPr>
          <p:nvPr>
            <p:ph type="title"/>
          </p:nvPr>
        </p:nvSpPr>
        <p:spPr>
          <a:xfrm>
            <a:off x="1108075" y="260350"/>
            <a:ext cx="6878638" cy="923925"/>
          </a:xfrm>
        </p:spPr>
        <p:txBody>
          <a:bodyPr/>
          <a:lstStyle/>
          <a:p>
            <a:pPr algn="ctr" eaLnBrk="1" hangingPunct="1"/>
            <a:r>
              <a:rPr lang="ru-RU" sz="2800" i="1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«АЗБУКА ПЛАВАНИЯ»</a:t>
            </a: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39" name="Текст 6"/>
          <p:cNvSpPr>
            <a:spLocks noGrp="1"/>
          </p:cNvSpPr>
          <p:nvPr>
            <p:ph type="body" sz="half" idx="2"/>
          </p:nvPr>
        </p:nvSpPr>
        <p:spPr>
          <a:xfrm>
            <a:off x="179388" y="1214438"/>
            <a:ext cx="4087812" cy="48783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b="1" i="1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 Цель: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Получить практические навыки по обучению плаванию.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ru-RU" sz="2400" b="1" smtClean="0">
              <a:solidFill>
                <a:schemeClr val="tx1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400" b="1" i="1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Задачи работы</a:t>
            </a:r>
            <a:r>
              <a:rPr lang="ru-RU" sz="2400" i="1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40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1.Способствовать развитию и закаливанию организма.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40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2.Поддерживать у детей интерес к сохранению здоровья.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40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3.Найти информацию о способах плавания.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2400" smtClean="0">
              <a:solidFill>
                <a:schemeClr val="tx1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ru-RU" sz="2400" b="1" smtClean="0">
              <a:solidFill>
                <a:schemeClr val="tx1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ru-RU" sz="2400" b="1" smtClean="0">
              <a:solidFill>
                <a:schemeClr val="tx1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Текст 1"/>
          <p:cNvSpPr>
            <a:spLocks noGrp="1"/>
          </p:cNvSpPr>
          <p:nvPr>
            <p:ph type="body" sz="half" idx="2"/>
          </p:nvPr>
        </p:nvSpPr>
        <p:spPr>
          <a:xfrm>
            <a:off x="250825" y="1484313"/>
            <a:ext cx="3384550" cy="49688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400" smtClean="0"/>
              <a:t>                                                Научиться плавать не так уж и тяжело, </a:t>
            </a:r>
            <a:r>
              <a:rPr lang="ru-RU" sz="2400" b="1" smtClean="0"/>
              <a:t>главное начать учиться</a:t>
            </a:r>
            <a:r>
              <a:rPr lang="ru-RU" sz="2400" smtClean="0"/>
              <a:t>.</a:t>
            </a:r>
            <a:br>
              <a:rPr lang="ru-RU" sz="2400" smtClean="0"/>
            </a:br>
            <a:r>
              <a:rPr lang="ru-RU" sz="2400" smtClean="0"/>
              <a:t>Самое </a:t>
            </a:r>
            <a:r>
              <a:rPr lang="ru-RU" sz="2400" b="1" smtClean="0"/>
              <a:t>главное, </a:t>
            </a:r>
            <a:r>
              <a:rPr lang="ru-RU" sz="2400" smtClean="0"/>
              <a:t>о чем все должны помнить -       это </a:t>
            </a:r>
            <a:r>
              <a:rPr lang="ru-RU" sz="2400" b="1" smtClean="0"/>
              <a:t>последовательность и постепенность </a:t>
            </a:r>
            <a:r>
              <a:rPr lang="ru-RU" sz="2400" smtClean="0"/>
              <a:t>при знакомстве с водой.   </a:t>
            </a:r>
          </a:p>
          <a:p>
            <a:pPr eaLnBrk="1" hangingPunct="1">
              <a:spcBef>
                <a:spcPct val="0"/>
              </a:spcBef>
            </a:pPr>
            <a:endParaRPr lang="ru-RU" sz="2800" smtClean="0"/>
          </a:p>
        </p:txBody>
      </p:sp>
      <p:sp>
        <p:nvSpPr>
          <p:cNvPr id="32770" name="Заголовок 2"/>
          <p:cNvSpPr>
            <a:spLocks noGrp="1"/>
          </p:cNvSpPr>
          <p:nvPr>
            <p:ph type="title"/>
          </p:nvPr>
        </p:nvSpPr>
        <p:spPr>
          <a:xfrm>
            <a:off x="1258888" y="333375"/>
            <a:ext cx="7885112" cy="1252538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Начинаем учиться плавать.</a:t>
            </a:r>
            <a:br>
              <a:rPr lang="ru-RU" sz="4000" b="1" smtClean="0"/>
            </a:br>
            <a:endParaRPr lang="ru-RU" sz="4000" smtClean="0"/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2500" y="1773238"/>
            <a:ext cx="5400675" cy="4895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850" y="549275"/>
            <a:ext cx="3095625" cy="575945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Скольжение             на спине.</a:t>
            </a:r>
          </a:p>
          <a:p>
            <a:pPr eaLnBrk="1" fontAlgn="auto" hangingPunct="1"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eaLnBrk="1" fontAlgn="auto" hangingPunct="1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Во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время выполнения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упражнения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вы должны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расслабиться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, что даст вам возможность сохранить плавучесть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.</a:t>
            </a:r>
            <a:endParaRPr lang="ru-RU" sz="20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3575" y="333375"/>
            <a:ext cx="5689600" cy="6191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ъект 1"/>
          <p:cNvSpPr>
            <a:spLocks noGrp="1"/>
          </p:cNvSpPr>
          <p:nvPr>
            <p:ph idx="1"/>
          </p:nvPr>
        </p:nvSpPr>
        <p:spPr>
          <a:xfrm>
            <a:off x="323850" y="1557338"/>
            <a:ext cx="8064500" cy="489585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Когда я была маленькой, плавать не умела. Плавать меня учил папа.                                                                                                               Сначала я долго плавала в жилете. А когда у меня появились правильные движения, тогда папа разрешил мне снять жилет и плавать самостоятельно. А потом меня записали в бассейн. На занятиях в бассейне я научилась основным  упражнениям для освоения способов плавания -  </a:t>
            </a:r>
            <a:r>
              <a:rPr lang="ru-RU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«кроль на груди», «кроль на спине», «брасс», «баттерфляй». </a:t>
            </a:r>
            <a:endParaRPr lang="ru-RU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Кроме того, плавание укрепляет организм, развивает силу, ловкость и вынослив.</a:t>
            </a:r>
          </a:p>
          <a:p>
            <a:pPr eaLnBrk="1" hangingPunct="1"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Маленькими шагами к победе.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Текст 1"/>
          <p:cNvSpPr>
            <a:spLocks noGrp="1"/>
          </p:cNvSpPr>
          <p:nvPr>
            <p:ph type="body" sz="half" idx="2"/>
          </p:nvPr>
        </p:nvSpPr>
        <p:spPr>
          <a:xfrm>
            <a:off x="250825" y="1412875"/>
            <a:ext cx="4824413" cy="47529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684213" y="404813"/>
            <a:ext cx="8099425" cy="1557337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«Научиться</a:t>
            </a: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плавать  может и должен каждый ».</a:t>
            </a:r>
            <a:r>
              <a:rPr lang="ru-RU" sz="16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6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341438"/>
            <a:ext cx="8713788" cy="5111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Текст 1"/>
          <p:cNvSpPr>
            <a:spLocks noGrp="1"/>
          </p:cNvSpPr>
          <p:nvPr>
            <p:ph type="body" sz="half" idx="2"/>
          </p:nvPr>
        </p:nvSpPr>
        <p:spPr>
          <a:xfrm>
            <a:off x="107950" y="620713"/>
            <a:ext cx="8567738" cy="54006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800" b="1" smtClean="0"/>
              <a:t>                      Спорт и труд , рядом идут.</a:t>
            </a:r>
          </a:p>
          <a:p>
            <a:pPr eaLnBrk="1" hangingPunct="1">
              <a:spcBef>
                <a:spcPct val="0"/>
              </a:spcBef>
            </a:pPr>
            <a:endParaRPr lang="ru-RU" sz="2800" b="1" smtClean="0"/>
          </a:p>
          <a:p>
            <a:pPr eaLnBrk="1" hangingPunct="1">
              <a:spcBef>
                <a:spcPct val="0"/>
              </a:spcBef>
            </a:pPr>
            <a:r>
              <a:rPr lang="ru-RU" sz="2400" smtClean="0"/>
              <a:t>Я учусь в 4 классе, принимаю участие в школьных соревнованиях. Спорт мне помогает в учебе, потому, что укрепляет здоровье, закаляет организм, укрепляет мышцы и суставы, а игры на воде доставляют огромное удовольствие.</a:t>
            </a:r>
          </a:p>
          <a:p>
            <a:pPr eaLnBrk="1" hangingPunct="1">
              <a:spcBef>
                <a:spcPct val="0"/>
              </a:spcBef>
            </a:pPr>
            <a:r>
              <a:rPr lang="ru-RU" sz="2400" smtClean="0"/>
              <a:t>Я с большим удовольствием выполняю на занятиях по плаванию </a:t>
            </a:r>
            <a:r>
              <a:rPr lang="ru-RU" sz="2400" b="1" smtClean="0"/>
              <a:t>комплекс общеразвивающих  упражнений на суше и в воде.</a:t>
            </a:r>
            <a:r>
              <a:rPr lang="ru-RU" sz="240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ru-RU" sz="2400" smtClean="0"/>
              <a:t>Включаю их  также в утреннюю гимнастику. Эти упражнения, способствуют быстрому и качественному усвоению плавательных движений.</a:t>
            </a:r>
          </a:p>
          <a:p>
            <a:pPr eaLnBrk="1" hangingPunct="1">
              <a:spcBef>
                <a:spcPct val="0"/>
              </a:spcBef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Как утро начнешь, так и день проведешь.</a:t>
            </a:r>
            <a:br>
              <a:rPr lang="ru-RU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>
          <a:xfrm>
            <a:off x="314325" y="5589588"/>
            <a:ext cx="8829675" cy="1152525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ru-RU" smtClean="0">
                <a:latin typeface="Arial" charset="0"/>
              </a:rPr>
              <a:t>.</a:t>
            </a: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ru-RU" smtClean="0">
                <a:latin typeface="Arial" charset="0"/>
              </a:rPr>
              <a:t>Комплекс общеразвивающих упражнений по плаванию                    в домашних условиях</a:t>
            </a:r>
          </a:p>
          <a:p>
            <a:pPr marL="0" indent="0" eaLnBrk="1" hangingPunct="1">
              <a:buFont typeface="Symbol" pitchFamily="18" charset="2"/>
              <a:buNone/>
            </a:pPr>
            <a:endParaRPr lang="ru-RU" smtClean="0">
              <a:latin typeface="Arial" charset="0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1341438"/>
            <a:ext cx="7993063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95288" y="1773238"/>
            <a:ext cx="8424862" cy="4608512"/>
          </a:xfrm>
        </p:spPr>
        <p:txBody>
          <a:bodyPr/>
          <a:lstStyle/>
          <a:p>
            <a:pPr marL="342900" indent="-342900"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ru-RU" sz="20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ходьба различными способами; бег;</a:t>
            </a:r>
          </a:p>
          <a:p>
            <a:pPr marL="342900" indent="-342900"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ru-RU" sz="20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-упражнения для  развития мышц туловища, плечевого пояса, рук и ног (наклоны, приседания, прыжки, отжимания от пола, упражнения в паре, упражнения с предметом) </a:t>
            </a:r>
          </a:p>
          <a:p>
            <a:pPr marL="342900" indent="-342900"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0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попеременные движения руками «мельницей» вперед или назад;</a:t>
            </a:r>
          </a:p>
          <a:p>
            <a:pPr marL="342900" indent="-342900"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0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имитация гребковых движений руками при плавании кролем на груди и на спине;</a:t>
            </a:r>
          </a:p>
          <a:p>
            <a:pPr marL="342900" indent="-342900"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0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-имитация плавательных движений ногами, сидя на каком-нибудь возвышении</a:t>
            </a:r>
            <a:r>
              <a:rPr lang="ru-RU" sz="21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8914" name="Заголовок 2"/>
          <p:cNvSpPr>
            <a:spLocks noGrp="1"/>
          </p:cNvSpPr>
          <p:nvPr>
            <p:ph type="title"/>
          </p:nvPr>
        </p:nvSpPr>
        <p:spPr>
          <a:xfrm>
            <a:off x="1258888" y="333375"/>
            <a:ext cx="6683375" cy="685800"/>
          </a:xfrm>
        </p:spPr>
        <p:txBody>
          <a:bodyPr/>
          <a:lstStyle/>
          <a:p>
            <a:pPr eaLnBrk="1" hangingPunct="1"/>
            <a:r>
              <a:rPr lang="ru-RU" b="1" i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Такими упражнениями являются</a:t>
            </a:r>
            <a:r>
              <a:rPr lang="ru-RU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8915" name="Объект 3"/>
          <p:cNvSpPr>
            <a:spLocks noGrp="1"/>
          </p:cNvSpPr>
          <p:nvPr>
            <p:ph idx="1"/>
          </p:nvPr>
        </p:nvSpPr>
        <p:spPr>
          <a:xfrm rot="10800000">
            <a:off x="10404475" y="6161088"/>
            <a:ext cx="742950" cy="696912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Текст 1"/>
          <p:cNvSpPr>
            <a:spLocks noGrp="1"/>
          </p:cNvSpPr>
          <p:nvPr>
            <p:ph type="body" sz="half" idx="2"/>
          </p:nvPr>
        </p:nvSpPr>
        <p:spPr>
          <a:xfrm>
            <a:off x="250825" y="1844675"/>
            <a:ext cx="2592388" cy="40322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000" b="1" i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Каждое занятие заканчиваю упражнением, которое у меня получается лучше и которое нравится. Это  помогает мне и дает уверенность в своих силах  и  желание продолжать обучение.</a:t>
            </a:r>
            <a:endParaRPr lang="ru-RU" sz="2000" smtClean="0"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sz="2000" b="1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938" name="Заголовок 2"/>
          <p:cNvSpPr>
            <a:spLocks noGrp="1"/>
          </p:cNvSpPr>
          <p:nvPr>
            <p:ph type="title"/>
          </p:nvPr>
        </p:nvSpPr>
        <p:spPr>
          <a:xfrm>
            <a:off x="2484438" y="404813"/>
            <a:ext cx="5386387" cy="647700"/>
          </a:xfrm>
        </p:spPr>
        <p:txBody>
          <a:bodyPr/>
          <a:lstStyle/>
          <a:p>
            <a:pPr eaLnBrk="1" hangingPunct="1"/>
            <a:r>
              <a:rPr lang="ru-RU" b="1" smtClean="0">
                <a:ea typeface="Calibri" pitchFamily="34" charset="0"/>
                <a:cs typeface="Times New Roman" pitchFamily="18" charset="0"/>
              </a:rPr>
              <a:t>Радость движений</a:t>
            </a:r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3213" y="1916113"/>
            <a:ext cx="5832475" cy="3889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Текст 1"/>
          <p:cNvSpPr>
            <a:spLocks noGrp="1"/>
          </p:cNvSpPr>
          <p:nvPr>
            <p:ph type="body" sz="half" idx="2"/>
          </p:nvPr>
        </p:nvSpPr>
        <p:spPr>
          <a:xfrm>
            <a:off x="457200" y="765175"/>
            <a:ext cx="8328025" cy="11318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   </a:t>
            </a:r>
            <a:r>
              <a:rPr lang="ru-RU" sz="3200" smtClean="0"/>
              <a:t>Плавать может каждый здоровый человек</a:t>
            </a:r>
          </a:p>
        </p:txBody>
      </p:sp>
      <p:sp>
        <p:nvSpPr>
          <p:cNvPr id="40962" name="Объект 2"/>
          <p:cNvSpPr>
            <a:spLocks noGrp="1"/>
          </p:cNvSpPr>
          <p:nvPr>
            <p:ph idx="1"/>
          </p:nvPr>
        </p:nvSpPr>
        <p:spPr>
          <a:xfrm>
            <a:off x="4651375" y="1828800"/>
            <a:ext cx="3905250" cy="3810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3" name="Picture 2" descr="C:\Users\Марта\Desktop\Шарова Лена 3-Б класс\мак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84313"/>
            <a:ext cx="8101012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Текст 1"/>
          <p:cNvSpPr>
            <a:spLocks noGrp="1"/>
          </p:cNvSpPr>
          <p:nvPr>
            <p:ph type="body" sz="half" idx="2"/>
          </p:nvPr>
        </p:nvSpPr>
        <p:spPr>
          <a:xfrm>
            <a:off x="539750" y="2060575"/>
            <a:ext cx="3455988" cy="3209925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endParaRPr lang="ru-RU" sz="48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ru-RU" sz="4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Спасибо  за   внимание!!!</a:t>
            </a:r>
            <a:endParaRPr lang="ru-RU" sz="4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ru-RU" sz="4800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986" name="Заголовок 2"/>
          <p:cNvSpPr>
            <a:spLocks noGrp="1"/>
          </p:cNvSpPr>
          <p:nvPr>
            <p:ph type="title"/>
          </p:nvPr>
        </p:nvSpPr>
        <p:spPr>
          <a:xfrm>
            <a:off x="611188" y="260350"/>
            <a:ext cx="8137525" cy="1296988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24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Вывод: Постепенные   занятия    плаванием   способствуют оздоровлению, физическому развитию и закаливанию детей.</a:t>
            </a:r>
            <a:endParaRPr lang="ru-RU" sz="2400" b="1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4300" y="1196975"/>
            <a:ext cx="5046663" cy="540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6"/>
          <p:cNvSpPr>
            <a:spLocks noChangeArrowheads="1"/>
          </p:cNvSpPr>
          <p:nvPr/>
        </p:nvSpPr>
        <p:spPr bwMode="auto">
          <a:xfrm>
            <a:off x="539750" y="476250"/>
            <a:ext cx="7920038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ndara" pitchFamily="34" charset="0"/>
              </a:rPr>
              <a:t>«АЗБУКА ПЛАВАНИЯ»</a:t>
            </a:r>
          </a:p>
          <a:p>
            <a:pPr algn="ctr"/>
            <a:endParaRPr lang="ru-RU" sz="2000" b="1">
              <a:latin typeface="Candara" pitchFamily="34" charset="0"/>
            </a:endParaRPr>
          </a:p>
          <a:p>
            <a:r>
              <a:rPr lang="ru-RU" sz="2000">
                <a:latin typeface="Candara" pitchFamily="34" charset="0"/>
              </a:rPr>
              <a:t>Раскроем  понятия «азбука» и «плавание».</a:t>
            </a:r>
          </a:p>
          <a:p>
            <a:endParaRPr lang="ru-RU" sz="2000">
              <a:latin typeface="Candara" pitchFamily="34" charset="0"/>
            </a:endParaRPr>
          </a:p>
          <a:p>
            <a:r>
              <a:rPr lang="ru-RU" sz="2000">
                <a:latin typeface="Candara" pitchFamily="34" charset="0"/>
              </a:rPr>
              <a:t>  «</a:t>
            </a:r>
            <a:r>
              <a:rPr lang="ru-RU" sz="2000" b="1">
                <a:latin typeface="Candara" pitchFamily="34" charset="0"/>
              </a:rPr>
              <a:t>Азбука</a:t>
            </a:r>
            <a:r>
              <a:rPr lang="ru-RU" sz="2000">
                <a:latin typeface="Candara" pitchFamily="34" charset="0"/>
              </a:rPr>
              <a:t>» - это основное начало науки, первоначальное обучение.   Предположим, что «азбука», начало движений, которые выполняет человек в последовательности – от простого к сложному. </a:t>
            </a:r>
          </a:p>
          <a:p>
            <a:r>
              <a:rPr lang="ru-RU" sz="2000">
                <a:latin typeface="Candara" pitchFamily="34" charset="0"/>
              </a:rPr>
              <a:t>                                        </a:t>
            </a:r>
          </a:p>
          <a:p>
            <a:r>
              <a:rPr lang="ru-RU" sz="2000">
                <a:latin typeface="Candara" pitchFamily="34" charset="0"/>
              </a:rPr>
              <a:t>  </a:t>
            </a:r>
            <a:r>
              <a:rPr lang="ru-RU" sz="2000" b="1">
                <a:latin typeface="Candara" pitchFamily="34" charset="0"/>
              </a:rPr>
              <a:t>«Плавание» - </a:t>
            </a:r>
            <a:r>
              <a:rPr lang="ru-RU" sz="2000">
                <a:latin typeface="Candara" pitchFamily="34" charset="0"/>
              </a:rPr>
              <a:t>это навык</a:t>
            </a:r>
            <a:r>
              <a:rPr lang="ru-RU" sz="2000" b="1">
                <a:latin typeface="Candara" pitchFamily="34" charset="0"/>
              </a:rPr>
              <a:t>  </a:t>
            </a:r>
            <a:r>
              <a:rPr lang="ru-RU" sz="2000">
                <a:latin typeface="Candara" pitchFamily="34" charset="0"/>
              </a:rPr>
              <a:t>держаться на воде и</a:t>
            </a:r>
            <a:r>
              <a:rPr lang="ru-RU" sz="2000" b="1">
                <a:latin typeface="Candara" pitchFamily="34" charset="0"/>
              </a:rPr>
              <a:t> </a:t>
            </a:r>
            <a:r>
              <a:rPr lang="ru-RU" sz="2000">
                <a:latin typeface="Candara" pitchFamily="34" charset="0"/>
              </a:rPr>
              <a:t>передвигаться в ней. Плавание способствует оздоровлению, физическому развитию и закаливанию организма. </a:t>
            </a:r>
          </a:p>
          <a:p>
            <a:r>
              <a:rPr lang="ru-RU" sz="2000">
                <a:latin typeface="Candara" pitchFamily="34" charset="0"/>
              </a:rPr>
              <a:t>Это обозначает, что плавание является </a:t>
            </a:r>
            <a:r>
              <a:rPr lang="ru-RU" sz="2000" b="1">
                <a:latin typeface="Candara" pitchFamily="34" charset="0"/>
              </a:rPr>
              <a:t>триадой здоровья.                               </a:t>
            </a:r>
          </a:p>
          <a:p>
            <a:r>
              <a:rPr lang="ru-RU" sz="2000"/>
              <a:t>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1628775"/>
            <a:ext cx="7473950" cy="4679950"/>
          </a:xfrm>
        </p:spPr>
        <p:txBody>
          <a:bodyPr rtlCol="0">
            <a:normAutofit fontScale="70000" lnSpcReduction="20000"/>
          </a:bodyPr>
          <a:lstStyle/>
          <a:p>
            <a:pPr marL="408940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endParaRPr lang="ru-RU" sz="3200" b="1" dirty="0" smtClean="0">
              <a:latin typeface="Calibri"/>
              <a:ea typeface="Calibri"/>
              <a:cs typeface="Times New Roman"/>
            </a:endParaRPr>
          </a:p>
          <a:p>
            <a:pPr marL="408940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3200" b="1" dirty="0" smtClean="0">
                <a:latin typeface="Calibri"/>
                <a:ea typeface="Calibri"/>
                <a:cs typeface="Times New Roman"/>
              </a:rPr>
              <a:t>1. А.А</a:t>
            </a:r>
            <a:r>
              <a:rPr lang="ru-RU" sz="3200" b="1" dirty="0">
                <a:latin typeface="Calibri"/>
                <a:ea typeface="Calibri"/>
                <a:cs typeface="Times New Roman"/>
              </a:rPr>
              <a:t>. Литвинов  «Азбука плавания» ИКФ «Фолиант»1995г. </a:t>
            </a:r>
            <a:endParaRPr lang="ru-RU" sz="3200" b="1" dirty="0" smtClean="0">
              <a:latin typeface="Calibri"/>
              <a:ea typeface="Calibri"/>
              <a:cs typeface="Times New Roman"/>
            </a:endParaRPr>
          </a:p>
          <a:p>
            <a:pPr marL="408940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3200" b="1" dirty="0" smtClean="0">
                <a:latin typeface="Calibri"/>
                <a:ea typeface="Calibri"/>
                <a:cs typeface="Times New Roman"/>
              </a:rPr>
              <a:t>2. В.И. Лях «Физическая культура»     М. Просвещение, 2009г.</a:t>
            </a:r>
          </a:p>
          <a:p>
            <a:pPr marL="408940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3200" b="1" dirty="0" smtClean="0">
                <a:latin typeface="Calibri"/>
                <a:ea typeface="Calibri"/>
                <a:cs typeface="Times New Roman"/>
              </a:rPr>
              <a:t>3. Т.И. Осокина «Как научить детей плавать» Изд.           « Просвещение», 1985г.</a:t>
            </a:r>
          </a:p>
          <a:p>
            <a:pPr marL="408940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3200" b="1" dirty="0" smtClean="0">
                <a:latin typeface="Calibri"/>
                <a:ea typeface="Calibri"/>
                <a:cs typeface="Times New Roman"/>
              </a:rPr>
              <a:t>4. М.В. Рыбак «Раз, два, три, плыви» Москва. Обруч. 2010г.</a:t>
            </a:r>
          </a:p>
          <a:p>
            <a:pPr marL="408940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3200" b="1" dirty="0" smtClean="0">
                <a:latin typeface="Calibri"/>
                <a:ea typeface="Calibri"/>
                <a:cs typeface="Times New Roman"/>
              </a:rPr>
              <a:t>5. Э.Г. Черняев, В.И. </a:t>
            </a:r>
            <a:r>
              <a:rPr lang="ru-RU" sz="3200" b="1" dirty="0" err="1" smtClean="0">
                <a:latin typeface="Calibri"/>
                <a:ea typeface="Calibri"/>
                <a:cs typeface="Times New Roman"/>
              </a:rPr>
              <a:t>Чепелев</a:t>
            </a:r>
            <a:r>
              <a:rPr lang="ru-RU" sz="3200" b="1" dirty="0" smtClean="0">
                <a:latin typeface="Calibri"/>
                <a:ea typeface="Calibri"/>
                <a:cs typeface="Times New Roman"/>
              </a:rPr>
              <a:t> «Учите детей плавать»</a:t>
            </a:r>
          </a:p>
          <a:p>
            <a:pPr marL="408940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3200" b="1" dirty="0" smtClean="0">
                <a:latin typeface="Calibri"/>
                <a:ea typeface="Calibri"/>
                <a:cs typeface="Times New Roman"/>
              </a:rPr>
              <a:t>Изд. «Советская школа» 1984г.  </a:t>
            </a:r>
          </a:p>
          <a:p>
            <a:pPr marL="408940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endParaRPr lang="ru-RU" sz="3200" b="1" dirty="0">
              <a:latin typeface="Calibri"/>
              <a:ea typeface="Calibri"/>
              <a:cs typeface="Times New Roman"/>
            </a:endParaRPr>
          </a:p>
          <a:p>
            <a:pPr marL="408940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endParaRPr lang="ru-RU" sz="3200" b="1" dirty="0" smtClean="0">
              <a:latin typeface="Calibri"/>
              <a:ea typeface="Calibri"/>
              <a:cs typeface="Times New Roman"/>
            </a:endParaRPr>
          </a:p>
          <a:p>
            <a:pPr eaLnBrk="1" fontAlgn="auto" hangingPunct="1">
              <a:defRPr/>
            </a:pPr>
            <a:endParaRPr lang="ru-RU" sz="3200" dirty="0"/>
          </a:p>
        </p:txBody>
      </p:sp>
      <p:sp>
        <p:nvSpPr>
          <p:cNvPr id="43010" name="Заголовок 2"/>
          <p:cNvSpPr>
            <a:spLocks noGrp="1"/>
          </p:cNvSpPr>
          <p:nvPr>
            <p:ph type="title"/>
          </p:nvPr>
        </p:nvSpPr>
        <p:spPr>
          <a:xfrm>
            <a:off x="250825" y="260350"/>
            <a:ext cx="9310688" cy="1252538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Список используемых информационных ресурсов</a:t>
            </a:r>
            <a:r>
              <a:rPr lang="ru-RU" sz="28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280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1"/>
          <p:cNvSpPr>
            <a:spLocks noGrp="1"/>
          </p:cNvSpPr>
          <p:nvPr>
            <p:ph idx="1"/>
          </p:nvPr>
        </p:nvSpPr>
        <p:spPr>
          <a:xfrm>
            <a:off x="871538" y="1557338"/>
            <a:ext cx="7408862" cy="45688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</a:pPr>
            <a:r>
              <a:rPr lang="ru-RU" smtClean="0">
                <a:solidFill>
                  <a:srgbClr val="000000"/>
                </a:solidFill>
              </a:rPr>
              <a:t>  «Азбука плавания» включает в себя такие компоненты как: 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</a:pPr>
            <a:r>
              <a:rPr lang="ru-RU" smtClean="0">
                <a:solidFill>
                  <a:srgbClr val="000000"/>
                </a:solidFill>
              </a:rPr>
              <a:t> </a:t>
            </a:r>
            <a:r>
              <a:rPr lang="ru-RU" b="1" smtClean="0">
                <a:solidFill>
                  <a:srgbClr val="000000"/>
                </a:solidFill>
              </a:rPr>
              <a:t>Режим дня </a:t>
            </a:r>
            <a:r>
              <a:rPr lang="ru-RU" smtClean="0">
                <a:solidFill>
                  <a:srgbClr val="000000"/>
                </a:solidFill>
              </a:rPr>
              <a:t>– правильное выполнение режима улучшает работоспособность, приучает к аккуратности, дисциплинирует человека, укрепляет здоровье.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</a:pPr>
            <a:r>
              <a:rPr lang="ru-RU" b="1" smtClean="0">
                <a:solidFill>
                  <a:srgbClr val="000000"/>
                </a:solidFill>
              </a:rPr>
              <a:t>Личная гигиена</a:t>
            </a:r>
            <a:r>
              <a:rPr lang="ru-RU" smtClean="0">
                <a:solidFill>
                  <a:srgbClr val="000000"/>
                </a:solidFill>
              </a:rPr>
              <a:t> – при обучении плаванию у детей формируются и закрепляются привычки к водным процедурам, становятся прочными гигиенические навыки – аккуратность, чистоплотность.                                                                                                                                        </a:t>
            </a:r>
            <a:r>
              <a:rPr lang="ru-RU" b="1" smtClean="0">
                <a:solidFill>
                  <a:srgbClr val="000000"/>
                </a:solidFill>
              </a:rPr>
              <a:t>Закаливание организм – </a:t>
            </a:r>
            <a:r>
              <a:rPr lang="ru-RU" smtClean="0">
                <a:solidFill>
                  <a:srgbClr val="000000"/>
                </a:solidFill>
              </a:rPr>
              <a:t>основные средства закаливания – солнце, воздух и вода.                                                                                                 </a:t>
            </a:r>
            <a:r>
              <a:rPr lang="ru-RU" b="1" smtClean="0">
                <a:solidFill>
                  <a:srgbClr val="000000"/>
                </a:solidFill>
              </a:rPr>
              <a:t> </a:t>
            </a:r>
            <a:endParaRPr lang="ru-RU" smtClean="0"/>
          </a:p>
        </p:txBody>
      </p:sp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Триада здоровья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1"/>
          <p:cNvSpPr>
            <a:spLocks noGrp="1"/>
          </p:cNvSpPr>
          <p:nvPr>
            <p:ph idx="1"/>
          </p:nvPr>
        </p:nvSpPr>
        <p:spPr>
          <a:xfrm>
            <a:off x="323850" y="1412875"/>
            <a:ext cx="6192838" cy="48958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</a:pPr>
            <a:r>
              <a:rPr lang="ru-RU" sz="2000" smtClean="0">
                <a:solidFill>
                  <a:srgbClr val="000000"/>
                </a:solidFill>
              </a:rPr>
              <a:t>Под здоровьем понимаем совокупность движений, оказывающих жизненно важное влияние на деятельность человека.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</a:pPr>
            <a:endParaRPr lang="ru-RU" sz="200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</a:pPr>
            <a:r>
              <a:rPr lang="ru-RU" sz="2000" smtClean="0">
                <a:solidFill>
                  <a:srgbClr val="000000"/>
                </a:solidFill>
              </a:rPr>
              <a:t>Как помочь себе и другим оставаться  всегда здоровыми?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</a:pPr>
            <a:endParaRPr lang="ru-RU" sz="200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</a:pPr>
            <a:r>
              <a:rPr lang="ru-RU" sz="2000" b="1" smtClean="0">
                <a:solidFill>
                  <a:srgbClr val="000000"/>
                </a:solidFill>
              </a:rPr>
              <a:t>Что думают об этом дети?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</a:pPr>
            <a:endParaRPr lang="ru-RU" sz="2000" b="1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</a:pPr>
            <a:r>
              <a:rPr lang="ru-RU" sz="2000" smtClean="0">
                <a:solidFill>
                  <a:srgbClr val="000000"/>
                </a:solidFill>
              </a:rPr>
              <a:t>Это самое большое  богатство;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</a:pPr>
            <a:r>
              <a:rPr lang="ru-RU" sz="2000" smtClean="0">
                <a:solidFill>
                  <a:srgbClr val="000000"/>
                </a:solidFill>
              </a:rPr>
              <a:t>это сила и ум;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</a:pPr>
            <a:r>
              <a:rPr lang="ru-RU" sz="2000" smtClean="0">
                <a:solidFill>
                  <a:srgbClr val="000000"/>
                </a:solidFill>
              </a:rPr>
              <a:t>у здорового человека все получается;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</a:pPr>
            <a:r>
              <a:rPr lang="ru-RU" sz="2000" smtClean="0">
                <a:solidFill>
                  <a:srgbClr val="000000"/>
                </a:solidFill>
              </a:rPr>
              <a:t>это то, что нужно беречь;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</a:pPr>
            <a:r>
              <a:rPr lang="ru-RU" sz="2000" smtClean="0">
                <a:solidFill>
                  <a:srgbClr val="000000"/>
                </a:solidFill>
              </a:rPr>
              <a:t>здоровый  человек хочет делать добро всем людям;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</a:pPr>
            <a:r>
              <a:rPr lang="ru-RU" sz="2000" smtClean="0">
                <a:solidFill>
                  <a:srgbClr val="000000"/>
                </a:solidFill>
              </a:rPr>
              <a:t>это хорошее настроение.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</a:pPr>
            <a:r>
              <a:rPr lang="ru-RU" sz="2000" b="1" smtClean="0">
                <a:solidFill>
                  <a:srgbClr val="000000"/>
                </a:solidFill>
              </a:rPr>
              <a:t> </a:t>
            </a:r>
            <a:endParaRPr lang="ru-RU" smtClean="0"/>
          </a:p>
        </p:txBody>
      </p:sp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Что такое здоровье?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692150"/>
            <a:ext cx="8229600" cy="714375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Режим дня - залог здоровья</a:t>
            </a:r>
            <a:br>
              <a:rPr lang="ru-RU" smtClean="0">
                <a:latin typeface="Arial" charset="0"/>
              </a:rPr>
            </a:br>
            <a:r>
              <a:rPr lang="ru-RU" smtClean="0">
                <a:latin typeface="Arial" charset="0"/>
              </a:rPr>
              <a:t> 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268413"/>
            <a:ext cx="8351837" cy="5256212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Arial" charset="0"/>
              </a:rPr>
              <a:t>                    Стать здоровым ты решил,</a:t>
            </a:r>
          </a:p>
          <a:p>
            <a:pPr eaLnBrk="1" hangingPunct="1"/>
            <a:r>
              <a:rPr lang="ru-RU" sz="2800" smtClean="0">
                <a:latin typeface="Arial" charset="0"/>
              </a:rPr>
              <a:t>                     Значит, выполнил режим.</a:t>
            </a:r>
          </a:p>
          <a:p>
            <a:pPr eaLnBrk="1" hangingPunct="1"/>
            <a:endParaRPr lang="ru-RU" sz="2800" smtClean="0">
              <a:latin typeface="Arial" charset="0"/>
            </a:endParaRP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820738" y="2276475"/>
            <a:ext cx="1584325" cy="650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tx2"/>
                </a:solidFill>
              </a:rPr>
              <a:t>Подъём</a:t>
            </a: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6516688" y="2420938"/>
            <a:ext cx="1584325" cy="757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tx2"/>
                </a:solidFill>
              </a:rPr>
              <a:t>Зарядка</a:t>
            </a:r>
          </a:p>
        </p:txBody>
      </p: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3779838" y="2724150"/>
            <a:ext cx="1584325" cy="5032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tx2"/>
                </a:solidFill>
              </a:rPr>
              <a:t>Душ</a:t>
            </a:r>
          </a:p>
        </p:txBody>
      </p:sp>
      <p:sp>
        <p:nvSpPr>
          <p:cNvPr id="18438" name="Rectangle 9"/>
          <p:cNvSpPr>
            <a:spLocks noChangeArrowheads="1"/>
          </p:cNvSpPr>
          <p:nvPr/>
        </p:nvSpPr>
        <p:spPr bwMode="auto">
          <a:xfrm>
            <a:off x="2109788" y="5821363"/>
            <a:ext cx="1584325" cy="503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tx2"/>
                </a:solidFill>
              </a:rPr>
              <a:t>Ужин</a:t>
            </a:r>
          </a:p>
        </p:txBody>
      </p:sp>
      <p:sp>
        <p:nvSpPr>
          <p:cNvPr id="18439" name="Rectangle 10"/>
          <p:cNvSpPr>
            <a:spLocks noChangeArrowheads="1"/>
          </p:cNvSpPr>
          <p:nvPr/>
        </p:nvSpPr>
        <p:spPr bwMode="auto">
          <a:xfrm>
            <a:off x="3824288" y="5137150"/>
            <a:ext cx="1584325" cy="5032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tx2"/>
                </a:solidFill>
              </a:rPr>
              <a:t>Прогулка</a:t>
            </a:r>
          </a:p>
        </p:txBody>
      </p: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5135563" y="3860800"/>
            <a:ext cx="1584325" cy="7175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tx2"/>
                </a:solidFill>
              </a:rPr>
              <a:t>Занятия</a:t>
            </a:r>
          </a:p>
        </p:txBody>
      </p:sp>
      <p:sp>
        <p:nvSpPr>
          <p:cNvPr id="18441" name="Rectangle 13"/>
          <p:cNvSpPr>
            <a:spLocks noChangeArrowheads="1"/>
          </p:cNvSpPr>
          <p:nvPr/>
        </p:nvSpPr>
        <p:spPr bwMode="auto">
          <a:xfrm>
            <a:off x="2109788" y="3810000"/>
            <a:ext cx="1871662" cy="8191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tx2"/>
                </a:solidFill>
              </a:rPr>
              <a:t>Завтрак</a:t>
            </a:r>
          </a:p>
        </p:txBody>
      </p:sp>
      <p:sp>
        <p:nvSpPr>
          <p:cNvPr id="18442" name="Rectangle 14"/>
          <p:cNvSpPr>
            <a:spLocks noChangeArrowheads="1"/>
          </p:cNvSpPr>
          <p:nvPr/>
        </p:nvSpPr>
        <p:spPr bwMode="auto">
          <a:xfrm>
            <a:off x="5437188" y="5821363"/>
            <a:ext cx="1584325" cy="503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tx2"/>
                </a:solidFill>
              </a:rPr>
              <a:t>Сон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Надо, надо умываться …</a:t>
            </a:r>
            <a:br>
              <a:rPr lang="ru-RU" sz="4000" smtClean="0">
                <a:latin typeface="Arial" charset="0"/>
              </a:rPr>
            </a:br>
            <a:r>
              <a:rPr lang="ru-RU" sz="4000" smtClean="0">
                <a:latin typeface="Arial" charset="0"/>
              </a:rPr>
              <a:t>А зачем?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871538" y="1844675"/>
            <a:ext cx="6437312" cy="4281488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Чтобы почувствовать свежесть и бодрость от холодной воды.</a:t>
            </a:r>
          </a:p>
          <a:p>
            <a:pPr eaLnBrk="1" hangingPunct="1"/>
            <a:r>
              <a:rPr lang="ru-RU" smtClean="0">
                <a:latin typeface="Arial" charset="0"/>
              </a:rPr>
              <a:t>Чтобы кожа была здорова.</a:t>
            </a:r>
          </a:p>
          <a:p>
            <a:pPr eaLnBrk="1" hangingPunct="1"/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>
                <a:latin typeface="Arial" charset="0"/>
              </a:rPr>
              <a:t>                        Хочу быть чистым.</a:t>
            </a:r>
          </a:p>
          <a:p>
            <a:pPr eaLnBrk="1" hangingPunct="1"/>
            <a:r>
              <a:rPr lang="ru-RU" smtClean="0">
                <a:latin typeface="Arial" charset="0"/>
              </a:rPr>
              <a:t>                        Хочу быть здоровым.</a:t>
            </a:r>
          </a:p>
          <a:p>
            <a:pPr eaLnBrk="1" hangingPunct="1"/>
            <a:r>
              <a:rPr lang="ru-RU" smtClean="0">
                <a:latin typeface="Arial" charset="0"/>
              </a:rPr>
              <a:t>                        Хочу быть закаленным.</a:t>
            </a:r>
          </a:p>
          <a:p>
            <a:pPr eaLnBrk="1" hangingPunct="1"/>
            <a:r>
              <a:rPr lang="ru-RU" smtClean="0">
                <a:latin typeface="Arial" charset="0"/>
              </a:rPr>
              <a:t>                        Хочу не бояться микроб.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Закаливание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871538" y="2205038"/>
            <a:ext cx="7408862" cy="3921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latin typeface="Arial" charset="0"/>
              </a:rPr>
              <a:t>1.Нужно гулять в любую погоду.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Arial" charset="0"/>
              </a:rPr>
              <a:t>2.Заниматься плаванием.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Arial" charset="0"/>
              </a:rPr>
              <a:t>3.Одеваться по погоде.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Arial" charset="0"/>
              </a:rPr>
              <a:t>4.Обливаться  холодной водой.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Arial" charset="0"/>
              </a:rPr>
              <a:t>5.Каждый день принимать душ.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Arial" charset="0"/>
              </a:rPr>
              <a:t>6. ДВИГАТЬСЯ!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Arial" charset="0"/>
              </a:rPr>
              <a:t>                Жизнь - это движение!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Arial" charset="0"/>
              </a:rPr>
              <a:t>                Плавание – это здоровье!</a:t>
            </a:r>
          </a:p>
          <a:p>
            <a:pPr eaLnBrk="1" hangingPunct="1">
              <a:lnSpc>
                <a:spcPct val="90000"/>
              </a:lnSpc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Что думают о плавании дети?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1844675"/>
            <a:ext cx="7408862" cy="4537075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  <a:defRPr/>
            </a:pPr>
            <a:r>
              <a:rPr lang="ru-RU" dirty="0" smtClean="0"/>
              <a:t>     </a:t>
            </a:r>
            <a:r>
              <a:rPr lang="ru-RU" b="1" i="1" dirty="0" smtClean="0"/>
              <a:t>Кто не любит плавание?</a:t>
            </a:r>
          </a:p>
          <a:p>
            <a:pPr eaLnBrk="1" hangingPunct="1">
              <a:defRPr/>
            </a:pPr>
            <a:r>
              <a:rPr lang="ru-RU" dirty="0" smtClean="0"/>
              <a:t>Плавание любят все.</a:t>
            </a:r>
          </a:p>
          <a:p>
            <a:pPr eaLnBrk="1" hangingPunct="1">
              <a:defRPr/>
            </a:pPr>
            <a:r>
              <a:rPr lang="ru-RU" dirty="0" smtClean="0"/>
              <a:t>Плавание укрепляет здоровья, делает людей сильными и смелыми, учит быть дружными.</a:t>
            </a: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Занятия плаванием сделали лучше мою осанку,</a:t>
            </a:r>
          </a:p>
          <a:p>
            <a:pPr eaLnBrk="1" hangingPunct="1">
              <a:defRPr/>
            </a:pPr>
            <a:r>
              <a:rPr lang="ru-RU" dirty="0" smtClean="0"/>
              <a:t>стали сильными руки и ноги.  Я совсем не болею.</a:t>
            </a:r>
          </a:p>
          <a:p>
            <a:pPr eaLnBrk="1" hangingPunct="1">
              <a:defRPr/>
            </a:pPr>
            <a:r>
              <a:rPr lang="ru-RU" dirty="0" smtClean="0"/>
              <a:t>Мне занятия спортом очень помогают в </a:t>
            </a:r>
            <a:r>
              <a:rPr lang="ru-RU" dirty="0" err="1" smtClean="0"/>
              <a:t>учебе</a:t>
            </a:r>
            <a:r>
              <a:rPr lang="ru-RU" dirty="0" smtClean="0"/>
              <a:t>.</a:t>
            </a:r>
          </a:p>
          <a:p>
            <a:pPr eaLnBrk="1" hangingPunct="1">
              <a:defRPr/>
            </a:pPr>
            <a:r>
              <a:rPr lang="ru-RU" dirty="0" smtClean="0"/>
              <a:t>Приятно чувствовать себя бодрым и здоровым.</a:t>
            </a:r>
          </a:p>
          <a:p>
            <a:pPr eaLnBrk="1" hangingPunct="1">
              <a:defRPr/>
            </a:pPr>
            <a:r>
              <a:rPr lang="ru-RU" dirty="0" smtClean="0"/>
              <a:t>Плавать может каждый человек.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1262</TotalTime>
  <Words>1193</Words>
  <Application>Microsoft Office PowerPoint</Application>
  <PresentationFormat>Экран (4:3)</PresentationFormat>
  <Paragraphs>182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Волна</vt:lpstr>
      <vt:lpstr>Слайд 1</vt:lpstr>
      <vt:lpstr> «АЗБУКА ПЛАВАНИЯ»</vt:lpstr>
      <vt:lpstr>Слайд 3</vt:lpstr>
      <vt:lpstr>Триада здоровья</vt:lpstr>
      <vt:lpstr>Что такое здоровье?</vt:lpstr>
      <vt:lpstr>Режим дня - залог здоровья  </vt:lpstr>
      <vt:lpstr>Надо, надо умываться … А зачем?</vt:lpstr>
      <vt:lpstr>Закаливание</vt:lpstr>
      <vt:lpstr>Что думают о плавании дети?</vt:lpstr>
      <vt:lpstr>Плавание – это здоровье!</vt:lpstr>
      <vt:lpstr>Слайд 11</vt:lpstr>
      <vt:lpstr>Предварительные упражнения </vt:lpstr>
      <vt:lpstr>Упражнение на дыхание.</vt:lpstr>
      <vt:lpstr>«Подуй на воду»</vt:lpstr>
      <vt:lpstr> </vt:lpstr>
      <vt:lpstr>«Открой   глаза   под   водой» </vt:lpstr>
      <vt:lpstr>«Поплавок»</vt:lpstr>
      <vt:lpstr>  «Стрелочкой» на груди</vt:lpstr>
      <vt:lpstr>КАК  НАУЧИТЬСЯ ПЛАВАТЬ. </vt:lpstr>
      <vt:lpstr>Начинаем учиться плавать. </vt:lpstr>
      <vt:lpstr>Слайд 21</vt:lpstr>
      <vt:lpstr>Маленькими шагами к победе.</vt:lpstr>
      <vt:lpstr>«Научиться плавать  может и должен каждый ». </vt:lpstr>
      <vt:lpstr>Слайд 24</vt:lpstr>
      <vt:lpstr>Как утро начнешь, так и день проведешь. </vt:lpstr>
      <vt:lpstr>Такими упражнениями являются: </vt:lpstr>
      <vt:lpstr>Радость движений</vt:lpstr>
      <vt:lpstr>Слайд 28</vt:lpstr>
      <vt:lpstr>Вывод: Постепенные   занятия    плаванием   способствуют оздоровлению, физическому развитию и закаливанию детей.</vt:lpstr>
      <vt:lpstr>Список используемых информационных ресурсов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Марта</dc:creator>
  <cp:lastModifiedBy>revaz</cp:lastModifiedBy>
  <cp:revision>120</cp:revision>
  <dcterms:created xsi:type="dcterms:W3CDTF">2011-04-15T03:47:30Z</dcterms:created>
  <dcterms:modified xsi:type="dcterms:W3CDTF">2012-05-08T23:06:34Z</dcterms:modified>
</cp:coreProperties>
</file>