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9" r:id="rId3"/>
    <p:sldId id="283" r:id="rId4"/>
    <p:sldId id="273" r:id="rId5"/>
    <p:sldId id="304" r:id="rId6"/>
    <p:sldId id="285" r:id="rId7"/>
    <p:sldId id="293" r:id="rId8"/>
    <p:sldId id="294" r:id="rId9"/>
    <p:sldId id="286" r:id="rId10"/>
    <p:sldId id="280" r:id="rId11"/>
    <p:sldId id="288" r:id="rId12"/>
    <p:sldId id="296" r:id="rId13"/>
    <p:sldId id="297" r:id="rId14"/>
    <p:sldId id="298" r:id="rId15"/>
    <p:sldId id="287" r:id="rId16"/>
    <p:sldId id="299" r:id="rId17"/>
    <p:sldId id="261" r:id="rId18"/>
    <p:sldId id="281" r:id="rId19"/>
    <p:sldId id="260" r:id="rId20"/>
    <p:sldId id="300" r:id="rId21"/>
    <p:sldId id="262" r:id="rId22"/>
    <p:sldId id="290" r:id="rId23"/>
    <p:sldId id="275" r:id="rId24"/>
    <p:sldId id="291" r:id="rId25"/>
    <p:sldId id="292" r:id="rId26"/>
    <p:sldId id="301" r:id="rId27"/>
    <p:sldId id="303" r:id="rId28"/>
    <p:sldId id="302" r:id="rId29"/>
    <p:sldId id="271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27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15.02.2019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980728"/>
            <a:ext cx="8280920" cy="22196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Социальный проект </a:t>
            </a:r>
            <a:r>
              <a:rPr lang="ru-RU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 класса</a:t>
            </a:r>
            <a:r>
              <a:rPr lang="ru-RU" sz="5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dirty="0" smtClean="0">
                <a:effectLst/>
              </a:rPr>
              <a:t>«</a:t>
            </a:r>
            <a:r>
              <a:rPr lang="ru-RU" sz="5400" dirty="0">
                <a:effectLst/>
              </a:rPr>
              <a:t>Акция «</a:t>
            </a:r>
            <a:r>
              <a:rPr lang="ru-RU" sz="5400" dirty="0" smtClean="0">
                <a:effectLst/>
              </a:rPr>
              <a:t>Подари сказку детям»</a:t>
            </a:r>
            <a:br>
              <a:rPr lang="ru-RU" sz="5400" dirty="0" smtClean="0">
                <a:effectLst/>
              </a:rPr>
            </a:br>
            <a:endParaRPr lang="ru-RU" sz="5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926" y="5135550"/>
            <a:ext cx="9073008" cy="936104"/>
          </a:xfrm>
        </p:spPr>
        <p:txBody>
          <a:bodyPr>
            <a:noAutofit/>
          </a:bodyPr>
          <a:lstStyle/>
          <a:p>
            <a:pPr algn="l"/>
            <a:endParaRPr lang="ru-RU" sz="2000" dirty="0" smtClean="0"/>
          </a:p>
          <a:p>
            <a:pPr algn="ctr"/>
            <a:r>
              <a:rPr lang="ru-RU" sz="2000" dirty="0" smtClean="0"/>
              <a:t>2017 - 2019</a:t>
            </a:r>
            <a:endParaRPr lang="ru-RU" sz="20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351129"/>
            <a:ext cx="5040560" cy="4062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51129"/>
            <a:ext cx="4778508" cy="396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Задачи </a:t>
            </a:r>
            <a:r>
              <a:rPr lang="ru-RU" dirty="0" smtClean="0"/>
              <a:t>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052736"/>
            <a:ext cx="8507288" cy="5271864"/>
          </a:xfrm>
        </p:spPr>
        <p:txBody>
          <a:bodyPr>
            <a:normAutofit/>
          </a:bodyPr>
          <a:lstStyle/>
          <a:p>
            <a:r>
              <a:rPr lang="ru-RU" dirty="0"/>
              <a:t>1.	Прочитать и разучить пьесу-сказку  «Зимовье зверей», распределить роли с учётом желания и музыкальных способностей ребят.</a:t>
            </a:r>
          </a:p>
          <a:p>
            <a:r>
              <a:rPr lang="ru-RU" dirty="0"/>
              <a:t>2.	Подготовить костюмы и реквизит для выступления;</a:t>
            </a:r>
          </a:p>
          <a:p>
            <a:r>
              <a:rPr lang="ru-RU" dirty="0"/>
              <a:t>3.	Развивать творческую и социальную активность  участников проекта.</a:t>
            </a:r>
          </a:p>
          <a:p>
            <a:endParaRPr lang="ru-RU" dirty="0"/>
          </a:p>
        </p:txBody>
      </p:sp>
      <p:pic>
        <p:nvPicPr>
          <p:cNvPr id="4" name="Picture 3" descr="C:\Users\эльдорадо\Desktop\загружено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4365104"/>
            <a:ext cx="2175596" cy="2204864"/>
          </a:xfrm>
          <a:prstGeom prst="rect">
            <a:avLst/>
          </a:prstGeom>
          <a:noFill/>
        </p:spPr>
      </p:pic>
      <p:pic>
        <p:nvPicPr>
          <p:cNvPr id="8194" name="Picture 2" descr="D:\Desktop\Тирских Е.В\проект\дневная съемка\IMG_42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05064"/>
            <a:ext cx="3563888" cy="267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00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Сроки реализации проекта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988840"/>
            <a:ext cx="8136904" cy="432048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2800" dirty="0" smtClean="0"/>
              <a:t>Период </a:t>
            </a:r>
            <a:r>
              <a:rPr lang="ru-RU" sz="2800" dirty="0"/>
              <a:t>реализации </a:t>
            </a:r>
            <a:r>
              <a:rPr lang="ru-RU" sz="2800" dirty="0" smtClean="0"/>
              <a:t>проекта  «Подари сказку»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– </a:t>
            </a:r>
            <a:r>
              <a:rPr lang="ru-RU" sz="2800" b="1" dirty="0"/>
              <a:t>с </a:t>
            </a:r>
            <a:r>
              <a:rPr lang="ru-RU" sz="2800" b="1" dirty="0" smtClean="0"/>
              <a:t>1 сентября </a:t>
            </a:r>
            <a:r>
              <a:rPr lang="ru-RU" sz="2800" b="1" dirty="0"/>
              <a:t>по </a:t>
            </a:r>
            <a:r>
              <a:rPr lang="ru-RU" sz="2800" b="1" dirty="0" smtClean="0"/>
              <a:t>30 </a:t>
            </a:r>
            <a:r>
              <a:rPr lang="ru-RU" sz="2800" b="1" dirty="0"/>
              <a:t>декабря </a:t>
            </a:r>
            <a:r>
              <a:rPr lang="ru-RU" sz="2800" b="1" dirty="0" smtClean="0"/>
              <a:t>2017 </a:t>
            </a:r>
            <a:r>
              <a:rPr lang="ru-RU" sz="2800" b="1" dirty="0"/>
              <a:t>года</a:t>
            </a:r>
            <a:r>
              <a:rPr lang="ru-RU" sz="2800" dirty="0"/>
              <a:t>.</a:t>
            </a:r>
          </a:p>
          <a:p>
            <a:endParaRPr lang="ru-RU" dirty="0"/>
          </a:p>
        </p:txBody>
      </p:sp>
      <p:pic>
        <p:nvPicPr>
          <p:cNvPr id="5123" name="Picture 3" descr="D:\Desktop\1 класс\1 класс\Классный руководитель\1сентября\IMG_17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87331"/>
            <a:ext cx="3672408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Desktop\3 класс 2015-2016\2017 кл. рук\фото новый год 3 класс\IMG_45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665377"/>
            <a:ext cx="3803915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53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Сроки выполнения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dirty="0" smtClean="0"/>
              <a:t> </a:t>
            </a:r>
            <a:r>
              <a:rPr lang="ru-RU" sz="2800" i="1" dirty="0" smtClean="0"/>
              <a:t>Проект </a:t>
            </a:r>
            <a:r>
              <a:rPr lang="ru-RU" sz="2800" i="1" dirty="0"/>
              <a:t>реализуется в три этапа</a:t>
            </a:r>
            <a:r>
              <a:rPr lang="ru-RU" sz="2800" dirty="0"/>
              <a:t>:</a:t>
            </a:r>
          </a:p>
          <a:p>
            <a:pPr>
              <a:lnSpc>
                <a:spcPct val="150000"/>
              </a:lnSpc>
            </a:pPr>
            <a:r>
              <a:rPr lang="ru-RU" sz="2800" dirty="0"/>
              <a:t>1.</a:t>
            </a:r>
            <a:r>
              <a:rPr lang="ru-RU" sz="2800" i="1" dirty="0"/>
              <a:t>Подготовительный </a:t>
            </a:r>
            <a:r>
              <a:rPr lang="ru-RU" sz="2800" dirty="0"/>
              <a:t>– сентябрь-октябрь 2017</a:t>
            </a:r>
          </a:p>
          <a:p>
            <a:pPr>
              <a:lnSpc>
                <a:spcPct val="150000"/>
              </a:lnSpc>
            </a:pPr>
            <a:r>
              <a:rPr lang="ru-RU" sz="2800" dirty="0"/>
              <a:t>2. </a:t>
            </a:r>
            <a:r>
              <a:rPr lang="ru-RU" sz="2800" i="1" dirty="0"/>
              <a:t>Исполнительный </a:t>
            </a:r>
            <a:r>
              <a:rPr lang="ru-RU" sz="2800" dirty="0"/>
              <a:t>– ноябрь 2017</a:t>
            </a:r>
          </a:p>
          <a:p>
            <a:pPr>
              <a:lnSpc>
                <a:spcPct val="150000"/>
              </a:lnSpc>
            </a:pPr>
            <a:r>
              <a:rPr lang="ru-RU" sz="2800" dirty="0"/>
              <a:t>3. </a:t>
            </a:r>
            <a:r>
              <a:rPr lang="ru-RU" sz="2800" i="1" dirty="0"/>
              <a:t>Итоговый</a:t>
            </a:r>
            <a:r>
              <a:rPr lang="ru-RU" sz="2800" dirty="0"/>
              <a:t> – декабрь 2017</a:t>
            </a:r>
          </a:p>
          <a:p>
            <a:endParaRPr lang="ru-RU" dirty="0"/>
          </a:p>
        </p:txBody>
      </p:sp>
      <p:pic>
        <p:nvPicPr>
          <p:cNvPr id="7170" name="Picture 2" descr="D:\Desktop\Тирских Е.В\проект\дневная съемка\IMG_42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221088"/>
            <a:ext cx="3275856" cy="245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43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География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800" dirty="0" smtClean="0"/>
              <a:t>Все  этапы </a:t>
            </a:r>
            <a:r>
              <a:rPr lang="ru-RU" sz="2800" dirty="0"/>
              <a:t>проекта реализуются непосредственно в образовательных учреждениях МБОУ  СОШ </a:t>
            </a:r>
            <a:r>
              <a:rPr lang="ru-RU" sz="2800" dirty="0" err="1"/>
              <a:t>п.Усть</a:t>
            </a:r>
            <a:r>
              <a:rPr lang="ru-RU" sz="2800" dirty="0"/>
              <a:t>-Уда и МКУДО </a:t>
            </a:r>
            <a:r>
              <a:rPr lang="ru-RU" sz="2800" dirty="0" err="1"/>
              <a:t>Усть-Удинская</a:t>
            </a:r>
            <a:r>
              <a:rPr lang="ru-RU" sz="2800" dirty="0"/>
              <a:t> районная ДШИ</a:t>
            </a:r>
          </a:p>
        </p:txBody>
      </p:sp>
      <p:pic>
        <p:nvPicPr>
          <p:cNvPr id="6146" name="Picture 2" descr="D:\АРХИВ\Файлы с диска D\Портфель Лены\Фото класса 2006-2009\1класс\Рисунок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556545"/>
            <a:ext cx="2916759" cy="210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u-urdshi.muzkult.ru/img/upload/3292/image_image_12565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587880"/>
            <a:ext cx="2736304" cy="204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09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Ресурсное обеспечение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935480"/>
            <a:ext cx="8507288" cy="4389120"/>
          </a:xfrm>
        </p:spPr>
        <p:txBody>
          <a:bodyPr>
            <a:normAutofit fontScale="92500"/>
          </a:bodyPr>
          <a:lstStyle/>
          <a:p>
            <a:r>
              <a:rPr lang="ru-RU" b="1" dirty="0"/>
              <a:t>Материально-техническое оснащение </a:t>
            </a:r>
            <a:r>
              <a:rPr lang="ru-RU" dirty="0"/>
              <a:t>: использование помещений  и аппаратуры школ, изготовление </a:t>
            </a:r>
            <a:r>
              <a:rPr lang="ru-RU" dirty="0" smtClean="0"/>
              <a:t>реквизита. </a:t>
            </a:r>
            <a:r>
              <a:rPr lang="ru-RU" dirty="0"/>
              <a:t>Изготовление декораций из подручных в быту предметов.</a:t>
            </a:r>
          </a:p>
          <a:p>
            <a:r>
              <a:rPr lang="ru-RU" dirty="0" smtClean="0"/>
              <a:t>2. </a:t>
            </a:r>
            <a:r>
              <a:rPr lang="ru-RU" b="1" dirty="0" smtClean="0"/>
              <a:t>Кадровый </a:t>
            </a:r>
            <a:r>
              <a:rPr lang="ru-RU" b="1" dirty="0"/>
              <a:t>ресурс</a:t>
            </a:r>
            <a:r>
              <a:rPr lang="ru-RU" dirty="0"/>
              <a:t>:  участие родителей для оказания помощи в  изготовлении костюмов и сложных декораций.</a:t>
            </a:r>
          </a:p>
          <a:p>
            <a:r>
              <a:rPr lang="ru-RU" dirty="0" smtClean="0"/>
              <a:t>3. </a:t>
            </a:r>
            <a:r>
              <a:rPr lang="ru-RU" b="1" dirty="0" smtClean="0"/>
              <a:t>Методический </a:t>
            </a:r>
            <a:r>
              <a:rPr lang="ru-RU" b="1" dirty="0"/>
              <a:t>ресур</a:t>
            </a:r>
            <a:r>
              <a:rPr lang="ru-RU" dirty="0"/>
              <a:t>с: привлечение педагогов школы, библиотекаря, педагогов дополнительного образования МКУДО </a:t>
            </a:r>
            <a:r>
              <a:rPr lang="ru-RU" dirty="0" err="1"/>
              <a:t>Усть-Удинская</a:t>
            </a:r>
            <a:r>
              <a:rPr lang="ru-RU" dirty="0"/>
              <a:t> районная ДШИ в качестве </a:t>
            </a:r>
            <a:r>
              <a:rPr lang="ru-RU" dirty="0" smtClean="0"/>
              <a:t>консультантов </a:t>
            </a:r>
            <a:r>
              <a:rPr lang="ru-RU" dirty="0"/>
              <a:t>и музыкального сопровождения.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982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052736"/>
            <a:ext cx="8352928" cy="3024336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1. Изучение «среды</a:t>
            </a:r>
            <a:r>
              <a:rPr lang="ru-RU" dirty="0" smtClean="0"/>
              <a:t>» ДОУ и </a:t>
            </a:r>
            <a:r>
              <a:rPr lang="ru-RU" dirty="0"/>
              <a:t>выявление актуальной социальной проблемы данного </a:t>
            </a:r>
            <a:r>
              <a:rPr lang="ru-RU" dirty="0" smtClean="0"/>
              <a:t>ДОУ.</a:t>
            </a:r>
          </a:p>
          <a:p>
            <a:r>
              <a:rPr lang="ru-RU" dirty="0" smtClean="0"/>
              <a:t> </a:t>
            </a:r>
            <a:r>
              <a:rPr lang="ru-RU" dirty="0"/>
              <a:t>2. Привлечение участников в рамках своего классного коллектива для решения данного социального проекта. </a:t>
            </a:r>
            <a:endParaRPr lang="ru-RU" dirty="0" smtClean="0"/>
          </a:p>
          <a:p>
            <a:r>
              <a:rPr lang="ru-RU" dirty="0" smtClean="0"/>
              <a:t>3</a:t>
            </a:r>
            <a:r>
              <a:rPr lang="ru-RU" dirty="0"/>
              <a:t>. Определение цели и задач социального проекта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4. Определение содержания социального проекта. Составление плана работы. Распределение обязанностей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5. Определение необходимых ресурсов. </a:t>
            </a:r>
            <a:endParaRPr lang="ru-RU" dirty="0" smtClean="0"/>
          </a:p>
          <a:p>
            <a:r>
              <a:rPr lang="ru-RU" dirty="0" smtClean="0"/>
              <a:t>6</a:t>
            </a:r>
            <a:r>
              <a:rPr lang="ru-RU" dirty="0"/>
              <a:t>. Проведение плановых мероприятий. </a:t>
            </a:r>
            <a:endParaRPr lang="ru-RU" dirty="0" smtClean="0"/>
          </a:p>
          <a:p>
            <a:r>
              <a:rPr lang="ru-RU" dirty="0" smtClean="0"/>
              <a:t>7</a:t>
            </a:r>
            <a:r>
              <a:rPr lang="ru-RU" dirty="0"/>
              <a:t>. Анализ результатов работы.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68760" y="476672"/>
            <a:ext cx="807524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>Этапы реализации проекта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8434" name="Picture 2" descr="D:\Desktop\3 класс 2015-2016\2017 кл. рук\фото день мамы\IMG_39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05064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D:\АРХИВ\Файлы с диска D\Презентации к урокам\второй класс\2016-2017 2 кл\папка кл.рук\Покрасенко ЕН. 2 кл\17 декабря беседа по П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323" y="3840000"/>
            <a:ext cx="3995936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652" y="5365882"/>
            <a:ext cx="2066410" cy="1717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639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Этапы подготовки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музыкальной </a:t>
            </a:r>
            <a:r>
              <a:rPr lang="ru-RU" dirty="0"/>
              <a:t>сказки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05000"/>
              </a:lnSpc>
              <a:spcAft>
                <a:spcPts val="750"/>
              </a:spcAft>
            </a:pPr>
            <a:r>
              <a:rPr lang="ru-RU" sz="2800" dirty="0">
                <a:ea typeface="Calibri"/>
                <a:cs typeface="Times New Roman"/>
              </a:rPr>
              <a:t>1. </a:t>
            </a:r>
            <a:r>
              <a:rPr lang="ru-RU" sz="2800" b="1" i="1" dirty="0">
                <a:ea typeface="Calibri"/>
                <a:cs typeface="Times New Roman"/>
              </a:rPr>
              <a:t>Подготовительный </a:t>
            </a:r>
            <a:r>
              <a:rPr lang="ru-RU" sz="2800" dirty="0">
                <a:ea typeface="Calibri"/>
                <a:cs typeface="Times New Roman"/>
              </a:rPr>
              <a:t>– написание сценария праздника, составление плана подготовки и проведения, распределение ответственных.</a:t>
            </a:r>
            <a:endParaRPr lang="ru-RU" sz="2400" dirty="0">
              <a:ea typeface="Calibri"/>
              <a:cs typeface="Times New Roman"/>
            </a:endParaRPr>
          </a:p>
          <a:p>
            <a:pPr>
              <a:lnSpc>
                <a:spcPct val="105000"/>
              </a:lnSpc>
              <a:spcAft>
                <a:spcPts val="750"/>
              </a:spcAft>
            </a:pPr>
            <a:r>
              <a:rPr lang="ru-RU" sz="2800" dirty="0">
                <a:ea typeface="Calibri"/>
                <a:cs typeface="Times New Roman"/>
              </a:rPr>
              <a:t>2. </a:t>
            </a:r>
            <a:r>
              <a:rPr lang="ru-RU" sz="2800" b="1" i="1" dirty="0">
                <a:ea typeface="Calibri"/>
                <a:cs typeface="Times New Roman"/>
              </a:rPr>
              <a:t>Постановочный </a:t>
            </a:r>
            <a:r>
              <a:rPr lang="ru-RU" sz="2800" dirty="0">
                <a:ea typeface="Calibri"/>
                <a:cs typeface="Times New Roman"/>
              </a:rPr>
              <a:t>– распределение сцен праздника между группами артистов, назначение ролей, проведение репетиций педагогами с обучающимися.</a:t>
            </a:r>
            <a:endParaRPr lang="ru-RU" sz="2400" dirty="0">
              <a:ea typeface="Calibri"/>
              <a:cs typeface="Times New Roman"/>
            </a:endParaRPr>
          </a:p>
          <a:p>
            <a:pPr>
              <a:lnSpc>
                <a:spcPct val="105000"/>
              </a:lnSpc>
              <a:spcAft>
                <a:spcPts val="750"/>
              </a:spcAft>
            </a:pPr>
            <a:r>
              <a:rPr lang="ru-RU" sz="2800" dirty="0">
                <a:ea typeface="Calibri"/>
                <a:cs typeface="Times New Roman"/>
              </a:rPr>
              <a:t>3. </a:t>
            </a:r>
            <a:r>
              <a:rPr lang="ru-RU" sz="2800" b="1" dirty="0">
                <a:ea typeface="Calibri"/>
                <a:cs typeface="Times New Roman"/>
              </a:rPr>
              <a:t>Оформительский</a:t>
            </a:r>
            <a:r>
              <a:rPr lang="ru-RU" sz="2800" dirty="0">
                <a:ea typeface="Calibri"/>
                <a:cs typeface="Times New Roman"/>
              </a:rPr>
              <a:t> – пошив костюмов, разработка и изготовление декораций, подготовка музыкального и звукового сопровождения, подбор свето-эффектов, взаимодействие с родителями обучающихся по вопросам оказания содействия в данных вопросах.</a:t>
            </a:r>
            <a:endParaRPr lang="ru-RU" sz="2400" dirty="0">
              <a:ea typeface="Calibri"/>
              <a:cs typeface="Times New Roman"/>
            </a:endParaRPr>
          </a:p>
          <a:p>
            <a:r>
              <a:rPr lang="ru-RU" sz="2800" dirty="0">
                <a:ea typeface="Calibri"/>
              </a:rPr>
              <a:t>4</a:t>
            </a:r>
            <a:r>
              <a:rPr lang="ru-RU" sz="2800" b="1" dirty="0">
                <a:ea typeface="Calibri"/>
              </a:rPr>
              <a:t>. Итоговый </a:t>
            </a:r>
            <a:r>
              <a:rPr lang="ru-RU" sz="2800" dirty="0">
                <a:ea typeface="Calibri"/>
              </a:rPr>
              <a:t>– проведение генеральных репетиций музыкальной сказки  «Зимовье зверей».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864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4000" b="1" dirty="0" smtClean="0"/>
              <a:t>Роль родителей в организации проекта 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Включенность в проект и заинтересованность проблемой создания сказки, помощь педагогам и детям в подборе и создании костюмов и декораций.</a:t>
            </a:r>
          </a:p>
        </p:txBody>
      </p:sp>
      <p:pic>
        <p:nvPicPr>
          <p:cNvPr id="9219" name="Picture 3" descr="D:\Desktop\Тирских Е.В\проект\дневная съемка\IMG_43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717032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Desktop\Тирских Е.В\проект\дневная съемка\IMG_43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4" y="3717032"/>
            <a:ext cx="441649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363272" cy="1080120"/>
          </a:xfrm>
        </p:spPr>
        <p:txBody>
          <a:bodyPr/>
          <a:lstStyle/>
          <a:p>
            <a:pPr algn="ctr"/>
            <a:r>
              <a:rPr lang="ru-RU" dirty="0"/>
              <a:t>Ожидаемый результат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40768"/>
            <a:ext cx="8363272" cy="498383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/>
              <a:t>Данный проект предполагает:</a:t>
            </a:r>
          </a:p>
          <a:p>
            <a:r>
              <a:rPr lang="ru-RU" dirty="0"/>
              <a:t>Проявление гражданских качеств через поступки и поведения в целом</a:t>
            </a:r>
            <a:r>
              <a:rPr lang="ru-RU" dirty="0" smtClean="0"/>
              <a:t>;</a:t>
            </a:r>
          </a:p>
          <a:p>
            <a:r>
              <a:rPr lang="ru-RU" dirty="0" smtClean="0"/>
              <a:t>Введение </a:t>
            </a:r>
            <a:r>
              <a:rPr lang="ru-RU" dirty="0"/>
              <a:t>детей в мир прекрасного</a:t>
            </a:r>
          </a:p>
          <a:p>
            <a:r>
              <a:rPr lang="ru-RU" dirty="0"/>
              <a:t>Принятие культуры здорового образа жизни и </a:t>
            </a:r>
            <a:r>
              <a:rPr lang="ru-RU" dirty="0" smtClean="0"/>
              <a:t>умение </a:t>
            </a:r>
            <a:r>
              <a:rPr lang="ru-RU" dirty="0"/>
              <a:t>действовать в нестандартных ситуациях;</a:t>
            </a:r>
          </a:p>
          <a:p>
            <a:r>
              <a:rPr lang="ru-RU" dirty="0"/>
              <a:t>Помощь малышам  в организации досуга и познавательной деятельности;</a:t>
            </a:r>
          </a:p>
          <a:p>
            <a:r>
              <a:rPr lang="ru-RU" dirty="0"/>
              <a:t>Взаимосвязь и согласование действий родителей, педагогов, учащихся и классного руководителя по всем вопросам</a:t>
            </a:r>
            <a:r>
              <a:rPr lang="ru-RU" dirty="0" smtClean="0"/>
              <a:t>.</a:t>
            </a:r>
          </a:p>
          <a:p>
            <a:pPr lvl="0"/>
            <a:r>
              <a:rPr lang="ru-RU" dirty="0"/>
              <a:t>Повышение статуса школьников и формирование положительного имиджа школы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704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</a:t>
            </a:r>
            <a:r>
              <a:rPr lang="ru-RU" b="1" dirty="0" smtClean="0"/>
              <a:t>Предполагаемый результат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992208"/>
            <a:ext cx="8229600" cy="438912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ru-RU" dirty="0" smtClean="0"/>
              <a:t>    Дети получают представления о театре, его видах, атрибутах (театральных реквизитах), работниках театра (основные театральные профессии);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Дети осваивают различные способы взаимодействия театральными реквизитами, различными видами театра, средства выразительности при организации постановки и использованием различных видов театра. </a:t>
            </a:r>
          </a:p>
          <a:p>
            <a:pPr>
              <a:buFont typeface="Arial" pitchFamily="34" charset="0"/>
              <a:buChar char="•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Актуальность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700808"/>
            <a:ext cx="7056784" cy="4968552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0"/>
              </a:spcAft>
            </a:pPr>
            <a:r>
              <a:rPr lang="ru-RU" sz="2800" dirty="0">
                <a:latin typeface="Times New Roman"/>
                <a:ea typeface="Times New Roman"/>
              </a:rPr>
              <a:t>Вдумайтесь, какое замечательное слово </a:t>
            </a:r>
            <a:r>
              <a:rPr lang="ru-RU" sz="2800" b="1" dirty="0">
                <a:latin typeface="Times New Roman"/>
                <a:ea typeface="Times New Roman"/>
              </a:rPr>
              <a:t>«Гармония».</a:t>
            </a:r>
            <a:r>
              <a:rPr lang="ru-RU" sz="2800" dirty="0">
                <a:latin typeface="Times New Roman"/>
                <a:ea typeface="Times New Roman"/>
              </a:rPr>
              <a:t> Посмотрите, как интересно можно расшифровать его: </a:t>
            </a:r>
            <a:endParaRPr lang="ru-RU" sz="2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800" b="1" i="1" dirty="0">
                <a:latin typeface="Times New Roman"/>
                <a:ea typeface="Times New Roman"/>
              </a:rPr>
              <a:t>                                </a:t>
            </a:r>
            <a:r>
              <a:rPr lang="ru-RU" sz="2800" b="1" i="1" dirty="0" smtClean="0">
                <a:latin typeface="Times New Roman"/>
                <a:ea typeface="Times New Roman"/>
              </a:rPr>
              <a:t>  Г  - гуманизм</a:t>
            </a:r>
            <a:endParaRPr lang="ru-RU" sz="2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  <a:tabLst>
                <a:tab pos="2238375" algn="l"/>
              </a:tabLst>
            </a:pPr>
            <a:r>
              <a:rPr lang="ru-RU" sz="2800" b="1" i="1" dirty="0">
                <a:latin typeface="Times New Roman"/>
                <a:ea typeface="Times New Roman"/>
              </a:rPr>
              <a:t>	     </a:t>
            </a:r>
            <a:r>
              <a:rPr lang="ru-RU" sz="2800" b="1" i="1" dirty="0" smtClean="0">
                <a:latin typeface="Times New Roman"/>
                <a:ea typeface="Times New Roman"/>
              </a:rPr>
              <a:t> А  - азбука </a:t>
            </a:r>
            <a:r>
              <a:rPr lang="ru-RU" sz="2800" b="1" i="1" dirty="0">
                <a:latin typeface="Times New Roman"/>
                <a:ea typeface="Times New Roman"/>
              </a:rPr>
              <a:t>жизни</a:t>
            </a:r>
            <a:endParaRPr lang="ru-RU" sz="2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  <a:tabLst>
                <a:tab pos="2238375" algn="l"/>
              </a:tabLst>
            </a:pPr>
            <a:r>
              <a:rPr lang="ru-RU" sz="2800" b="1" i="1" dirty="0">
                <a:latin typeface="Times New Roman"/>
                <a:ea typeface="Times New Roman"/>
              </a:rPr>
              <a:t>	      </a:t>
            </a:r>
            <a:r>
              <a:rPr lang="ru-RU" sz="2800" b="1" i="1" dirty="0" smtClean="0">
                <a:latin typeface="Times New Roman"/>
                <a:ea typeface="Times New Roman"/>
              </a:rPr>
              <a:t>Р  - развитие</a:t>
            </a:r>
            <a:endParaRPr lang="ru-RU" sz="2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  <a:tabLst>
                <a:tab pos="2238375" algn="l"/>
              </a:tabLst>
            </a:pPr>
            <a:r>
              <a:rPr lang="ru-RU" sz="2800" b="1" i="1" dirty="0">
                <a:latin typeface="Times New Roman"/>
                <a:ea typeface="Times New Roman"/>
              </a:rPr>
              <a:t>	      </a:t>
            </a:r>
            <a:r>
              <a:rPr lang="ru-RU" sz="2800" b="1" i="1" dirty="0" smtClean="0">
                <a:latin typeface="Times New Roman"/>
                <a:ea typeface="Times New Roman"/>
              </a:rPr>
              <a:t>М - мировоззрение</a:t>
            </a:r>
            <a:endParaRPr lang="ru-RU" sz="2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  <a:tabLst>
                <a:tab pos="2238375" algn="l"/>
              </a:tabLst>
            </a:pPr>
            <a:r>
              <a:rPr lang="ru-RU" sz="2800" b="1" i="1" dirty="0">
                <a:latin typeface="Times New Roman"/>
                <a:ea typeface="Times New Roman"/>
              </a:rPr>
              <a:t>	      </a:t>
            </a:r>
            <a:r>
              <a:rPr lang="ru-RU" sz="2800" b="1" i="1" dirty="0" smtClean="0">
                <a:latin typeface="Times New Roman"/>
                <a:ea typeface="Times New Roman"/>
              </a:rPr>
              <a:t>О  - образование</a:t>
            </a:r>
            <a:endParaRPr lang="ru-RU" sz="2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  <a:tabLst>
                <a:tab pos="2238375" algn="l"/>
              </a:tabLst>
            </a:pPr>
            <a:r>
              <a:rPr lang="ru-RU" sz="2800" b="1" i="1" dirty="0">
                <a:latin typeface="Times New Roman"/>
                <a:ea typeface="Times New Roman"/>
              </a:rPr>
              <a:t>	      </a:t>
            </a:r>
            <a:r>
              <a:rPr lang="ru-RU" sz="2800" b="1" i="1" dirty="0" smtClean="0">
                <a:latin typeface="Times New Roman"/>
                <a:ea typeface="Times New Roman"/>
              </a:rPr>
              <a:t>Н -  наука</a:t>
            </a:r>
            <a:endParaRPr lang="ru-RU" sz="2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  <a:tabLst>
                <a:tab pos="2238375" algn="l"/>
              </a:tabLst>
            </a:pPr>
            <a:r>
              <a:rPr lang="ru-RU" sz="2800" b="1" i="1" dirty="0">
                <a:latin typeface="Times New Roman"/>
                <a:ea typeface="Times New Roman"/>
              </a:rPr>
              <a:t>	      </a:t>
            </a:r>
            <a:r>
              <a:rPr lang="ru-RU" sz="2800" b="1" i="1" dirty="0" smtClean="0">
                <a:latin typeface="Times New Roman"/>
                <a:ea typeface="Times New Roman"/>
              </a:rPr>
              <a:t>И  - искусство</a:t>
            </a:r>
            <a:endParaRPr lang="ru-RU" sz="2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  <a:tabLst>
                <a:tab pos="2238375" algn="l"/>
              </a:tabLst>
            </a:pPr>
            <a:r>
              <a:rPr lang="ru-RU" sz="2800" b="1" i="1" dirty="0">
                <a:latin typeface="Times New Roman"/>
                <a:ea typeface="Times New Roman"/>
              </a:rPr>
              <a:t>	      </a:t>
            </a:r>
            <a:r>
              <a:rPr lang="ru-RU" sz="2800" b="1" i="1" dirty="0" smtClean="0">
                <a:latin typeface="Times New Roman"/>
                <a:ea typeface="Times New Roman"/>
              </a:rPr>
              <a:t>Я  - личность</a:t>
            </a:r>
            <a:endParaRPr lang="ru-RU" sz="2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  <a:tabLst>
                <a:tab pos="2238375" algn="l"/>
              </a:tabLst>
            </a:pPr>
            <a:r>
              <a:rPr lang="ru-RU" sz="2800" dirty="0">
                <a:latin typeface="Times New Roman"/>
                <a:ea typeface="Times New Roman"/>
              </a:rPr>
              <a:t>  </a:t>
            </a:r>
            <a:endParaRPr lang="ru-RU" sz="2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  <a:tabLst>
                <a:tab pos="2238375" algn="l"/>
              </a:tabLst>
            </a:pPr>
            <a:r>
              <a:rPr lang="ru-RU" sz="2800" dirty="0" smtClean="0">
                <a:latin typeface="Times New Roman"/>
                <a:ea typeface="Times New Roman"/>
              </a:rPr>
              <a:t>Истина </a:t>
            </a:r>
            <a:r>
              <a:rPr lang="ru-RU" sz="2800" dirty="0">
                <a:latin typeface="Times New Roman"/>
                <a:ea typeface="Times New Roman"/>
              </a:rPr>
              <a:t>гласит: </a:t>
            </a:r>
            <a:endParaRPr lang="ru-RU" sz="2800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  <a:tabLst>
                <a:tab pos="2238375" algn="l"/>
              </a:tabLst>
            </a:pPr>
            <a:r>
              <a:rPr lang="ru-RU" sz="2800" b="1" dirty="0" smtClean="0">
                <a:latin typeface="Times New Roman"/>
                <a:ea typeface="Times New Roman"/>
              </a:rPr>
              <a:t>« </a:t>
            </a:r>
            <a:r>
              <a:rPr lang="ru-RU" sz="2800" b="1" dirty="0">
                <a:latin typeface="Times New Roman"/>
                <a:ea typeface="Times New Roman"/>
              </a:rPr>
              <a:t>Успех зависит от того, кто вы есть, </a:t>
            </a:r>
            <a:endParaRPr lang="ru-RU" sz="2800" b="1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  <a:tabLst>
                <a:tab pos="2238375" algn="l"/>
              </a:tabLst>
            </a:pPr>
            <a:r>
              <a:rPr lang="ru-RU" sz="2800" b="1" dirty="0" smtClean="0">
                <a:latin typeface="Times New Roman"/>
                <a:ea typeface="Times New Roman"/>
              </a:rPr>
              <a:t>а </a:t>
            </a:r>
            <a:r>
              <a:rPr lang="ru-RU" sz="2800" b="1" dirty="0">
                <a:latin typeface="Times New Roman"/>
                <a:ea typeface="Times New Roman"/>
              </a:rPr>
              <a:t>не оттого, что вы делаете». </a:t>
            </a:r>
            <a:endParaRPr lang="ru-RU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1872208" cy="1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484782"/>
            <a:ext cx="2170691" cy="4272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01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075240" cy="1152128"/>
          </a:xfrm>
        </p:spPr>
        <p:txBody>
          <a:bodyPr/>
          <a:lstStyle/>
          <a:p>
            <a:pPr algn="ctr"/>
            <a:r>
              <a:rPr lang="ru-RU" dirty="0"/>
              <a:t>Конечный результат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00808"/>
            <a:ext cx="8219256" cy="462379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dirty="0"/>
              <a:t>Новогоднее представление театральной постановки музыкальной сказки «Зимовье зверей» дошкольникам, родителям, младшим школьникам и общественности </a:t>
            </a:r>
            <a:r>
              <a:rPr lang="ru-RU" dirty="0" err="1"/>
              <a:t>п.Усть</a:t>
            </a:r>
            <a:r>
              <a:rPr lang="ru-RU" dirty="0"/>
              <a:t>-Уда</a:t>
            </a:r>
          </a:p>
        </p:txBody>
      </p:sp>
      <p:pic>
        <p:nvPicPr>
          <p:cNvPr id="10242" name="Picture 2" descr="D:\Desktop\Тирских Е.В\проект\в Светлячке\IMG_45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00" y="4126476"/>
            <a:ext cx="3995936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Desktop\Тирских Е.В\проект\в Светлячке\IMG_45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311" y="4126476"/>
            <a:ext cx="3870565" cy="290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3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836712"/>
            <a:ext cx="8507288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4400" b="1" dirty="0" smtClean="0"/>
              <a:t>Продукт проектной деятельности </a:t>
            </a:r>
            <a:endParaRPr lang="ru-RU" sz="4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2132856"/>
            <a:ext cx="8291264" cy="2232248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pPr algn="ctr">
              <a:lnSpc>
                <a:spcPct val="150000"/>
              </a:lnSpc>
            </a:pPr>
            <a:r>
              <a:rPr lang="ru-RU" sz="2800" b="1" dirty="0" smtClean="0"/>
              <a:t>Сценарий </a:t>
            </a:r>
            <a:r>
              <a:rPr lang="ru-RU" sz="2800" b="1" dirty="0"/>
              <a:t>музыкальной </a:t>
            </a:r>
            <a:r>
              <a:rPr lang="ru-RU" sz="2800" b="1" dirty="0" smtClean="0"/>
              <a:t>сказки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2800" b="1" dirty="0" smtClean="0"/>
              <a:t> </a:t>
            </a:r>
            <a:r>
              <a:rPr lang="ru-RU" sz="2800" b="1" dirty="0"/>
              <a:t>«ЗИМОВЬЕ ЗВЕРЕЙ»</a:t>
            </a:r>
            <a:endParaRPr lang="ru-RU" sz="2800" b="1" dirty="0" smtClean="0"/>
          </a:p>
        </p:txBody>
      </p:sp>
      <p:pic>
        <p:nvPicPr>
          <p:cNvPr id="3074" name="Picture 2" descr="C:\Users\эльдорадо\Desktop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4328871"/>
            <a:ext cx="1517526" cy="2309641"/>
          </a:xfrm>
          <a:prstGeom prst="rect">
            <a:avLst/>
          </a:prstGeom>
          <a:noFill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943" y="4047607"/>
            <a:ext cx="3233936" cy="261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91264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Представление результатов работы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12776"/>
            <a:ext cx="8291264" cy="4911824"/>
          </a:xfrm>
        </p:spPr>
        <p:txBody>
          <a:bodyPr/>
          <a:lstStyle/>
          <a:p>
            <a:r>
              <a:rPr lang="ru-RU" dirty="0" smtClean="0"/>
              <a:t>21 декабря 2017 года выступили на общешкольном собрании МБОУ СОШ </a:t>
            </a:r>
            <a:r>
              <a:rPr lang="ru-RU" dirty="0" err="1" smtClean="0"/>
              <a:t>п.Усть</a:t>
            </a:r>
            <a:r>
              <a:rPr lang="ru-RU" dirty="0" smtClean="0"/>
              <a:t>-Уда</a:t>
            </a:r>
          </a:p>
          <a:p>
            <a:r>
              <a:rPr lang="ru-RU" dirty="0" smtClean="0"/>
              <a:t>23 Декабря 2017 года состоялась премьера сказки перед учениками начальных классов МБОУ СОШ </a:t>
            </a:r>
            <a:r>
              <a:rPr lang="ru-RU" dirty="0" err="1" smtClean="0"/>
              <a:t>п.Усть</a:t>
            </a:r>
            <a:r>
              <a:rPr lang="ru-RU" dirty="0" smtClean="0"/>
              <a:t>-Уда.</a:t>
            </a:r>
          </a:p>
          <a:p>
            <a:r>
              <a:rPr lang="ru-RU" dirty="0" smtClean="0"/>
              <a:t>28 декабря 2017года дали два представления музыкальной сказки  перед воспитанниками </a:t>
            </a:r>
            <a:r>
              <a:rPr lang="ru-RU" dirty="0"/>
              <a:t>МБДОУ «Светлячок» </a:t>
            </a:r>
            <a:r>
              <a:rPr lang="ru-RU" dirty="0" err="1"/>
              <a:t>п.Усть</a:t>
            </a:r>
            <a:r>
              <a:rPr lang="ru-RU" dirty="0"/>
              <a:t>-Уда </a:t>
            </a:r>
          </a:p>
        </p:txBody>
      </p:sp>
      <p:pic>
        <p:nvPicPr>
          <p:cNvPr id="12290" name="Picture 2" descr="D:\Desktop\Тирских Е.В\проект\IMG_43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365104"/>
            <a:ext cx="3419871" cy="256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37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/>
              <a:t>Продукт проектной деятельности	</a:t>
            </a:r>
            <a:br>
              <a:rPr lang="ru-RU" sz="3600" b="1" dirty="0" smtClean="0"/>
            </a:br>
            <a:endParaRPr lang="ru-RU" sz="3600" dirty="0"/>
          </a:p>
        </p:txBody>
      </p:sp>
      <p:pic>
        <p:nvPicPr>
          <p:cNvPr id="2051" name="Picture 3" descr="D:\Desktop\Тирских Е.В\проект\дневная съемка\IMG_43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441649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Desktop\Тирских Е.В\проект\дневная съемка\IMG_434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995" y="3356992"/>
            <a:ext cx="4518653" cy="338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D:\Desktop\Тирских Е.В\проект\дневная съемка\IMG_428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624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Desktop\Тирских Е.В\проект\дневная съемка\IMG_43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449" y="34319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Desktop\Тирских Е.В\проект\дневная съемка\IMG_42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73016"/>
            <a:ext cx="393643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Desktop\Тирских Е.В\проект\дневная съемка\IMG_43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2450"/>
            <a:ext cx="3885498" cy="291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01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5" descr="D:\Desktop\Тирских Е.В\проект\дневная съемка\IMG_419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17032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Desktop\Тирских Е.В\проект\дневная съемка\IMG_42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эльдорадо\Desktop\загружено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692696"/>
            <a:ext cx="2196083" cy="2027386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102" y="5085184"/>
            <a:ext cx="2047875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13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4907126" cy="3682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803938"/>
            <a:ext cx="4038600" cy="3034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0152" y="1628800"/>
            <a:ext cx="2048636" cy="1275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717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8" name="Picture 4" descr="D:\Desktop\Тирских Е.В\проект\дневная съемка\IMG_43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3068960"/>
            <a:ext cx="5688632" cy="426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4752528" cy="3562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383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704088"/>
            <a:ext cx="7643192" cy="636680"/>
          </a:xfrm>
        </p:spPr>
        <p:txBody>
          <a:bodyPr/>
          <a:lstStyle/>
          <a:p>
            <a:r>
              <a:rPr lang="ru-RU" sz="3600" b="1" dirty="0">
                <a:solidFill>
                  <a:srgbClr val="04617B"/>
                </a:solidFill>
              </a:rPr>
              <a:t>Продукт проектной деятельности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1196752"/>
            <a:ext cx="8352928" cy="5158173"/>
          </a:xfrm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dirty="0"/>
              <a:t>Видео </a:t>
            </a:r>
            <a:r>
              <a:rPr lang="ru-RU" dirty="0" smtClean="0"/>
              <a:t> музыкальных </a:t>
            </a:r>
            <a:r>
              <a:rPr lang="ru-RU" dirty="0"/>
              <a:t>представлений</a:t>
            </a:r>
          </a:p>
          <a:p>
            <a:endParaRPr lang="ru-RU" dirty="0"/>
          </a:p>
          <a:p>
            <a:r>
              <a:rPr lang="ru-RU" dirty="0"/>
              <a:t>1.	</a:t>
            </a:r>
            <a:r>
              <a:rPr lang="ru-RU" dirty="0" smtClean="0"/>
              <a:t>  </a:t>
            </a:r>
            <a:r>
              <a:rPr lang="ru-RU" dirty="0"/>
              <a:t> </a:t>
            </a:r>
            <a:r>
              <a:rPr lang="ru-RU" dirty="0" smtClean="0"/>
              <a:t>                          Музыкальная </a:t>
            </a:r>
            <a:r>
              <a:rPr lang="ru-RU" dirty="0"/>
              <a:t>сказка "Зимовье зверей"</a:t>
            </a:r>
          </a:p>
          <a:p>
            <a:r>
              <a:rPr lang="ru-RU" dirty="0"/>
              <a:t>2.	</a:t>
            </a:r>
            <a:r>
              <a:rPr lang="ru-RU" dirty="0" smtClean="0"/>
              <a:t>-                           Театральное </a:t>
            </a:r>
            <a:r>
              <a:rPr lang="ru-RU" dirty="0"/>
              <a:t>представление музыкальной сказки "Зимовье зверей"</a:t>
            </a:r>
          </a:p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573016"/>
            <a:ext cx="6984776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769327"/>
            <a:ext cx="6528842" cy="613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386208"/>
            <a:ext cx="3141737" cy="258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014" y="1412776"/>
            <a:ext cx="1008856" cy="1005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96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9185" y="1988840"/>
            <a:ext cx="768563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Спасибо за внимание!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050" name="Picture 2" descr="C:\Users\эльдорадо\Desktop\загружено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9962" y="3053556"/>
            <a:ext cx="2124075" cy="2152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363272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Социальная значимость 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84784"/>
            <a:ext cx="8219256" cy="4839816"/>
          </a:xfrm>
        </p:spPr>
        <p:txBody>
          <a:bodyPr>
            <a:normAutofit/>
          </a:bodyPr>
          <a:lstStyle/>
          <a:p>
            <a:r>
              <a:rPr lang="ru-RU" dirty="0"/>
              <a:t>Проект призван стать  проявлением творчества и благотворительности учащихся по отношению  к своим сверстникам. В нашей жизни так мало становится доброты, открытости и бескорыстия. Хочется верить, что дети, которые раскрывают себя творчески, способны дарить радость и другим. 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3074" name="Picture 2" descr="D:\Desktop\3 класс 2015-2016\2017 кл. рук\фото новый год 3 кл в классе\IMG_43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49" y="4005064"/>
            <a:ext cx="3611895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Desktop\3 класс 2015-2016\2017 кл. рук\фото новый год 3 кл в классе\IMG_44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794" y="4005064"/>
            <a:ext cx="3611893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28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91264" cy="1368152"/>
          </a:xfrm>
        </p:spPr>
        <p:txBody>
          <a:bodyPr>
            <a:noAutofit/>
          </a:bodyPr>
          <a:lstStyle/>
          <a:p>
            <a:pPr lvl="0" algn="ctr">
              <a:spcBef>
                <a:spcPts val="0"/>
              </a:spcBef>
            </a:pP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000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000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Наше </a:t>
            </a: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</a:rPr>
              <a:t>творчество является глубоким выражением души, гармоничным отзвуком её радостей и скорбей.</a:t>
            </a:r>
            <a:br>
              <a:rPr lang="ru-RU" sz="2000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</a:rPr>
              <a:t>Музыка, подобно дождю, капля за каплей, просачивается в сердца </a:t>
            </a:r>
            <a:br>
              <a:rPr lang="ru-RU" sz="2000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</a:rPr>
              <a:t>        слушателей и оживляет их.</a:t>
            </a:r>
            <a:r>
              <a:rPr lang="ru-RU" sz="2000" b="1" i="1" dirty="0">
                <a:solidFill>
                  <a:srgbClr val="FFFF00"/>
                </a:solidFill>
              </a:rPr>
              <a:t/>
            </a:r>
            <a:br>
              <a:rPr lang="ru-RU" sz="2000" b="1" i="1" dirty="0">
                <a:solidFill>
                  <a:srgbClr val="FFFF00"/>
                </a:solidFill>
              </a:rPr>
            </a:b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Desktop\Тирских Е.В\проект\дневная съемка\IMG_43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2816"/>
            <a:ext cx="6382675" cy="478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704088"/>
            <a:ext cx="8075240" cy="42065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Содержание деятельности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80728"/>
            <a:ext cx="8363272" cy="4424709"/>
          </a:xfrm>
        </p:spPr>
        <p:txBody>
          <a:bodyPr>
            <a:normAutofit/>
          </a:bodyPr>
          <a:lstStyle/>
          <a:p>
            <a:r>
              <a:rPr lang="ru-RU" dirty="0"/>
              <a:t>Название </a:t>
            </a:r>
            <a:r>
              <a:rPr lang="ru-RU" dirty="0" smtClean="0"/>
              <a:t> « </a:t>
            </a:r>
            <a:r>
              <a:rPr lang="ru-RU" dirty="0"/>
              <a:t>Подари </a:t>
            </a:r>
            <a:r>
              <a:rPr lang="ru-RU" dirty="0" smtClean="0"/>
              <a:t>сказку детям </a:t>
            </a:r>
            <a:r>
              <a:rPr lang="ru-RU" dirty="0"/>
              <a:t>» </a:t>
            </a:r>
            <a:r>
              <a:rPr lang="ru-RU" dirty="0" smtClean="0"/>
              <a:t>проект имеет </a:t>
            </a:r>
            <a:r>
              <a:rPr lang="ru-RU" dirty="0"/>
              <a:t>не случайно. В жизни так мало становится доброты, дети зачастую наравне со  взрослыми несут на своих плечах тяготы жизни. А так хочется верить в добрую сказку со счастливым концом. Такую сказку мы и решили подарить  своим сверстникам. </a:t>
            </a:r>
            <a:endParaRPr lang="ru-RU" dirty="0" smtClean="0"/>
          </a:p>
          <a:p>
            <a:r>
              <a:rPr lang="ru-RU" dirty="0"/>
              <a:t>Сказка — прекрасное творение искусства. Социальная, художественная и педагогическая ценность народных сказок несомненна и общепризнана.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639202"/>
            <a:ext cx="3923928" cy="2218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65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78069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Социальная </a:t>
            </a:r>
            <a:r>
              <a:rPr lang="ru-RU" dirty="0" smtClean="0"/>
              <a:t>проблема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4608512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Проблема </a:t>
            </a:r>
            <a:r>
              <a:rPr lang="ru-RU" b="1" dirty="0"/>
              <a:t>преемственности </a:t>
            </a:r>
            <a:r>
              <a:rPr lang="ru-RU" dirty="0"/>
              <a:t>между дошкольным и начальным образованием актуальна во все времена. </a:t>
            </a:r>
            <a:r>
              <a:rPr lang="ru-RU" dirty="0" smtClean="0"/>
              <a:t>В </a:t>
            </a:r>
            <a:r>
              <a:rPr lang="ru-RU" dirty="0"/>
              <a:t>последнее время особенно явно наметился разрыв между начальной </a:t>
            </a:r>
            <a:r>
              <a:rPr lang="ru-RU" dirty="0" smtClean="0"/>
              <a:t>школой и ДОУ, </a:t>
            </a:r>
            <a:r>
              <a:rPr lang="ru-RU" dirty="0"/>
              <a:t>они существуют отдельно друг от </a:t>
            </a:r>
            <a:r>
              <a:rPr lang="ru-RU" dirty="0" smtClean="0"/>
              <a:t>друга, дошкольники </a:t>
            </a:r>
            <a:r>
              <a:rPr lang="ru-RU" dirty="0"/>
              <a:t>не владеют информацией о существовании </a:t>
            </a:r>
            <a:r>
              <a:rPr lang="ru-RU" dirty="0" smtClean="0"/>
              <a:t>внеурочной деятельности </a:t>
            </a:r>
            <a:r>
              <a:rPr lang="ru-RU" dirty="0"/>
              <a:t>на базе школы, не знакомы с характером </a:t>
            </a:r>
            <a:r>
              <a:rPr lang="ru-RU" dirty="0" smtClean="0"/>
              <a:t>её </a:t>
            </a:r>
            <a:r>
              <a:rPr lang="ru-RU" dirty="0"/>
              <a:t>деятельности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Данный социальный проект позволит объединить дошкольников и учеников младших классов путем вовлечения в совместную деятельность через театр, что будет способствовать художественно-эстетическому </a:t>
            </a:r>
            <a:r>
              <a:rPr lang="ru-RU" dirty="0" smtClean="0"/>
              <a:t>воспитанию всех участников.</a:t>
            </a:r>
          </a:p>
          <a:p>
            <a:r>
              <a:rPr lang="ru-RU" dirty="0"/>
              <a:t>Итак, скоро </a:t>
            </a:r>
            <a:r>
              <a:rPr lang="ru-RU" dirty="0" smtClean="0"/>
              <a:t>праздник Новый год. Очень </a:t>
            </a:r>
            <a:r>
              <a:rPr lang="ru-RU" dirty="0"/>
              <a:t>хочется, чтобы это событие </a:t>
            </a:r>
            <a:r>
              <a:rPr lang="ru-RU" dirty="0" smtClean="0"/>
              <a:t> запомнилось малышам. </a:t>
            </a:r>
            <a:r>
              <a:rPr lang="ru-RU" dirty="0"/>
              <a:t>Мы решили, что создание веселого предновогоднего настроения – будет хорошим подарком для них. А ещё они должны знать, что в </a:t>
            </a:r>
            <a:r>
              <a:rPr lang="ru-RU" dirty="0" smtClean="0"/>
              <a:t>нашей школе </a:t>
            </a:r>
            <a:r>
              <a:rPr lang="ru-RU" dirty="0"/>
              <a:t>есть мы, те, на кого они могут </a:t>
            </a:r>
            <a:r>
              <a:rPr lang="ru-RU" dirty="0" smtClean="0"/>
              <a:t>положиться.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725144"/>
            <a:ext cx="2363093" cy="203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098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b="1" i="1" dirty="0" smtClean="0">
                <a:latin typeface="Times New Roman" pitchFamily="18" charset="0"/>
                <a:cs typeface="Times New Roman" pitchFamily="18" charset="0"/>
              </a:rPr>
              <a:t>Участники 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988840"/>
            <a:ext cx="8291264" cy="4335760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Ученики 3 класса МБОУ СОШ </a:t>
            </a:r>
            <a:r>
              <a:rPr lang="ru-RU" dirty="0" err="1" smtClean="0"/>
              <a:t>п.Усть</a:t>
            </a:r>
            <a:r>
              <a:rPr lang="ru-RU" dirty="0" smtClean="0"/>
              <a:t>-Уда Иркутской области РФ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err="1" smtClean="0"/>
              <a:t>Покрасенко</a:t>
            </a:r>
            <a:r>
              <a:rPr lang="ru-RU" dirty="0" smtClean="0"/>
              <a:t> Елена Николаевна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МБОУ </a:t>
            </a:r>
            <a:r>
              <a:rPr lang="ru-RU" dirty="0"/>
              <a:t>СОШ </a:t>
            </a:r>
            <a:r>
              <a:rPr lang="ru-RU" dirty="0" err="1"/>
              <a:t>п.Усть</a:t>
            </a:r>
            <a:r>
              <a:rPr lang="ru-RU" dirty="0"/>
              <a:t>-Уда, </a:t>
            </a:r>
            <a:r>
              <a:rPr lang="ru-RU" dirty="0" smtClean="0"/>
              <a:t>классный </a:t>
            </a:r>
            <a:r>
              <a:rPr lang="ru-RU" dirty="0" err="1" smtClean="0"/>
              <a:t>руководитель,учитель</a:t>
            </a:r>
            <a:r>
              <a:rPr lang="ru-RU" dirty="0" smtClean="0"/>
              <a:t> </a:t>
            </a:r>
            <a:r>
              <a:rPr lang="ru-RU" dirty="0"/>
              <a:t>начальных </a:t>
            </a:r>
            <a:r>
              <a:rPr lang="ru-RU" dirty="0" smtClean="0"/>
              <a:t>классов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r>
              <a:rPr lang="ru-RU" dirty="0" smtClean="0"/>
              <a:t>Вишневская Людмила Васильевна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МКУДО </a:t>
            </a:r>
            <a:r>
              <a:rPr lang="ru-RU" dirty="0" err="1"/>
              <a:t>Усть-Удинская</a:t>
            </a:r>
            <a:r>
              <a:rPr lang="ru-RU" dirty="0"/>
              <a:t> районная ДШИ, преподаватель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r>
              <a:rPr lang="ru-RU" dirty="0" err="1"/>
              <a:t>Тирских</a:t>
            </a:r>
            <a:r>
              <a:rPr lang="ru-RU" dirty="0"/>
              <a:t> </a:t>
            </a:r>
            <a:r>
              <a:rPr lang="ru-RU" dirty="0" smtClean="0"/>
              <a:t>Екатерина Владимировна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МКУДО </a:t>
            </a:r>
            <a:r>
              <a:rPr lang="ru-RU" dirty="0" err="1"/>
              <a:t>Усть-Удинская</a:t>
            </a:r>
            <a:r>
              <a:rPr lang="ru-RU" dirty="0"/>
              <a:t> районная ДШИ, преподаватель</a:t>
            </a:r>
          </a:p>
          <a:p>
            <a:endParaRPr lang="ru-RU" dirty="0" smtClean="0"/>
          </a:p>
          <a:p>
            <a:r>
              <a:rPr lang="ru-RU" dirty="0" smtClean="0"/>
              <a:t>Родители учеников 3 класса.</a:t>
            </a:r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472983"/>
            <a:ext cx="1835150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073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8229600" cy="1143000"/>
          </a:xfrm>
        </p:spPr>
        <p:txBody>
          <a:bodyPr/>
          <a:lstStyle/>
          <a:p>
            <a:pPr algn="ctr"/>
            <a:r>
              <a:rPr lang="ru-RU" dirty="0"/>
              <a:t>Цель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12776"/>
            <a:ext cx="8291264" cy="3874445"/>
          </a:xfrm>
        </p:spPr>
        <p:txBody>
          <a:bodyPr>
            <a:normAutofit/>
          </a:bodyPr>
          <a:lstStyle/>
          <a:p>
            <a:pPr marL="111760">
              <a:lnSpc>
                <a:spcPct val="150000"/>
              </a:lnSpc>
              <a:spcAft>
                <a:spcPts val="750"/>
              </a:spcAft>
            </a:pPr>
            <a:r>
              <a:rPr lang="ru-RU" sz="2800" b="1" dirty="0">
                <a:ea typeface="Calibri"/>
                <a:cs typeface="Times New Roman"/>
              </a:rPr>
              <a:t>Проявление творческой и социальной активности через умение нести радость другим людям, активно участвуя в постановке </a:t>
            </a:r>
            <a:r>
              <a:rPr lang="ru-RU" sz="2800" b="1" dirty="0" smtClean="0">
                <a:ea typeface="Calibri"/>
                <a:cs typeface="Times New Roman"/>
              </a:rPr>
              <a:t> спектакля</a:t>
            </a:r>
            <a:r>
              <a:rPr lang="ru-RU" sz="2800" b="1" dirty="0">
                <a:ea typeface="Calibri"/>
                <a:cs typeface="Times New Roman"/>
              </a:rPr>
              <a:t>.</a:t>
            </a:r>
            <a:endParaRPr lang="ru-RU" sz="2400" b="1" dirty="0">
              <a:effectLst/>
              <a:ea typeface="Calibri"/>
              <a:cs typeface="Times New Roman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90472"/>
            <a:ext cx="3384376" cy="2393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 descr="D:\Desktop\Тирских Е.В\проект\в Светлячке\IMG_45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90472"/>
            <a:ext cx="3563888" cy="267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40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704088"/>
            <a:ext cx="7931224" cy="49266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Задачи </a:t>
            </a:r>
            <a:r>
              <a:rPr lang="ru-RU" dirty="0" smtClean="0"/>
              <a:t>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412776"/>
            <a:ext cx="7787208" cy="3240360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ru-RU" dirty="0"/>
              <a:t>Способствовать повышению общего уровня культуры школьников за счет получения дополнительной информации;</a:t>
            </a:r>
          </a:p>
          <a:p>
            <a:pPr lvl="0"/>
            <a:r>
              <a:rPr lang="ru-RU" dirty="0"/>
              <a:t>Способствовать формированию навыков «разумного социального» поведения в сообществе;</a:t>
            </a:r>
          </a:p>
          <a:p>
            <a:pPr lvl="0"/>
            <a:r>
              <a:rPr lang="ru-RU" dirty="0"/>
              <a:t>Развивать навыки командной работы;</a:t>
            </a:r>
          </a:p>
          <a:p>
            <a:pPr lvl="0"/>
            <a:r>
              <a:rPr lang="ru-RU" dirty="0"/>
              <a:t>Развивать полезные социальные навыки и умения в рамках </a:t>
            </a:r>
            <a:r>
              <a:rPr lang="ru-RU" dirty="0" smtClean="0"/>
              <a:t>постановки сказки</a:t>
            </a:r>
            <a:r>
              <a:rPr lang="ru-RU" dirty="0"/>
              <a:t> </a:t>
            </a:r>
            <a:r>
              <a:rPr lang="ru-RU" i="1" dirty="0"/>
              <a:t>(планирование предстоящей деятельности, расчет необходимых ресурсов, анализ результатов и окончательных итогов и т. д.).</a:t>
            </a:r>
            <a:endParaRPr lang="ru-RU" dirty="0"/>
          </a:p>
          <a:p>
            <a:endParaRPr lang="ru-RU" dirty="0"/>
          </a:p>
        </p:txBody>
      </p:sp>
      <p:pic>
        <p:nvPicPr>
          <p:cNvPr id="17410" name="Picture 2" descr="D:\Desktop\3 класс 2015-2016\2017 кл. рук\фото филармония, День именинника\IMG_40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455114"/>
            <a:ext cx="3131839" cy="234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D:\Desktop\3 класс 2015-2016\2017 кл. рук\IMG_18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401108"/>
            <a:ext cx="3131840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7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1245</TotalTime>
  <Words>858</Words>
  <Application>Microsoft Office PowerPoint</Application>
  <PresentationFormat>Экран (4:3)</PresentationFormat>
  <Paragraphs>109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Поток</vt:lpstr>
      <vt:lpstr>            Социальный проект 3 класса «Акция «Подари сказку детям» </vt:lpstr>
      <vt:lpstr>Актуальность</vt:lpstr>
      <vt:lpstr>Социальная значимость проекта</vt:lpstr>
      <vt:lpstr>    Наше творчество является глубоким выражением души, гармоничным отзвуком её радостей и скорбей. Музыка, подобно дождю, капля за каплей, просачивается в сердца          слушателей и оживляет их. </vt:lpstr>
      <vt:lpstr>Содержание деятельности</vt:lpstr>
      <vt:lpstr>Социальная проблема</vt:lpstr>
      <vt:lpstr>Участники проекта</vt:lpstr>
      <vt:lpstr>Цель проекта</vt:lpstr>
      <vt:lpstr>Задачи проекта</vt:lpstr>
      <vt:lpstr>Задачи проекта</vt:lpstr>
      <vt:lpstr>Сроки реализации проекта </vt:lpstr>
      <vt:lpstr>Сроки выполнения проекта</vt:lpstr>
      <vt:lpstr>География проекта</vt:lpstr>
      <vt:lpstr>Ресурсное обеспечение проекта</vt:lpstr>
      <vt:lpstr>   Этапы реализации проекта </vt:lpstr>
      <vt:lpstr>Этапы подготовки  музыкальной сказки</vt:lpstr>
      <vt:lpstr>  Роль родителей в организации проекта </vt:lpstr>
      <vt:lpstr>Ожидаемый результат</vt:lpstr>
      <vt:lpstr>     Предполагаемый результат </vt:lpstr>
      <vt:lpstr>Конечный результат проекта</vt:lpstr>
      <vt:lpstr>   Продукт проектной деятельности </vt:lpstr>
      <vt:lpstr>Представление результатов работы</vt:lpstr>
      <vt:lpstr>Продукт проектной деятельности  </vt:lpstr>
      <vt:lpstr>Презентация PowerPoint</vt:lpstr>
      <vt:lpstr>Презентация PowerPoint</vt:lpstr>
      <vt:lpstr>Презентация PowerPoint</vt:lpstr>
      <vt:lpstr>Презентация PowerPoint</vt:lpstr>
      <vt:lpstr>Продукт проектной деятельности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«Волшебный мир театра»</dc:title>
  <dc:creator>эльдорадо</dc:creator>
  <cp:lastModifiedBy>HOME</cp:lastModifiedBy>
  <cp:revision>89</cp:revision>
  <dcterms:created xsi:type="dcterms:W3CDTF">2013-11-09T13:20:08Z</dcterms:created>
  <dcterms:modified xsi:type="dcterms:W3CDTF">2019-02-15T00:18:49Z</dcterms:modified>
</cp:coreProperties>
</file>