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80" r:id="rId12"/>
    <p:sldId id="275" r:id="rId13"/>
    <p:sldId id="281" r:id="rId14"/>
    <p:sldId id="276" r:id="rId15"/>
    <p:sldId id="269" r:id="rId16"/>
    <p:sldId id="277" r:id="rId17"/>
    <p:sldId id="271" r:id="rId18"/>
    <p:sldId id="274" r:id="rId19"/>
    <p:sldId id="270" r:id="rId20"/>
    <p:sldId id="272" r:id="rId21"/>
    <p:sldId id="278" r:id="rId22"/>
    <p:sldId id="28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67F"/>
    <a:srgbClr val="A7297A"/>
    <a:srgbClr val="111E31"/>
    <a:srgbClr val="FECB00"/>
    <a:srgbClr val="729F1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9;&#1082;&#1072;&#1079;&#1082;&#1072;.mp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76;&#1077;&#1090;&#1080;%20&#1089;&#1090;&#1080;&#1093;&#1080;.mp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905" y="2026456"/>
            <a:ext cx="6428935" cy="3699095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VI республиканский фестиваль– конкурс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методических разработок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«Бур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мöвп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«Реализация внеурочной деятельности по коми языку в рамках ФГОС»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МОУ «Гимназия» (Коми национальная гимназия)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Авторы: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Ульнырова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Л.Н.,Шаньгина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Т.Ф.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r>
              <a:rPr lang="ru-RU" sz="3300" b="1" dirty="0" smtClean="0">
                <a:solidFill>
                  <a:srgbClr val="7030A0"/>
                </a:solidFill>
              </a:rPr>
              <a:t/>
            </a:r>
            <a:br>
              <a:rPr lang="ru-RU" sz="3300" b="1" dirty="0" smtClean="0">
                <a:solidFill>
                  <a:srgbClr val="7030A0"/>
                </a:solidFill>
              </a:rPr>
            </a:br>
            <a:endParaRPr lang="ru-RU" sz="3300" b="1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FE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7965" y="0"/>
          <a:ext cx="8370278" cy="6613661"/>
        </p:xfrm>
        <a:graphic>
          <a:graphicData uri="http://schemas.openxmlformats.org/drawingml/2006/table">
            <a:tbl>
              <a:tblPr/>
              <a:tblGrid>
                <a:gridCol w="337623"/>
                <a:gridCol w="4889332"/>
                <a:gridCol w="499892"/>
                <a:gridCol w="477003"/>
                <a:gridCol w="604911"/>
                <a:gridCol w="1561517"/>
              </a:tblGrid>
              <a:tr h="1523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разделов и тем 4 класс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часов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занятий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аудито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рных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внеаудиторных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со скороговорками на коми языке.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 со скороговорками на коми языке.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Сказки Соломонии Пылаевой «Сямтом ош»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со сценарием и распределение ролей.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над оформлением декораций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и групповые репетиции.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КТД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спектакля на гимназическом мероприятии «Юные таланты»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Сказка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Соломонии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Пылаевой «Чурка»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ролей, репетиция.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над оформлением декораций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спектакля на муниципальном конкурсе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ic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-выл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мойд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КТД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Просмотр коми сказки в </a:t>
                      </a:r>
                      <a:r>
                        <a:rPr lang="ru-RU" sz="105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театре «Новогодний переполох»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Сказка Пушкина на коми языке «Царь Салтан мойд»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отрывков, работа над текстом.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Выход в театр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репетиции.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Видеосъёмка чтения отрывков из сказки А.С.Пушкина «Царь Салтан мойд».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КТД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Коллеткивное подведение итогов. Просмотр видеоматериалов.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Беседа.</a:t>
                      </a:r>
                    </a:p>
                  </a:txBody>
                  <a:tcPr marL="32585" marR="32585" marT="51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1561513" y="239151"/>
          <a:ext cx="7076049" cy="6108252"/>
        </p:xfrm>
        <a:graphic>
          <a:graphicData uri="http://schemas.openxmlformats.org/drawingml/2006/table">
            <a:tbl>
              <a:tblPr/>
              <a:tblGrid>
                <a:gridCol w="3277774"/>
                <a:gridCol w="2053883"/>
                <a:gridCol w="1744392"/>
              </a:tblGrid>
              <a:tr h="1678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школьниками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социальных знаний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ценностного отношения к социальной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реальности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опыта социального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самостоятельного действия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уровень 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коми сказок и прослушивание аудиозаписей, работа с лексикой,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театрального кружка, просмотр постановок в театрах Сыктывкара.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10\Desktop\IMG_0001.jpg"/>
          <p:cNvPicPr>
            <a:picLocks noChangeAspect="1" noChangeArrowheads="1"/>
          </p:cNvPicPr>
          <p:nvPr/>
        </p:nvPicPr>
        <p:blipFill>
          <a:blip r:embed="rId2" cstate="print"/>
          <a:srcRect l="1012" t="1332" r="4519" b="1854"/>
          <a:stretch>
            <a:fillRect/>
          </a:stretch>
        </p:blipFill>
        <p:spPr bwMode="auto">
          <a:xfrm rot="10800000">
            <a:off x="928464" y="217043"/>
            <a:ext cx="2743203" cy="3918860"/>
          </a:xfrm>
          <a:prstGeom prst="rect">
            <a:avLst/>
          </a:prstGeom>
          <a:noFill/>
        </p:spPr>
      </p:pic>
      <p:pic>
        <p:nvPicPr>
          <p:cNvPr id="1027" name="Picture 3" descr="C:\Users\310\Desktop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345" y="2921010"/>
            <a:ext cx="2828978" cy="3936990"/>
          </a:xfrm>
          <a:prstGeom prst="rect">
            <a:avLst/>
          </a:prstGeom>
          <a:noFill/>
        </p:spPr>
      </p:pic>
      <p:pic>
        <p:nvPicPr>
          <p:cNvPr id="1029" name="Picture 5" descr="E:\Бур мовп\4а4б\DSC_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332" y="188121"/>
            <a:ext cx="3655915" cy="2421436"/>
          </a:xfrm>
          <a:prstGeom prst="rect">
            <a:avLst/>
          </a:prstGeom>
          <a:noFill/>
        </p:spPr>
      </p:pic>
      <p:pic>
        <p:nvPicPr>
          <p:cNvPr id="8" name="Рисунок 7" descr="https://pp.userapi.com/c849032/v849032334/156f41/lXWCv7Zg11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22" y="4209079"/>
            <a:ext cx="3428732" cy="2648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520735" y="351692"/>
            <a:ext cx="1623265" cy="60631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endParaRPr lang="ru-RU" sz="4400" b="1" dirty="0" smtClean="0">
              <a:solidFill>
                <a:srgbClr val="A7297A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1уровень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1561513" y="239151"/>
          <a:ext cx="7076049" cy="6518097"/>
        </p:xfrm>
        <a:graphic>
          <a:graphicData uri="http://schemas.openxmlformats.org/drawingml/2006/table">
            <a:tbl>
              <a:tblPr/>
              <a:tblGrid>
                <a:gridCol w="3277774"/>
                <a:gridCol w="2053883"/>
                <a:gridCol w="1744392"/>
              </a:tblGrid>
              <a:tr h="1678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школьниками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социальных знаний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ценностного отношения к социальной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реальности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опыта социального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самостоятельного действия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уровень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гимназическом фестивале «Юные таланты», конкурсе чтецов, гимназических праздниках «Менам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муса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ль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 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Дню открытых дверей, «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Выль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во», «Прощай, начальная школа»), конкурсе рисунков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Оліс-вылісмойд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...» 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20735" y="351692"/>
            <a:ext cx="1623265" cy="60631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endParaRPr lang="ru-RU" sz="4400" b="1" dirty="0" smtClean="0">
              <a:solidFill>
                <a:srgbClr val="A7297A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2уровень</a:t>
            </a:r>
          </a:p>
        </p:txBody>
      </p:sp>
      <p:pic>
        <p:nvPicPr>
          <p:cNvPr id="7" name="Рисунок 6" descr="https://pp.userapi.com/c849128/v849128334/15aeec/8h_WQxQXhx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351693"/>
            <a:ext cx="3601329" cy="285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13" y="321377"/>
            <a:ext cx="3831101" cy="2873326"/>
          </a:xfrm>
          <a:prstGeom prst="rect">
            <a:avLst/>
          </a:prstGeom>
        </p:spPr>
      </p:pic>
      <p:pic>
        <p:nvPicPr>
          <p:cNvPr id="11" name="Picture 2" descr="C:\Users\310\Desktop\IMG_0005.jpg"/>
          <p:cNvPicPr>
            <a:picLocks noChangeAspect="1" noChangeArrowheads="1"/>
          </p:cNvPicPr>
          <p:nvPr/>
        </p:nvPicPr>
        <p:blipFill>
          <a:blip r:embed="rId4" cstate="print"/>
          <a:srcRect b="56700"/>
          <a:stretch>
            <a:fillRect/>
          </a:stretch>
        </p:blipFill>
        <p:spPr bwMode="auto">
          <a:xfrm rot="10800000">
            <a:off x="223106" y="3545056"/>
            <a:ext cx="3892143" cy="250405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8" b="49108"/>
          <a:stretch/>
        </p:blipFill>
        <p:spPr>
          <a:xfrm>
            <a:off x="4299763" y="3516923"/>
            <a:ext cx="3690688" cy="2518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4" y="3439171"/>
            <a:ext cx="2124015" cy="3064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16599" r="3695" b="1932"/>
          <a:stretch/>
        </p:blipFill>
        <p:spPr>
          <a:xfrm>
            <a:off x="3178464" y="388558"/>
            <a:ext cx="5926379" cy="274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2911" r="6352" b="1879"/>
          <a:stretch/>
        </p:blipFill>
        <p:spPr>
          <a:xfrm rot="10800000">
            <a:off x="104029" y="1000324"/>
            <a:ext cx="2958523" cy="4189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90" y="3542202"/>
            <a:ext cx="3504914" cy="28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10\Desktop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05" y="181814"/>
            <a:ext cx="2573875" cy="3616464"/>
          </a:xfrm>
          <a:prstGeom prst="rect">
            <a:avLst/>
          </a:prstGeom>
          <a:noFill/>
        </p:spPr>
      </p:pic>
      <p:pic>
        <p:nvPicPr>
          <p:cNvPr id="3075" name="Picture 3" descr="C:\Users\310\Desktop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847" y="3108961"/>
            <a:ext cx="2518049" cy="3538024"/>
          </a:xfrm>
          <a:prstGeom prst="rect">
            <a:avLst/>
          </a:prstGeom>
          <a:noFill/>
        </p:spPr>
      </p:pic>
      <p:pic>
        <p:nvPicPr>
          <p:cNvPr id="3076" name="Picture 4" descr="E:\Бур мовп\4а ФОТО\tRfky2ZZo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4080" y="222796"/>
            <a:ext cx="4035865" cy="2673761"/>
          </a:xfrm>
          <a:prstGeom prst="rect">
            <a:avLst/>
          </a:prstGeom>
          <a:noFill/>
        </p:spPr>
      </p:pic>
      <p:pic>
        <p:nvPicPr>
          <p:cNvPr id="3077" name="Picture 5" descr="E:\Бур мовп\4а ФОТО\wyt3vxlKX3A.jpg"/>
          <p:cNvPicPr>
            <a:picLocks noChangeAspect="1" noChangeArrowheads="1"/>
          </p:cNvPicPr>
          <p:nvPr/>
        </p:nvPicPr>
        <p:blipFill>
          <a:blip r:embed="rId5" cstate="print"/>
          <a:srcRect t="24619"/>
          <a:stretch>
            <a:fillRect/>
          </a:stretch>
        </p:blipFill>
        <p:spPr bwMode="auto">
          <a:xfrm>
            <a:off x="451730" y="4009292"/>
            <a:ext cx="5243408" cy="261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" y="1203369"/>
            <a:ext cx="4076606" cy="2734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7" y="1203369"/>
            <a:ext cx="4445444" cy="2734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/>
          <a:stretch/>
        </p:blipFill>
        <p:spPr>
          <a:xfrm>
            <a:off x="1954240" y="4237149"/>
            <a:ext cx="5231055" cy="24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1392702" y="168812"/>
          <a:ext cx="7455875" cy="6323726"/>
        </p:xfrm>
        <a:graphic>
          <a:graphicData uri="http://schemas.openxmlformats.org/drawingml/2006/table">
            <a:tbl>
              <a:tblPr/>
              <a:tblGrid>
                <a:gridCol w="3453717"/>
                <a:gridCol w="2164131"/>
                <a:gridCol w="1838027"/>
              </a:tblGrid>
              <a:tr h="170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школьниками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социальных знаний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ценностного отношения к социальной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реальности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опыта социального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самостоятельного действия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уровень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конкурсе-фестивале инсценированных сказок на коми языке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Оліс-вылісмойд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...» («Жила-была сказка…»), поэтическом марафоне, посвященном 220-летию со дня рождения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А.С. Пушкина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2140" r="5248" b="2918"/>
          <a:stretch/>
        </p:blipFill>
        <p:spPr>
          <a:xfrm>
            <a:off x="0" y="1068005"/>
            <a:ext cx="2886526" cy="4094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22" y="3711293"/>
            <a:ext cx="2378944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91" y="4126637"/>
            <a:ext cx="2472744" cy="1854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89" y="339373"/>
            <a:ext cx="4487509" cy="2994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0735" y="351692"/>
            <a:ext cx="1623265" cy="60631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endParaRPr lang="ru-RU" sz="4400" b="1" dirty="0" smtClean="0">
              <a:solidFill>
                <a:srgbClr val="A7297A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3уровень</a:t>
            </a:r>
          </a:p>
        </p:txBody>
      </p:sp>
      <p:sp>
        <p:nvSpPr>
          <p:cNvPr id="2" name="Улыбающееся лицо 1">
            <a:hlinkClick r:id="rId6" action="ppaction://hlinkfile"/>
          </p:cNvPr>
          <p:cNvSpPr/>
          <p:nvPr/>
        </p:nvSpPr>
        <p:spPr>
          <a:xfrm>
            <a:off x="644878" y="6134230"/>
            <a:ext cx="579549" cy="5612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td0.mycdn.me/image?id=878559835436&amp;t=20&amp;plc=WEB&amp;tkn=*OhA86E2cVoFxTUMIXyJ6JHf5L7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156" y="239150"/>
            <a:ext cx="7217599" cy="378501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03717" y="4206240"/>
            <a:ext cx="72307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A7297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A72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детей- это яркие мероприятия и праздники,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A72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A7297A"/>
                </a:solidFill>
                <a:latin typeface="Times New Roman" pitchFamily="18" charset="0"/>
                <a:cs typeface="Times New Roman" pitchFamily="18" charset="0"/>
              </a:rPr>
              <a:t>для учителя – мощный потенциал воздействия на ребёнка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7699" r="11990" b="37513"/>
          <a:stretch/>
        </p:blipFill>
        <p:spPr>
          <a:xfrm>
            <a:off x="170606" y="719076"/>
            <a:ext cx="8776446" cy="50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7852" t="12907" b="68748"/>
          <a:stretch>
            <a:fillRect/>
          </a:stretch>
        </p:blipFill>
        <p:spPr bwMode="auto">
          <a:xfrm>
            <a:off x="1054167" y="4642338"/>
            <a:ext cx="7607102" cy="18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5065" t="12907" r="42514" b="53082"/>
          <a:stretch>
            <a:fillRect/>
          </a:stretch>
        </p:blipFill>
        <p:spPr bwMode="auto">
          <a:xfrm>
            <a:off x="1394018" y="1483258"/>
            <a:ext cx="6512026" cy="293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1026941" y="464235"/>
            <a:ext cx="7287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7297A"/>
                </a:solidFill>
                <a:latin typeface="Times New Roman" pitchFamily="18" charset="0"/>
                <a:cs typeface="Times New Roman" pitchFamily="18" charset="0"/>
              </a:rPr>
              <a:t>В марафоне к юбилею А.С. Пушкина приняли участие учащиеся 3 «б», 4 «а», 4 «б» классов</a:t>
            </a:r>
            <a:endParaRPr lang="ru-RU" sz="2400" b="1" dirty="0">
              <a:solidFill>
                <a:srgbClr val="A7297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1392702" y="168812"/>
          <a:ext cx="7455875" cy="6473319"/>
        </p:xfrm>
        <a:graphic>
          <a:graphicData uri="http://schemas.openxmlformats.org/drawingml/2006/table">
            <a:tbl>
              <a:tblPr/>
              <a:tblGrid>
                <a:gridCol w="3453717"/>
                <a:gridCol w="2164131"/>
                <a:gridCol w="1838027"/>
              </a:tblGrid>
              <a:tr h="17162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уровень 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коми сказок и прослушивание аудиозаписей, работа с лексикой,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театрального кружка, просмотр постановок в театрах Сыктывкара.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уровень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гимназическом фестивале «Юные таланты», конкурсе чтецов, гимназических праздниках «Менам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муса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ль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 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Дню открытых дверей, «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Выль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во», «Прощай, начальная школа»), конкурсе рисунков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Оліс-вылісмойд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...» 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уровень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конкурсе-фестивале инсценированных сказок на коми языке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Оліс-вылісмойд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...» («Жила-была сказка…»), поэтическом марафоне, посвященном 220-летию со дня рождения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А.С. Пушкина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7785" y="222348"/>
            <a:ext cx="6949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внеурочной деятельности 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коми языку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ФГОС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Видза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олан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мойд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7104" y="1110442"/>
            <a:ext cx="7886700" cy="11004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err="1" smtClean="0">
                <a:solidFill>
                  <a:srgbClr val="6F267F"/>
                </a:solidFill>
                <a:latin typeface="Monotype Corsiva" pitchFamily="66" charset="0"/>
              </a:rPr>
              <a:t>Атть</a:t>
            </a:r>
            <a:r>
              <a:rPr lang="en-US" sz="6000" b="1" dirty="0" smtClean="0">
                <a:solidFill>
                  <a:srgbClr val="6F267F"/>
                </a:solidFill>
                <a:latin typeface="Monotype Corsiva" pitchFamily="66" charset="0"/>
              </a:rPr>
              <a:t>ö</a:t>
            </a:r>
            <a:r>
              <a:rPr lang="ru-RU" sz="6000" b="1" dirty="0" smtClean="0">
                <a:solidFill>
                  <a:srgbClr val="6F267F"/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rgbClr val="6F267F"/>
                </a:solidFill>
                <a:latin typeface="Monotype Corsiva" pitchFamily="66" charset="0"/>
              </a:rPr>
              <a:t>кывз</a:t>
            </a:r>
            <a:r>
              <a:rPr lang="en-US" sz="6000" b="1" dirty="0" smtClean="0">
                <a:solidFill>
                  <a:srgbClr val="6F267F"/>
                </a:solidFill>
                <a:latin typeface="Monotype Corsiva" pitchFamily="66" charset="0"/>
              </a:rPr>
              <a:t>ö</a:t>
            </a:r>
            <a:r>
              <a:rPr lang="ru-RU" sz="6000" b="1" dirty="0" err="1" smtClean="0">
                <a:solidFill>
                  <a:srgbClr val="6F267F"/>
                </a:solidFill>
                <a:latin typeface="Monotype Corsiva" pitchFamily="66" charset="0"/>
              </a:rPr>
              <a:t>мысь</a:t>
            </a:r>
            <a:r>
              <a:rPr lang="ru-RU" sz="6000" b="1" dirty="0" smtClean="0">
                <a:solidFill>
                  <a:srgbClr val="6F267F"/>
                </a:solidFill>
                <a:latin typeface="Monotype Corsiva" pitchFamily="66" charset="0"/>
              </a:rPr>
              <a:t>!</a:t>
            </a:r>
            <a:endParaRPr lang="ru-RU" sz="6000" b="1" dirty="0">
              <a:solidFill>
                <a:srgbClr val="6F267F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s://pp.userapi.com/c851128/v851128777/ebd4b/rtE-bH9oSlA.jpg"/>
          <p:cNvPicPr>
            <a:picLocks noChangeAspect="1" noChangeArrowheads="1"/>
          </p:cNvPicPr>
          <p:nvPr/>
        </p:nvPicPr>
        <p:blipFill>
          <a:blip r:embed="rId2"/>
          <a:srcRect t="20606"/>
          <a:stretch>
            <a:fillRect/>
          </a:stretch>
        </p:blipFill>
        <p:spPr bwMode="auto">
          <a:xfrm>
            <a:off x="878675" y="2256503"/>
            <a:ext cx="7793378" cy="348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492" y="731520"/>
            <a:ext cx="602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3 – 4 класс</a:t>
            </a:r>
            <a:endParaRPr lang="ru-RU" sz="4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7021" y="1398286"/>
            <a:ext cx="72096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внеурочной деятельности </a:t>
            </a:r>
          </a:p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коми языку</a:t>
            </a:r>
          </a:p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ФГОС</a:t>
            </a:r>
          </a:p>
          <a:p>
            <a:pPr algn="ctr">
              <a:buFontTx/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Видза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олан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мойд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None/>
            </a:pP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Основное направление внеурочной деятельности: </a:t>
            </a:r>
          </a:p>
          <a:p>
            <a:pPr algn="ctr"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83007" y="404530"/>
            <a:ext cx="749218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0" algn="just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интеллектуального, социокультурного  развития ребенка и формирования его коммуникативных и социальных навыков через игровую деятельность посредством коми языка.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-4000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познакомить детей c культурой народа изучаемого языка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театр, литература, традиции, праздники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детей к новому социальному опыту за счет расширения спектра проигрываемых социальных ролей в игровых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личностных качеств (умение работать в сотрудничестве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коммуникабельность, уважение к себе и другим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Личностные,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предметные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6769" y="1488001"/>
            <a:ext cx="7094514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Личностные результаты: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прекрасного и эстетические чувства на основе знакомства с мировой и отечественной художественной культурой;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представление о мире как о многоязычном и поликультурном сообществе;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осознание языка, в том числе коми, как основного средства общения между людьми;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о коми языке как средстве выражения мыслей, чувств и эмоций; приобщение к культурным ценностям коми народа через произведения детского фольклора.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1" y="182246"/>
            <a:ext cx="671468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Личностные,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141" y="1532603"/>
            <a:ext cx="743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умения взаимодействовать с окружающими при выполнении разных ролей в пределах речевых потребностей и возможностей младшего школьника;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коммуникативных способностей, умения выбирать адекватные языковые и речевые средства для решения элементарной коммуникативной задачи;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расширение лингвистического кругозора;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познавательной, эмоциональной и волевой сфер;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мотивации к изучению коми языка;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владение умением работы с разными учебными пособиями.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1009" y="1670881"/>
            <a:ext cx="7530611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Предметные результаты: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участвовать в элементарных диалогах, соблюдая нормы речевого этикета;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воспроизводить наизусть небольшие произведения детского фольклора;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понимать на слух речь учителя и одноклассников при непосредственном общении и вербально/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невербально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реагировать на услышанное; – воспринимать на слух в аудиозаписи и понимать основное содержание небольших сообщений, рассказов, сказок, построенных в основном на знакомом языковом материале.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30326" y="294787"/>
            <a:ext cx="671468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Личностные,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1561513" y="239151"/>
          <a:ext cx="7076049" cy="6108252"/>
        </p:xfrm>
        <a:graphic>
          <a:graphicData uri="http://schemas.openxmlformats.org/drawingml/2006/table">
            <a:tbl>
              <a:tblPr/>
              <a:tblGrid>
                <a:gridCol w="3277774"/>
                <a:gridCol w="2053883"/>
                <a:gridCol w="1744392"/>
              </a:tblGrid>
              <a:tr h="1678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школьниками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социальных знаний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ценностного отношения к социальной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реальности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опыта социального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самостоятельного действия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уровень 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уровень 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уровень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4912" y="243384"/>
          <a:ext cx="8299938" cy="6684902"/>
        </p:xfrm>
        <a:graphic>
          <a:graphicData uri="http://schemas.openxmlformats.org/drawingml/2006/table">
            <a:tbl>
              <a:tblPr/>
              <a:tblGrid>
                <a:gridCol w="492369"/>
                <a:gridCol w="4690660"/>
                <a:gridCol w="495690"/>
                <a:gridCol w="581404"/>
                <a:gridCol w="590843"/>
                <a:gridCol w="1448972"/>
              </a:tblGrid>
              <a:tr h="1444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разделов и тем 3 класс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часов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занятий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аудито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рных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внеаудиторных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со сценарием игры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Ёма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ыжъяс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текстом, распределение ролей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игры в других классах.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Сказки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Соломонии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Пылаевой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со сценарием и распределение ролей 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над оформлением декораций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КТД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и групповые репетиции.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спектакля на гимназическом мероприятии «Юные таланты»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Сказка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Соломонии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Пылаевой «Сод»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ролей, репетиция.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над оформлением декораций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КТД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спектакля на гимназическом мероприятии 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Выль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во»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Сказка В.И.Лыткина«Чужан лун»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материалом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Просмотр коми сказки в нац театре «Дед Мороз и Чёрный принц»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Выход в театр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ролей, репетиция.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над оформлением декораций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КТД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спектакля в параллельном классе.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Занятие-практикум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098" marR="32098" marT="50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1122</Words>
  <Application>Microsoft Office PowerPoint</Application>
  <PresentationFormat>Экран (4:3)</PresentationFormat>
  <Paragraphs>296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Личностные, метапредметные и предметные результаты </vt:lpstr>
      <vt:lpstr>Личностные, метапредметные и  предметные результаты</vt:lpstr>
      <vt:lpstr>Личностные, метапредметные и  предметные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Юлия Шаньгина</cp:lastModifiedBy>
  <cp:revision>29</cp:revision>
  <dcterms:created xsi:type="dcterms:W3CDTF">2018-09-04T12:10:47Z</dcterms:created>
  <dcterms:modified xsi:type="dcterms:W3CDTF">2019-03-28T18:28:01Z</dcterms:modified>
</cp:coreProperties>
</file>