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5" r:id="rId7"/>
    <p:sldId id="262" r:id="rId8"/>
    <p:sldId id="263" r:id="rId9"/>
    <p:sldId id="264" r:id="rId10"/>
    <p:sldId id="266" r:id="rId11"/>
    <p:sldId id="267" r:id="rId12"/>
    <p:sldId id="270" r:id="rId13"/>
    <p:sldId id="269" r:id="rId14"/>
    <p:sldId id="274" r:id="rId15"/>
    <p:sldId id="271" r:id="rId16"/>
    <p:sldId id="272" r:id="rId17"/>
    <p:sldId id="275" r:id="rId18"/>
    <p:sldId id="277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955" autoAdjust="0"/>
  </p:normalViewPr>
  <p:slideViewPr>
    <p:cSldViewPr>
      <p:cViewPr varScale="1">
        <p:scale>
          <a:sx n="69" d="100"/>
          <a:sy n="69" d="100"/>
        </p:scale>
        <p:origin x="-20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6C2A3-8B72-45D5-8AA4-F23DFC921AAC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436365-8139-4CF0-8E5B-6F545D1D5C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2803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36365-8139-4CF0-8E5B-6F545D1D5C8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5177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Подземный ход в Петропавловской крепости.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36365-8139-4CF0-8E5B-6F545D1D5C8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1208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36365-8139-4CF0-8E5B-6F545D1D5C8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1829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36365-8139-4CF0-8E5B-6F545D1D5C8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719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36365-8139-4CF0-8E5B-6F545D1D5C81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1094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36365-8139-4CF0-8E5B-6F545D1D5C8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840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36365-8139-4CF0-8E5B-6F545D1D5C81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660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36365-8139-4CF0-8E5B-6F545D1D5C81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7109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/>
              <a:t>ОДНОРОДНЫЕ ЧЛЕНЫ  ПРЕДЛОЖЕНИЯ. ЗАКРЕПЛЕНИЕ.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ru-RU" b="1" dirty="0" smtClean="0"/>
              <a:t>4 Класс</a:t>
            </a:r>
          </a:p>
          <a:p>
            <a:pPr marL="68580" indent="0">
              <a:buNone/>
            </a:pPr>
            <a:r>
              <a:rPr lang="ru-RU" b="1" dirty="0" smtClean="0"/>
              <a:t>русский  язык</a:t>
            </a:r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r>
              <a:rPr lang="ru-RU" dirty="0" smtClean="0"/>
              <a:t>Подготовила:  </a:t>
            </a:r>
          </a:p>
          <a:p>
            <a:pPr marL="68580" indent="0">
              <a:buNone/>
            </a:pPr>
            <a:r>
              <a:rPr lang="ru-RU" b="1" dirty="0" smtClean="0"/>
              <a:t>Тихомирова Елена Андреевна</a:t>
            </a:r>
          </a:p>
          <a:p>
            <a:pPr marL="68580" indent="0">
              <a:buNone/>
            </a:pPr>
            <a:r>
              <a:rPr lang="ru-RU" b="1" dirty="0"/>
              <a:t>у</a:t>
            </a:r>
            <a:r>
              <a:rPr lang="ru-RU" b="1" dirty="0" smtClean="0"/>
              <a:t>читель начальных  классов</a:t>
            </a:r>
          </a:p>
          <a:p>
            <a:pPr marL="68580" indent="0">
              <a:buNone/>
            </a:pPr>
            <a:r>
              <a:rPr lang="ru-RU" dirty="0" smtClean="0"/>
              <a:t>МБОУ  «СОШ  № 28»</a:t>
            </a:r>
            <a:endParaRPr lang="ru-RU" dirty="0"/>
          </a:p>
          <a:p>
            <a:pPr marL="525780" indent="-457200">
              <a:buAutoNum type="arabicPlain" startAt="4"/>
            </a:pPr>
            <a:endParaRPr lang="ru-RU" dirty="0" smtClean="0"/>
          </a:p>
          <a:p>
            <a:pPr marL="525780" indent="-457200">
              <a:buAutoNum type="arabicPlain" startAt="4"/>
            </a:pPr>
            <a:endParaRPr lang="ru-RU" dirty="0"/>
          </a:p>
          <a:p>
            <a:pPr marL="525780" indent="-457200">
              <a:buAutoNum type="arabicPlain" startAt="4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81161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1152128"/>
          </a:xfrm>
        </p:spPr>
        <p:txBody>
          <a:bodyPr/>
          <a:lstStyle/>
          <a:p>
            <a:r>
              <a:rPr lang="ru-RU" b="1" dirty="0" smtClean="0"/>
              <a:t>Запишите предложение: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3600" dirty="0" smtClean="0"/>
              <a:t>   (</a:t>
            </a:r>
            <a:r>
              <a:rPr lang="ru-RU" sz="3600" dirty="0" err="1" smtClean="0"/>
              <a:t>У,у</a:t>
            </a:r>
            <a:r>
              <a:rPr lang="ru-RU" sz="3600" dirty="0" smtClean="0"/>
              <a:t>)ч…</a:t>
            </a:r>
            <a:r>
              <a:rPr lang="ru-RU" sz="3600" dirty="0" err="1" smtClean="0"/>
              <a:t>ники</a:t>
            </a:r>
            <a:r>
              <a:rPr lang="ru-RU" sz="3600" dirty="0" smtClean="0"/>
              <a:t>   и   </a:t>
            </a:r>
            <a:r>
              <a:rPr lang="ru-RU" sz="3600" dirty="0" err="1" smtClean="0"/>
              <a:t>уч</a:t>
            </a:r>
            <a:r>
              <a:rPr lang="ru-RU" sz="3600" dirty="0" smtClean="0"/>
              <a:t>…теля</a:t>
            </a:r>
          </a:p>
          <a:p>
            <a:pPr marL="68580" indent="0">
              <a:buNone/>
            </a:pPr>
            <a:r>
              <a:rPr lang="ru-RU" sz="3600" dirty="0" smtClean="0"/>
              <a:t>  посетили   в  (</a:t>
            </a:r>
            <a:r>
              <a:rPr lang="ru-RU" sz="3600" dirty="0" err="1" smtClean="0"/>
              <a:t>М,м</a:t>
            </a:r>
            <a:r>
              <a:rPr lang="ru-RU" sz="3600" dirty="0" smtClean="0"/>
              <a:t>)…</a:t>
            </a:r>
            <a:r>
              <a:rPr lang="ru-RU" sz="3600" dirty="0" err="1" smtClean="0"/>
              <a:t>скве</a:t>
            </a:r>
            <a:endParaRPr lang="ru-RU" sz="3600" dirty="0" smtClean="0"/>
          </a:p>
          <a:p>
            <a:pPr marL="68580" indent="0">
              <a:buNone/>
            </a:pPr>
            <a:r>
              <a:rPr lang="ru-RU" sz="3600" dirty="0" smtClean="0"/>
              <a:t>  (</a:t>
            </a:r>
            <a:r>
              <a:rPr lang="ru-RU" sz="3600" dirty="0" err="1" smtClean="0"/>
              <a:t>Т,т</a:t>
            </a:r>
            <a:r>
              <a:rPr lang="ru-RU" sz="3600" dirty="0" smtClean="0"/>
              <a:t>)</a:t>
            </a:r>
            <a:r>
              <a:rPr lang="ru-RU" sz="3600" dirty="0" err="1" smtClean="0"/>
              <a:t>рет</a:t>
            </a:r>
            <a:r>
              <a:rPr lang="ru-RU" sz="3600" dirty="0" smtClean="0"/>
              <a:t>…</a:t>
            </a:r>
            <a:r>
              <a:rPr lang="ru-RU" sz="3600" dirty="0" err="1" smtClean="0"/>
              <a:t>яковскую</a:t>
            </a:r>
            <a:r>
              <a:rPr lang="ru-RU" sz="3600" dirty="0" smtClean="0"/>
              <a:t> </a:t>
            </a:r>
          </a:p>
          <a:p>
            <a:pPr marL="68580" indent="0">
              <a:buNone/>
            </a:pPr>
            <a:r>
              <a:rPr lang="ru-RU" sz="3600" dirty="0"/>
              <a:t> </a:t>
            </a:r>
            <a:r>
              <a:rPr lang="ru-RU" sz="3600" dirty="0" smtClean="0"/>
              <a:t>  г…л…рею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598338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1152128"/>
          </a:xfrm>
        </p:spPr>
        <p:txBody>
          <a:bodyPr/>
          <a:lstStyle/>
          <a:p>
            <a:r>
              <a:rPr lang="ru-RU" b="1" dirty="0" smtClean="0"/>
              <a:t>Запишите предложение: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3600" dirty="0" smtClean="0"/>
              <a:t>   </a:t>
            </a:r>
            <a:r>
              <a:rPr lang="ru-RU" sz="4000" u="sng" dirty="0" smtClean="0">
                <a:solidFill>
                  <a:srgbClr val="FF0000"/>
                </a:solidFill>
              </a:rPr>
              <a:t>У</a:t>
            </a:r>
            <a:r>
              <a:rPr lang="ru-RU" sz="4000" dirty="0" smtClean="0"/>
              <a:t>ч</a:t>
            </a:r>
            <a:r>
              <a:rPr lang="ru-RU" sz="4000" u="sng" dirty="0" smtClean="0">
                <a:solidFill>
                  <a:srgbClr val="FF0000"/>
                </a:solidFill>
              </a:rPr>
              <a:t>е</a:t>
            </a:r>
            <a:r>
              <a:rPr lang="ru-RU" sz="4000" dirty="0" smtClean="0"/>
              <a:t>ники    и    уч</a:t>
            </a:r>
            <a:r>
              <a:rPr lang="ru-RU" sz="4000" u="sng" dirty="0">
                <a:solidFill>
                  <a:srgbClr val="FF0000"/>
                </a:solidFill>
              </a:rPr>
              <a:t>и</a:t>
            </a:r>
            <a:r>
              <a:rPr lang="ru-RU" sz="4000" dirty="0" smtClean="0"/>
              <a:t>теля</a:t>
            </a:r>
          </a:p>
          <a:p>
            <a:pPr marL="68580" indent="0">
              <a:buNone/>
            </a:pPr>
            <a:r>
              <a:rPr lang="ru-RU" sz="4000" dirty="0" smtClean="0"/>
              <a:t>  посетили    в    </a:t>
            </a:r>
            <a:r>
              <a:rPr lang="ru-RU" sz="4000" u="sng" dirty="0" smtClean="0">
                <a:solidFill>
                  <a:srgbClr val="FF0000"/>
                </a:solidFill>
              </a:rPr>
              <a:t>Мо</a:t>
            </a:r>
            <a:r>
              <a:rPr lang="ru-RU" sz="4000" dirty="0" smtClean="0"/>
              <a:t>скве</a:t>
            </a:r>
          </a:p>
          <a:p>
            <a:pPr marL="68580" indent="0">
              <a:buNone/>
            </a:pPr>
            <a:r>
              <a:rPr lang="ru-RU" sz="4000" dirty="0" smtClean="0"/>
              <a:t> </a:t>
            </a:r>
            <a:r>
              <a:rPr lang="ru-RU" sz="4000" u="sng" dirty="0" smtClean="0">
                <a:solidFill>
                  <a:srgbClr val="FF0000"/>
                </a:solidFill>
              </a:rPr>
              <a:t>Т</a:t>
            </a:r>
            <a:r>
              <a:rPr lang="ru-RU" sz="4000" dirty="0" smtClean="0"/>
              <a:t>рет</a:t>
            </a:r>
            <a:r>
              <a:rPr lang="ru-RU" sz="4000" u="sng" dirty="0" smtClean="0">
                <a:solidFill>
                  <a:srgbClr val="FF0000"/>
                </a:solidFill>
              </a:rPr>
              <a:t>ь</a:t>
            </a:r>
            <a:r>
              <a:rPr lang="ru-RU" sz="4000" dirty="0" smtClean="0"/>
              <a:t>яковскую  г</a:t>
            </a:r>
            <a:r>
              <a:rPr lang="ru-RU" sz="4000" u="sng" dirty="0" smtClean="0">
                <a:solidFill>
                  <a:srgbClr val="FF0000"/>
                </a:solidFill>
              </a:rPr>
              <a:t>а</a:t>
            </a:r>
            <a:r>
              <a:rPr lang="ru-RU" sz="4000" dirty="0" smtClean="0"/>
              <a:t>л</a:t>
            </a:r>
            <a:r>
              <a:rPr lang="ru-RU" sz="4000" u="sng" dirty="0" smtClean="0">
                <a:solidFill>
                  <a:srgbClr val="FF0000"/>
                </a:solidFill>
              </a:rPr>
              <a:t>е</a:t>
            </a:r>
            <a:r>
              <a:rPr lang="ru-RU" sz="4000" dirty="0" smtClean="0"/>
              <a:t>рею</a:t>
            </a:r>
            <a:r>
              <a:rPr lang="ru-RU" sz="3600" u="sng" dirty="0" smtClean="0">
                <a:solidFill>
                  <a:srgbClr val="FF0000"/>
                </a:solidFill>
              </a:rPr>
              <a:t>.</a:t>
            </a:r>
            <a:endParaRPr lang="ru-RU" sz="36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6024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692696"/>
            <a:ext cx="7560840" cy="4673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200"/>
              </a:spcAft>
            </a:pPr>
            <a:r>
              <a:rPr lang="ru-RU" sz="3600" b="1" dirty="0">
                <a:solidFill>
                  <a:srgbClr val="94C600"/>
                </a:solidFill>
              </a:rPr>
              <a:t>Учебник стр. 43-44, упр.27</a:t>
            </a:r>
            <a:r>
              <a:rPr lang="ru-RU" sz="1600" b="1" dirty="0">
                <a:latin typeface="Times New Roman"/>
                <a:ea typeface="Calibri"/>
                <a:cs typeface="Times New Roman"/>
              </a:rPr>
              <a:t>           </a:t>
            </a:r>
            <a:endParaRPr lang="ru-RU" sz="600" b="1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2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  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1   схема   -    </a:t>
            </a:r>
            <a:r>
              <a:rPr lang="ru-RU" sz="2400" u="dotDash" dirty="0">
                <a:latin typeface="Times New Roman"/>
                <a:ea typeface="Calibri"/>
                <a:cs typeface="Times New Roman"/>
              </a:rPr>
              <a:t>На   опушке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   </a:t>
            </a:r>
            <a:r>
              <a:rPr lang="ru-RU" sz="2400" u="heavy" dirty="0">
                <a:latin typeface="Times New Roman"/>
                <a:ea typeface="Calibri"/>
                <a:cs typeface="Times New Roman"/>
              </a:rPr>
              <a:t>Варюша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   </a:t>
            </a:r>
            <a:r>
              <a:rPr lang="ru-RU" sz="2400" u="dbl" dirty="0">
                <a:latin typeface="Times New Roman"/>
                <a:ea typeface="Calibri"/>
                <a:cs typeface="Times New Roman"/>
              </a:rPr>
              <a:t>остановилась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  </a:t>
            </a:r>
            <a:endParaRPr lang="ru-RU" sz="10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20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                      и    </a:t>
            </a:r>
            <a:r>
              <a:rPr lang="ru-RU" sz="2400" u="dbl" dirty="0">
                <a:latin typeface="Times New Roman"/>
                <a:ea typeface="Calibri"/>
                <a:cs typeface="Times New Roman"/>
              </a:rPr>
              <a:t>посмотрела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   </a:t>
            </a:r>
            <a:r>
              <a:rPr lang="ru-RU" sz="2400" u="dotDash" dirty="0">
                <a:latin typeface="Times New Roman"/>
                <a:ea typeface="Calibri"/>
                <a:cs typeface="Times New Roman"/>
              </a:rPr>
              <a:t>по   сторонам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. </a:t>
            </a:r>
          </a:p>
          <a:p>
            <a:pPr algn="ctr">
              <a:lnSpc>
                <a:spcPct val="115000"/>
              </a:lnSpc>
              <a:spcAft>
                <a:spcPts val="1200"/>
              </a:spcAft>
            </a:pPr>
            <a:endParaRPr lang="ru-RU" sz="9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20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    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2  схема   -   </a:t>
            </a:r>
            <a:r>
              <a:rPr lang="ru-RU" sz="2400" u="dbl" dirty="0">
                <a:latin typeface="Times New Roman"/>
                <a:ea typeface="Calibri"/>
                <a:cs typeface="Times New Roman"/>
              </a:rPr>
              <a:t>Встала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   </a:t>
            </a:r>
            <a:r>
              <a:rPr lang="ru-RU" sz="2400" u="heavy" dirty="0">
                <a:latin typeface="Times New Roman"/>
                <a:ea typeface="Calibri"/>
                <a:cs typeface="Times New Roman"/>
              </a:rPr>
              <a:t>Варюша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,   </a:t>
            </a:r>
            <a:r>
              <a:rPr lang="ru-RU" sz="2400" u="dbl" dirty="0">
                <a:latin typeface="Times New Roman"/>
                <a:ea typeface="Calibri"/>
                <a:cs typeface="Times New Roman"/>
              </a:rPr>
              <a:t>оделась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    и    </a:t>
            </a:r>
            <a:r>
              <a:rPr lang="ru-RU" sz="2400" u="dbl" dirty="0">
                <a:latin typeface="Times New Roman"/>
                <a:ea typeface="Calibri"/>
                <a:cs typeface="Times New Roman"/>
              </a:rPr>
              <a:t>вышла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   </a:t>
            </a:r>
            <a:endParaRPr lang="ru-RU" sz="10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        </a:t>
            </a:r>
            <a:r>
              <a:rPr lang="ru-RU" sz="2400" u="dotDash" dirty="0">
                <a:latin typeface="Times New Roman"/>
                <a:ea typeface="Calibri"/>
                <a:cs typeface="Times New Roman"/>
              </a:rPr>
              <a:t>из   избы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.</a:t>
            </a:r>
            <a:endParaRPr lang="ru-RU" sz="1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endParaRPr lang="ru-RU" sz="9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      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3 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схема   -    </a:t>
            </a:r>
            <a:r>
              <a:rPr lang="ru-RU" sz="2400" u="wavy" dirty="0">
                <a:latin typeface="Times New Roman"/>
                <a:ea typeface="Calibri"/>
                <a:cs typeface="Times New Roman"/>
              </a:rPr>
              <a:t>Тихая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   и   </a:t>
            </a:r>
            <a:r>
              <a:rPr lang="ru-RU" sz="2400" u="wavy" dirty="0">
                <a:latin typeface="Times New Roman"/>
                <a:ea typeface="Calibri"/>
                <a:cs typeface="Times New Roman"/>
              </a:rPr>
              <a:t>тёплая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    </a:t>
            </a:r>
            <a:r>
              <a:rPr lang="ru-RU" sz="2400" u="heavy" dirty="0">
                <a:latin typeface="Times New Roman"/>
                <a:ea typeface="Calibri"/>
                <a:cs typeface="Times New Roman"/>
              </a:rPr>
              <a:t>заря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    </a:t>
            </a:r>
            <a:r>
              <a:rPr lang="ru-RU" sz="2400" u="dbl" dirty="0">
                <a:latin typeface="Times New Roman"/>
                <a:ea typeface="Calibri"/>
                <a:cs typeface="Times New Roman"/>
              </a:rPr>
              <a:t>занималась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   </a:t>
            </a:r>
            <a:endParaRPr lang="ru-RU" sz="10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             </a:t>
            </a:r>
            <a:r>
              <a:rPr lang="ru-RU" sz="2400" u="dotDash" dirty="0">
                <a:latin typeface="Times New Roman"/>
                <a:ea typeface="Calibri"/>
                <a:cs typeface="Times New Roman"/>
              </a:rPr>
              <a:t>над    землёй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.</a:t>
            </a:r>
            <a:endParaRPr lang="ru-RU" sz="10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8264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548680"/>
            <a:ext cx="7024744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Измените  предложения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15781101"/>
              </p:ext>
            </p:extLst>
          </p:nvPr>
        </p:nvGraphicFramePr>
        <p:xfrm>
          <a:off x="539552" y="1628800"/>
          <a:ext cx="8136904" cy="4608512"/>
        </p:xfrm>
        <a:graphic>
          <a:graphicData uri="http://schemas.openxmlformats.org/drawingml/2006/table">
            <a:tbl>
              <a:tblPr firstRow="1" firstCol="1" bandRow="1"/>
              <a:tblGrid>
                <a:gridCol w="8136904"/>
              </a:tblGrid>
              <a:tr h="46085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endParaRPr lang="ru-RU" sz="20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схема - _____   </a:t>
                      </a:r>
                      <a:r>
                        <a:rPr lang="ru-RU" sz="2800" u="dbl" baseline="-25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________</a:t>
                      </a:r>
                      <a:r>
                        <a:rPr lang="ru-RU" sz="2800" baseline="-25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2800" baseline="-25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 </a:t>
                      </a:r>
                      <a:r>
                        <a:rPr lang="ru-RU" sz="2800" u="dbl" baseline="-25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_______</a:t>
                      </a:r>
                      <a:r>
                        <a:rPr lang="ru-RU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  </a:t>
                      </a:r>
                      <a:r>
                        <a:rPr lang="ru-RU" sz="2800" u="dbl" baseline="-25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_______</a:t>
                      </a:r>
                      <a:r>
                        <a:rPr lang="ru-RU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kumimoji="0" lang="ru-RU" sz="2800" b="0" i="0" u="dotDash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_____</a:t>
                      </a:r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 .</a:t>
                      </a:r>
                      <a:r>
                        <a:rPr lang="ru-RU" sz="2000" u="none" strike="noStrike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u="none" strike="noStrike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ru-RU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схема - </a:t>
                      </a:r>
                      <a:r>
                        <a:rPr lang="ru-RU" sz="2800" u="dotDash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_____</a:t>
                      </a:r>
                      <a:r>
                        <a:rPr lang="ru-RU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2800" u="dbl" baseline="-25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_______</a:t>
                      </a:r>
                      <a:r>
                        <a:rPr lang="ru-RU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</a:t>
                      </a:r>
                      <a:r>
                        <a:rPr lang="ru-RU" sz="2800" u="wavy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_____</a:t>
                      </a:r>
                      <a:r>
                        <a:rPr lang="ru-RU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  </a:t>
                      </a:r>
                      <a:r>
                        <a:rPr lang="ru-RU" sz="2800" u="wavy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_____</a:t>
                      </a:r>
                      <a:r>
                        <a:rPr lang="ru-RU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2800" u="none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_____</a:t>
                      </a:r>
                      <a:r>
                        <a:rPr lang="ru-RU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2400" u="dotDash" baseline="-25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dotDash" baseline="-25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dotDash" baseline="-25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3 схема - _____   </a:t>
                      </a:r>
                      <a:r>
                        <a:rPr kumimoji="0" lang="ru-RU" sz="3200" b="0" i="0" u="dbl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_______</a:t>
                      </a:r>
                      <a:r>
                        <a:rPr kumimoji="0" lang="ru-RU" sz="28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ru-RU" sz="2800" b="0" i="0" u="dotDash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______</a:t>
                      </a:r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 и  </a:t>
                      </a:r>
                      <a:r>
                        <a:rPr kumimoji="0" lang="ru-RU" sz="2800" b="0" i="0" u="dbl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_______</a:t>
                      </a:r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r>
                        <a:rPr kumimoji="0" lang="ru-RU" sz="2800" b="0" i="0" u="dotDash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_____</a:t>
                      </a:r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 .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1200"/>
                        </a:spcAft>
                        <a:buAutoNum type="arabicPlain" startAt="2"/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30" marR="48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01736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920880" cy="568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19882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11521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Напишите текст, опираясь  на  таблицу.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19564197"/>
              </p:ext>
            </p:extLst>
          </p:nvPr>
        </p:nvGraphicFramePr>
        <p:xfrm>
          <a:off x="971600" y="1988840"/>
          <a:ext cx="7128792" cy="4032449"/>
        </p:xfrm>
        <a:graphic>
          <a:graphicData uri="http://schemas.openxmlformats.org/drawingml/2006/table">
            <a:tbl>
              <a:tblPr/>
              <a:tblGrid>
                <a:gridCol w="1562086"/>
                <a:gridCol w="1562086"/>
                <a:gridCol w="2002310"/>
                <a:gridCol w="2002310"/>
              </a:tblGrid>
              <a:tr h="27359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Однородные    члены   </a:t>
                      </a:r>
                      <a:r>
                        <a:rPr lang="ru-RU" sz="14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предложения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71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Подлежащие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Сказуемые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Второстепенные </a:t>
                      </a:r>
                      <a:r>
                        <a:rPr lang="ru-RU" sz="14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члены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5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5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2 (определения)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1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4 (обстоятельство)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5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(дополнение)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1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(дополнение)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4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60824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00594130"/>
              </p:ext>
            </p:extLst>
          </p:nvPr>
        </p:nvGraphicFramePr>
        <p:xfrm>
          <a:off x="683568" y="476673"/>
          <a:ext cx="7848872" cy="5760640"/>
        </p:xfrm>
        <a:graphic>
          <a:graphicData uri="http://schemas.openxmlformats.org/drawingml/2006/table">
            <a:tbl>
              <a:tblPr firstRow="1" firstCol="1" bandRow="1"/>
              <a:tblGrid>
                <a:gridCol w="7848872"/>
              </a:tblGrid>
              <a:tr h="5760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3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Проверка</a:t>
                      </a:r>
                      <a:r>
                        <a:rPr lang="ru-RU" sz="3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            </a:t>
                      </a:r>
                      <a:endParaRPr lang="ru-RU" sz="32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                   ЩЕГОЛ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( 1)  Щегол - певчая  </a:t>
                      </a:r>
                      <a:r>
                        <a:rPr lang="ru-RU" sz="28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птица.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 </a:t>
                      </a:r>
                      <a:r>
                        <a:rPr lang="ru-RU" sz="28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2)  </a:t>
                      </a:r>
                      <a:r>
                        <a:rPr lang="ru-RU" sz="28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  нее  яркое, праз</a:t>
                      </a:r>
                      <a:r>
                        <a:rPr lang="ru-RU" sz="2800" b="1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r>
                        <a:rPr lang="ru-RU" sz="28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ничное  оп</a:t>
                      </a:r>
                      <a:r>
                        <a:rPr lang="ru-RU" sz="2800" b="1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r>
                        <a:rPr lang="ru-RU" sz="28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рение.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 </a:t>
                      </a:r>
                      <a:r>
                        <a:rPr lang="ru-RU" sz="28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3)  </a:t>
                      </a:r>
                      <a:r>
                        <a:rPr lang="ru-RU" sz="28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Щегол  вьёт гнезда  на сливе,  яблоне, клене, тополе.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 </a:t>
                      </a:r>
                      <a:r>
                        <a:rPr lang="ru-RU" sz="28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4)  </a:t>
                      </a:r>
                      <a:r>
                        <a:rPr lang="ru-RU" sz="28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Он облицовывает  свой  дом  мхом, пухом,  хвоинками.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 </a:t>
                      </a:r>
                      <a:r>
                        <a:rPr lang="ru-RU" sz="28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5)  </a:t>
                      </a:r>
                      <a:r>
                        <a:rPr lang="ru-RU" sz="28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Пт</a:t>
                      </a:r>
                      <a:r>
                        <a:rPr lang="ru-RU" sz="2800" b="1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r>
                        <a:rPr lang="ru-RU" sz="28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нцов  кормят  с</a:t>
                      </a:r>
                      <a:r>
                        <a:rPr lang="ru-RU" sz="2800" b="1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r>
                        <a:rPr lang="ru-RU" sz="28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менами  и насекомыми.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 </a:t>
                      </a:r>
                      <a:r>
                        <a:rPr lang="ru-RU" sz="28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6)  </a:t>
                      </a:r>
                      <a:r>
                        <a:rPr lang="ru-RU" sz="28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Щеглята  выл</a:t>
                      </a:r>
                      <a:r>
                        <a:rPr lang="ru-RU" sz="2800" b="1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r>
                        <a:rPr lang="ru-RU" sz="28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тают  из  гн</a:t>
                      </a:r>
                      <a:r>
                        <a:rPr lang="ru-RU" sz="2800" b="1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r>
                        <a:rPr lang="ru-RU" sz="28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зда, сб</a:t>
                      </a:r>
                      <a:r>
                        <a:rPr lang="ru-RU" sz="2800" b="1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r>
                        <a:rPr lang="ru-RU" sz="28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ваются  в стайки  и  кочуют  в окрес</a:t>
                      </a:r>
                      <a:r>
                        <a:rPr lang="ru-RU" sz="2800" b="1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r>
                        <a:rPr lang="ru-RU" sz="28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ностях.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48010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8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-603448"/>
            <a:ext cx="7920880" cy="5312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83130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6637468" cy="115212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Дифференцированное домашнее  задание: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2276872"/>
            <a:ext cx="6924512" cy="3510741"/>
          </a:xfrm>
        </p:spPr>
        <p:txBody>
          <a:bodyPr>
            <a:normAutofit fontScale="92500" lnSpcReduction="20000"/>
          </a:bodyPr>
          <a:lstStyle/>
          <a:p>
            <a:r>
              <a:rPr lang="ru-RU" sz="3200" b="1" i="1" u="sng" dirty="0" smtClean="0"/>
              <a:t>1  уровень</a:t>
            </a:r>
            <a:r>
              <a:rPr lang="ru-RU" sz="3200" i="1" u="sng" dirty="0" smtClean="0"/>
              <a:t>: </a:t>
            </a:r>
          </a:p>
          <a:p>
            <a:r>
              <a:rPr lang="ru-RU" sz="3500" b="1" dirty="0" smtClean="0"/>
              <a:t>           П/Т стр. 22 – 23, упр.  22</a:t>
            </a:r>
          </a:p>
          <a:p>
            <a:pPr marL="457200" indent="-457200">
              <a:buAutoNum type="arabicPlain"/>
            </a:pPr>
            <a:endParaRPr lang="ru-RU" sz="2800" dirty="0"/>
          </a:p>
          <a:p>
            <a:r>
              <a:rPr lang="ru-RU" sz="3200" b="1" i="1" u="sng" dirty="0" smtClean="0"/>
              <a:t>2   уровень</a:t>
            </a:r>
            <a:r>
              <a:rPr lang="ru-RU" sz="3200" u="sng" dirty="0" smtClean="0"/>
              <a:t>: </a:t>
            </a:r>
          </a:p>
          <a:p>
            <a:r>
              <a:rPr lang="ru-RU" sz="2800" dirty="0" smtClean="0"/>
              <a:t>            </a:t>
            </a:r>
            <a:r>
              <a:rPr lang="ru-RU" sz="3200" b="1" dirty="0" smtClean="0"/>
              <a:t>Найти  в  стихотворениях  Самуила  Маршака  предложения  с  ОЧП. Выписать  их  и  подчеркнуть  ОЧП.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1290572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8569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79156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u="sng" dirty="0" smtClean="0"/>
              <a:t>Цель:</a:t>
            </a:r>
            <a:r>
              <a:rPr lang="ru-RU" sz="2800" b="1" dirty="0" smtClean="0"/>
              <a:t>  Закрепить  знания  об однородных  членах  предложения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r>
              <a:rPr lang="ru-RU" b="1" u="sng" dirty="0" smtClean="0"/>
              <a:t>Задачи:</a:t>
            </a:r>
            <a:r>
              <a:rPr lang="ru-RU" b="1" dirty="0" smtClean="0"/>
              <a:t> </a:t>
            </a:r>
          </a:p>
          <a:p>
            <a:pPr marL="68580" indent="0">
              <a:buNone/>
            </a:pPr>
            <a:endParaRPr lang="ru-RU" b="1" dirty="0" smtClean="0"/>
          </a:p>
          <a:p>
            <a:pPr marL="525780" indent="-457200">
              <a:buAutoNum type="arabicParenR"/>
            </a:pPr>
            <a:r>
              <a:rPr lang="ru-RU" b="1" dirty="0" smtClean="0"/>
              <a:t>Вспомнить  ….</a:t>
            </a:r>
          </a:p>
          <a:p>
            <a:pPr marL="525780" indent="-457200">
              <a:buAutoNum type="arabicParenR"/>
            </a:pPr>
            <a:r>
              <a:rPr lang="ru-RU" b="1" dirty="0" smtClean="0"/>
              <a:t>Повторить ….</a:t>
            </a:r>
          </a:p>
          <a:p>
            <a:pPr marL="525780" indent="-457200">
              <a:buAutoNum type="arabicParenR"/>
            </a:pPr>
            <a:r>
              <a:rPr lang="ru-RU" b="1" dirty="0" smtClean="0"/>
              <a:t>Поупражняться  в  ….</a:t>
            </a:r>
          </a:p>
          <a:p>
            <a:pPr marL="525780" indent="-457200">
              <a:buAutoNum type="arabicParenR"/>
            </a:pPr>
            <a:r>
              <a:rPr lang="ru-RU" b="1" dirty="0" smtClean="0"/>
              <a:t>Выполнить …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4045783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Задачи  урока: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5780" indent="-457200">
              <a:buAutoNum type="arabicParenR"/>
            </a:pPr>
            <a:r>
              <a:rPr lang="ru-RU" b="1" dirty="0" smtClean="0"/>
              <a:t>Вспомнить всё, что мы знаем про ОЧП.</a:t>
            </a:r>
          </a:p>
          <a:p>
            <a:pPr marL="525780" indent="-457200">
              <a:buAutoNum type="arabicParenR"/>
            </a:pPr>
            <a:r>
              <a:rPr lang="ru-RU" b="1" dirty="0" smtClean="0"/>
              <a:t>Повторить правила постановки запятых при ОЧП.</a:t>
            </a:r>
          </a:p>
          <a:p>
            <a:pPr marL="525780" indent="-457200">
              <a:buAutoNum type="arabicParenR"/>
            </a:pPr>
            <a:r>
              <a:rPr lang="ru-RU" b="1" dirty="0" smtClean="0"/>
              <a:t>Поупражняться в нахождении ОЧП  в  предложениях, соотносить схемы с предложениями с ОЧП.</a:t>
            </a:r>
          </a:p>
          <a:p>
            <a:pPr marL="525780" indent="-457200">
              <a:buAutoNum type="arabicParenR"/>
            </a:pPr>
            <a:r>
              <a:rPr lang="ru-RU" b="1" dirty="0" smtClean="0"/>
              <a:t>Выполнить творческие задания с ОЧП.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440766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Минутка    Чистописания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lvl="1" indent="0">
              <a:buNone/>
            </a:pPr>
            <a:endParaRPr lang="ru-RU" sz="6000" dirty="0" smtClean="0"/>
          </a:p>
          <a:p>
            <a:pPr marL="365760" lvl="1" indent="0">
              <a:buNone/>
            </a:pPr>
            <a:r>
              <a:rPr lang="ru-RU" sz="6000" dirty="0" err="1" smtClean="0"/>
              <a:t>ле</a:t>
            </a:r>
            <a:r>
              <a:rPr lang="ru-RU" sz="6000" b="1" dirty="0" smtClean="0"/>
              <a:t>     </a:t>
            </a:r>
            <a:r>
              <a:rPr lang="ru-RU" sz="6000" dirty="0" smtClean="0"/>
              <a:t>ре</a:t>
            </a:r>
            <a:r>
              <a:rPr lang="ru-RU" sz="6000" b="1" dirty="0" smtClean="0"/>
              <a:t>     </a:t>
            </a:r>
            <a:r>
              <a:rPr lang="ru-RU" sz="6000" dirty="0" smtClean="0"/>
              <a:t>га</a:t>
            </a:r>
            <a:r>
              <a:rPr lang="ru-RU" sz="6000" b="1" dirty="0" smtClean="0"/>
              <a:t>    </a:t>
            </a:r>
            <a:r>
              <a:rPr lang="ru-RU" sz="6000" dirty="0" smtClean="0"/>
              <a:t>я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xmlns="" val="1599108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548680"/>
            <a:ext cx="7024744" cy="122413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Г</a:t>
            </a:r>
            <a:r>
              <a:rPr lang="ru-RU" b="1" u="sng" dirty="0" smtClean="0"/>
              <a:t>А</a:t>
            </a:r>
            <a:r>
              <a:rPr lang="ru-RU" b="1" dirty="0" smtClean="0"/>
              <a:t>Л</a:t>
            </a:r>
            <a:r>
              <a:rPr lang="ru-RU" b="1" u="sng" dirty="0" smtClean="0"/>
              <a:t>Е</a:t>
            </a:r>
            <a:r>
              <a:rPr lang="ru-RU" b="1" dirty="0" smtClean="0"/>
              <a:t>РЕЯ – длинный           </a:t>
            </a:r>
            <a:br>
              <a:rPr lang="ru-RU" b="1" dirty="0" smtClean="0"/>
            </a:br>
            <a:r>
              <a:rPr lang="ru-RU" b="1" dirty="0"/>
              <a:t> </a:t>
            </a:r>
            <a:r>
              <a:rPr lang="ru-RU" b="1" dirty="0" smtClean="0"/>
              <a:t>                  подземный  ход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763284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8692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20688"/>
            <a:ext cx="7024744" cy="720080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</a:t>
            </a:r>
            <a:r>
              <a:rPr lang="ru-RU" b="1" dirty="0" smtClean="0"/>
              <a:t>Фотогалерея</a:t>
            </a:r>
            <a:endParaRPr lang="ru-RU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632848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16489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548680"/>
            <a:ext cx="7024744" cy="792088"/>
          </a:xfrm>
        </p:spPr>
        <p:txBody>
          <a:bodyPr>
            <a:normAutofit/>
          </a:bodyPr>
          <a:lstStyle/>
          <a:p>
            <a:r>
              <a:rPr lang="ru-RU" b="1" dirty="0" smtClean="0"/>
              <a:t>Стеклянная  галерея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776864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41916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548680"/>
            <a:ext cx="7024744" cy="122413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Галёрка (устар. </a:t>
            </a:r>
            <a:r>
              <a:rPr lang="ru-RU" b="1" dirty="0"/>
              <a:t>с</a:t>
            </a:r>
            <a:r>
              <a:rPr lang="ru-RU" b="1" dirty="0" smtClean="0"/>
              <a:t>л.)   -  </a:t>
            </a:r>
            <a:br>
              <a:rPr lang="ru-RU" b="1" dirty="0" smtClean="0"/>
            </a:br>
            <a:r>
              <a:rPr lang="ru-RU" b="1" dirty="0"/>
              <a:t> </a:t>
            </a:r>
            <a:r>
              <a:rPr lang="ru-RU" b="1" dirty="0" smtClean="0"/>
              <a:t>       верхний ярус в театре 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7848872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24661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    </a:t>
            </a:r>
            <a:r>
              <a:rPr lang="ru-RU" b="1" dirty="0" smtClean="0"/>
              <a:t>Картинная   галерея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63284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293578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211</TotalTime>
  <Words>348</Words>
  <Application>Microsoft Office PowerPoint</Application>
  <PresentationFormat>Экран (4:3)</PresentationFormat>
  <Paragraphs>112</Paragraphs>
  <Slides>19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Остин</vt:lpstr>
      <vt:lpstr>   ОДНОРОДНЫЕ ЧЛЕНЫ  ПРЕДЛОЖЕНИЯ. ЗАКРЕПЛЕНИЕ.</vt:lpstr>
      <vt:lpstr>Цель:  Закрепить  знания  об однородных  членах  предложения</vt:lpstr>
      <vt:lpstr>Задачи  урока:</vt:lpstr>
      <vt:lpstr>Минутка    Чистописания</vt:lpstr>
      <vt:lpstr>ГАЛЕРЕЯ – длинный                               подземный  ход</vt:lpstr>
      <vt:lpstr>            Фотогалерея</vt:lpstr>
      <vt:lpstr>Стеклянная  галерея</vt:lpstr>
      <vt:lpstr>Галёрка (устар. сл.)   -           верхний ярус в театре </vt:lpstr>
      <vt:lpstr>    Картинная   галерея</vt:lpstr>
      <vt:lpstr>Запишите предложение:</vt:lpstr>
      <vt:lpstr>Запишите предложение:</vt:lpstr>
      <vt:lpstr>Слайд 12</vt:lpstr>
      <vt:lpstr>Измените  предложения</vt:lpstr>
      <vt:lpstr>Слайд 14</vt:lpstr>
      <vt:lpstr>Напишите текст, опираясь  на  таблицу.</vt:lpstr>
      <vt:lpstr>       </vt:lpstr>
      <vt:lpstr>Слайд 17</vt:lpstr>
      <vt:lpstr>Дифференцированное домашнее  задание: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ОДНОРОДНЫЕ ЧЛЕНЫ  ПРЕДЛОЖЕНИЯ. ЗАКРЕПЛЕНИЕ.</dc:title>
  <dc:creator>Home</dc:creator>
  <cp:lastModifiedBy>User</cp:lastModifiedBy>
  <cp:revision>26</cp:revision>
  <dcterms:created xsi:type="dcterms:W3CDTF">2017-11-05T19:31:25Z</dcterms:created>
  <dcterms:modified xsi:type="dcterms:W3CDTF">2020-02-06T11:20:19Z</dcterms:modified>
</cp:coreProperties>
</file>