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31.01.2023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31.01.2023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669164" cy="368601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Montserrat" panose="00000500000000000000" pitchFamily="2" charset="-52"/>
              </a:rPr>
              <a:t>ОРГАНИЗАЦИЯ РАБОТЫ ПО ВНЕДРЕНИЮ ДОПОЛНИТЕЛЬНОЙ ОБРАЗОВАТЕЛЬНОЙ ПРОГРАММЫ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>
                <a:latin typeface="Arial Black" panose="020B0A04020102020204" pitchFamily="34" charset="0"/>
              </a:rPr>
              <a:t>«Я ВЫБИРАЮ ГТО»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>
                <a:latin typeface="Montserrat" panose="00000500000000000000" pitchFamily="2" charset="-52"/>
              </a:rPr>
              <a:t>В ПЕДАГОГИЧЕСКУЮ ДЕЯТЕЛЬНОСТЬ</a:t>
            </a:r>
            <a:endParaRPr lang="ru" sz="2400" dirty="0">
              <a:latin typeface="Montserrat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852033"/>
            <a:ext cx="6269347" cy="1145351"/>
          </a:xfrm>
        </p:spPr>
        <p:txBody>
          <a:bodyPr rtlCol="0">
            <a:noAutofit/>
          </a:bodyPr>
          <a:lstStyle/>
          <a:p>
            <a:pPr rtl="0">
              <a:lnSpc>
                <a:spcPts val="500"/>
              </a:lnSpc>
              <a:spcAft>
                <a:spcPts val="0"/>
              </a:spcAft>
            </a:pPr>
            <a:r>
              <a:rPr lang="ru-RU" sz="1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Физической Культуры</a:t>
            </a:r>
          </a:p>
          <a:p>
            <a:pPr rtl="0">
              <a:lnSpc>
                <a:spcPts val="500"/>
              </a:lnSpc>
              <a:spcAft>
                <a:spcPts val="0"/>
              </a:spcAft>
            </a:pPr>
            <a:r>
              <a:rPr lang="ru-RU" sz="1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ЗАТО Г. Североморск «СОШ №5»</a:t>
            </a:r>
          </a:p>
          <a:p>
            <a:pPr rtl="0">
              <a:lnSpc>
                <a:spcPts val="500"/>
              </a:lnSpc>
              <a:spcAft>
                <a:spcPts val="0"/>
              </a:spcAft>
            </a:pPr>
            <a:r>
              <a:rPr lang="ru-RU" sz="1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Орехова А. В.</a:t>
            </a:r>
            <a:endParaRPr lang="ru" sz="1200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069A2-B721-4342-A8E0-E0A05AD9D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2BE25-505D-417A-A12E-11D2CDC3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ФИЗКУЛЬТУРНО-СПОРТИВНЫЕ МЕРОПРИЯТИЯ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A6F269-4BCA-4D7E-AB89-C68F2C5D216E}"/>
              </a:ext>
            </a:extLst>
          </p:cNvPr>
          <p:cNvSpPr txBox="1"/>
          <p:nvPr/>
        </p:nvSpPr>
        <p:spPr>
          <a:xfrm>
            <a:off x="1114313" y="2160494"/>
            <a:ext cx="9963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Благодаря проделанной работе </a:t>
            </a:r>
            <a:r>
              <a:rPr lang="ru-RU" b="1" dirty="0"/>
              <a:t>я вижу результаты</a:t>
            </a:r>
            <a:r>
              <a:rPr lang="ru-RU" dirty="0"/>
              <a:t>. </a:t>
            </a:r>
          </a:p>
          <a:p>
            <a:r>
              <a:rPr lang="ru-RU" dirty="0"/>
              <a:t>Дети с удовольствием принимают участие в соревнованиях, становятся победителями/призерами муниципальных, областных соревнований, а также </a:t>
            </a:r>
            <a:r>
              <a:rPr lang="ru-RU" dirty="0" smtClean="0"/>
              <a:t>получают </a:t>
            </a:r>
            <a:r>
              <a:rPr lang="ru-RU" dirty="0"/>
              <a:t>знаки отличия ГТО за 21-22 учебный год, что еще больше стимулирует к дальнейшей работе и </a:t>
            </a:r>
            <a:r>
              <a:rPr lang="ru-RU" b="1" dirty="0"/>
              <a:t>новым достижениям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D2F2F1-E7CE-4C8A-B929-946A918C7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16" y="3497829"/>
            <a:ext cx="1884890" cy="2582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D9EC48-6E43-46A1-A7A3-00EAE5831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32" y="3497829"/>
            <a:ext cx="1831188" cy="25560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DDC3DD-FF7F-4375-9DA5-6EF2B56EC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48" y="3497829"/>
            <a:ext cx="1831188" cy="25478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62DF5A-335A-45A2-BF69-7565DAECC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55" y="3488780"/>
            <a:ext cx="1938597" cy="27059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A02855-4EB7-489C-86DA-1BB026BF8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9" y="3504106"/>
            <a:ext cx="1907611" cy="25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7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CD7B09-D4DE-40D9-955F-4353F2C0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0C0101-8566-47BD-948E-E53FC661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43" r="1591" b="39963"/>
          <a:stretch/>
        </p:blipFill>
        <p:spPr>
          <a:xfrm>
            <a:off x="0" y="-480291"/>
            <a:ext cx="12192000" cy="50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56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lvl="0" rtl="0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АКТУАЛЬНОСТЬ</a:t>
            </a:r>
            <a:r>
              <a:rPr lang="ru" sz="4800" i="1" dirty="0">
                <a:solidFill>
                  <a:srgbClr val="FFFFFF"/>
                </a:solidFill>
              </a:rPr>
              <a:t> человечества".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активность 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обществе необходима каждому из нас, именно занятия физической культурой укрепляют иммунитет и нервную систему, повышают качество жизни,  способствуют сплочению семьи и поиску единомышленников!</a:t>
            </a:r>
          </a:p>
          <a:p>
            <a:pPr rtl="0"/>
            <a:r>
              <a:rPr lang="ru" dirty="0">
                <a:solidFill>
                  <a:srgbClr val="FFFFFF"/>
                </a:solidFill>
              </a:rPr>
              <a:t> Нил Армстронг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2205C6-BDED-4B30-BB2B-DBAC64D8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7" y="1665641"/>
            <a:ext cx="5031723" cy="89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B8F6027-515F-4F33-B9BD-92021DCF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0800000" flipV="1">
            <a:off x="510986" y="412376"/>
            <a:ext cx="5782237" cy="5611906"/>
          </a:xfrm>
        </p:spPr>
        <p:txBody>
          <a:bodyPr/>
          <a:lstStyle/>
          <a:p>
            <a:pPr algn="l"/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учителю, мне важно постоянно повышать свою компетенцию, благодаря чему я имею возможность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внедрять новые техники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работу с подростками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расширять область применения классических методик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воспитанников не только физические качества,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развивать творческий потенциал обучающихся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стимулировать развитие каждого ребенка</a:t>
            </a:r>
            <a:endParaRPr lang="en-US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улучшению физических показателей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преодолевать возрастные кризисы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переключения ребенка на себя и достижения новых результатов.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0C37CE-30BE-44C0-9B93-A44405DD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5729"/>
            <a:ext cx="4526056" cy="60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08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5459"/>
            <a:ext cx="10058400" cy="1255059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ЦЕЛЬ ДОП «Я ВЫБИРАЮ ГТО»</a:t>
            </a:r>
            <a:r>
              <a:rPr lang="ru" sz="4800" i="1" dirty="0">
                <a:solidFill>
                  <a:srgbClr val="FFFFFF"/>
                </a:solidFill>
              </a:rPr>
              <a:t> ".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88" y="2116765"/>
            <a:ext cx="6529892" cy="1255059"/>
          </a:xfrm>
        </p:spPr>
        <p:txBody>
          <a:bodyPr rtlCol="0">
            <a:noAutofit/>
          </a:bodyPr>
          <a:lstStyle/>
          <a:p>
            <a:pPr marL="0" indent="0">
              <a:buClrTx/>
              <a:buSzPct val="200000"/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 работы, как учителя физической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культуры,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приобщение детей к спорту и пропаганда ЗОЖ.</a:t>
            </a:r>
          </a:p>
          <a:p>
            <a:pPr rtl="0">
              <a:buClrTx/>
              <a:buSzPct val="200000"/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FFFFFF"/>
                </a:solidFill>
              </a:rPr>
              <a:t> Нил Армстронг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418CF1-34CB-4E24-B9EA-DE879D94C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1" y="-986117"/>
            <a:ext cx="4760259" cy="8462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9B1800-6068-431A-8464-0E2D5B32A32F}"/>
              </a:ext>
            </a:extLst>
          </p:cNvPr>
          <p:cNvSpPr txBox="1"/>
          <p:nvPr/>
        </p:nvSpPr>
        <p:spPr>
          <a:xfrm>
            <a:off x="4840941" y="3363260"/>
            <a:ext cx="65298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наиболее эффективного способа внедрения всероссийского физкультурно-спортивного комплекса «Готов к труду и обороне» в общеобразовательном учреждении. </a:t>
            </a:r>
            <a:endParaRPr lang="ru-RU" sz="1900" kern="14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803856-F3ED-4188-9A6F-A1469FCA8E15}"/>
              </a:ext>
            </a:extLst>
          </p:cNvPr>
          <p:cNvSpPr txBox="1"/>
          <p:nvPr/>
        </p:nvSpPr>
        <p:spPr>
          <a:xfrm>
            <a:off x="4840941" y="4834566"/>
            <a:ext cx="64402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kern="14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Формирование культуры здорового и безопасного образа жизни, укрепление здоровья, организация свободного времени. </a:t>
            </a:r>
          </a:p>
          <a:p>
            <a:endParaRPr lang="ru-RU" dirty="0"/>
          </a:p>
        </p:txBody>
      </p:sp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xmlns="" id="{8EAAF3D9-25B0-4F16-BE21-3BE26217C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989" y="2126478"/>
            <a:ext cx="457199" cy="457199"/>
          </a:xfrm>
          <a:prstGeom prst="rect">
            <a:avLst/>
          </a:prstGeom>
        </p:spPr>
      </p:pic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xmlns="" id="{BA56F6CA-AF7A-40A1-B9E6-DF4ADD86A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988" y="3363260"/>
            <a:ext cx="457199" cy="457199"/>
          </a:xfrm>
          <a:prstGeom prst="rect">
            <a:avLst/>
          </a:prstGeom>
        </p:spPr>
      </p:pic>
      <p:pic>
        <p:nvPicPr>
          <p:cNvPr id="13" name="Рисунок 12" descr="Маркеры-галочки">
            <a:extLst>
              <a:ext uri="{FF2B5EF4-FFF2-40B4-BE49-F238E27FC236}">
                <a16:creationId xmlns:a16="http://schemas.microsoft.com/office/drawing/2014/main" xmlns="" id="{D70F6580-A2C0-4C32-99FB-5F4BDD739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0988" y="4826002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63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lvl="0" rtl="0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ЗАДАЧИ</a:t>
            </a:r>
            <a:r>
              <a:rPr lang="ru" sz="4800" i="1" dirty="0">
                <a:solidFill>
                  <a:srgbClr val="FFFFFF"/>
                </a:solidFill>
              </a:rPr>
              <a:t> человечества".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61" y="2039170"/>
            <a:ext cx="6065521" cy="955042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основных физических способностей (качеств) и повышения функциональных возможностей организма</a:t>
            </a:r>
            <a:r>
              <a:rPr lang="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dirty="0">
                <a:solidFill>
                  <a:srgbClr val="FFFFFF"/>
                </a:solidFill>
              </a:rPr>
              <a:t>Нил Армстронг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C5FE9B-FED0-4D0A-9436-D701453EA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8" y="2039170"/>
            <a:ext cx="3177092" cy="4236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2F33E0-466E-46D5-A33E-3F3AFE3C00C7}"/>
              </a:ext>
            </a:extLst>
          </p:cNvPr>
          <p:cNvSpPr txBox="1"/>
          <p:nvPr/>
        </p:nvSpPr>
        <p:spPr>
          <a:xfrm>
            <a:off x="1638746" y="3138648"/>
            <a:ext cx="60601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Обогащение двигательного опыта учащихся физическими упражнениями с развивающей и прикладной направленностью, техническими действиями видов испытаний (тестов) комплекса ГТО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29334A-0E44-4142-9993-9E8A6D534AFA}"/>
              </a:ext>
            </a:extLst>
          </p:cNvPr>
          <p:cNvSpPr txBox="1"/>
          <p:nvPr/>
        </p:nvSpPr>
        <p:spPr>
          <a:xfrm>
            <a:off x="1635161" y="4805082"/>
            <a:ext cx="60601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умений максимально проявлять физические способности при выполнении видов испытаний (тестов) комплекса ГТО</a:t>
            </a:r>
          </a:p>
        </p:txBody>
      </p:sp>
      <p:pic>
        <p:nvPicPr>
          <p:cNvPr id="10" name="Рисунок 9" descr="Маркеры-галочки">
            <a:extLst>
              <a:ext uri="{FF2B5EF4-FFF2-40B4-BE49-F238E27FC236}">
                <a16:creationId xmlns:a16="http://schemas.microsoft.com/office/drawing/2014/main" xmlns="" id="{70027B56-C4A1-4296-8CEB-BD7771067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9037" y="2039170"/>
            <a:ext cx="426124" cy="426124"/>
          </a:xfrm>
          <a:prstGeom prst="rect">
            <a:avLst/>
          </a:prstGeom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xmlns="" id="{3BFAF6B8-727F-45AB-A377-C0D7C12CF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9037" y="3138648"/>
            <a:ext cx="426124" cy="426124"/>
          </a:xfrm>
          <a:prstGeom prst="rect">
            <a:avLst/>
          </a:prstGeom>
        </p:spPr>
      </p:pic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xmlns="" id="{3C6FC2B5-6A34-441F-8EBD-EA2DF3FBB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9037" y="4805082"/>
            <a:ext cx="426124" cy="4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448"/>
            <a:ext cx="10058400" cy="1271194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ОЖИДАЕМЫЕ РЕЗУЛЬТАТЫ</a:t>
            </a:r>
            <a:r>
              <a:rPr lang="ru" sz="4800" i="1" dirty="0">
                <a:solidFill>
                  <a:srgbClr val="FFFFFF"/>
                </a:solidFill>
              </a:rPr>
              <a:t> ".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306" y="2108201"/>
            <a:ext cx="6153374" cy="5812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интерес учащихся к сдаче норм ВФСК «ГТО»</a:t>
            </a:r>
            <a:endParaRPr lang="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16A25-E5D5-43EE-8410-5119832B9DCE}"/>
              </a:ext>
            </a:extLst>
          </p:cNvPr>
          <p:cNvSpPr txBox="1"/>
          <p:nvPr/>
        </p:nvSpPr>
        <p:spPr>
          <a:xfrm>
            <a:off x="5029200" y="2987532"/>
            <a:ext cx="609062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процент учащихся, вовлеченных в непрерывную физкультурную и спортивную деятельность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DDB3EC-E21B-4737-AED2-35C97DAB0258}"/>
              </a:ext>
            </a:extLst>
          </p:cNvPr>
          <p:cNvSpPr txBox="1"/>
          <p:nvPr/>
        </p:nvSpPr>
        <p:spPr>
          <a:xfrm>
            <a:off x="5038165" y="4168589"/>
            <a:ext cx="60816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Улучшить результаты при сдаче норм ВФСК «ГТО»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831758-2382-4E06-B8FC-0E8F1C874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1281192"/>
            <a:ext cx="6382877" cy="6382877"/>
          </a:xfrm>
          <a:prstGeom prst="rect">
            <a:avLst/>
          </a:prstGeom>
        </p:spPr>
      </p:pic>
      <p:pic>
        <p:nvPicPr>
          <p:cNvPr id="12" name="Рисунок 11" descr="Медаль">
            <a:extLst>
              <a:ext uri="{FF2B5EF4-FFF2-40B4-BE49-F238E27FC236}">
                <a16:creationId xmlns:a16="http://schemas.microsoft.com/office/drawing/2014/main" xmlns="" id="{0EDED5A9-9FCF-4EB6-9E47-9CA7E29C2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0278" y="2170206"/>
            <a:ext cx="457200" cy="457200"/>
          </a:xfrm>
          <a:prstGeom prst="rect">
            <a:avLst/>
          </a:prstGeom>
        </p:spPr>
      </p:pic>
      <p:pic>
        <p:nvPicPr>
          <p:cNvPr id="13" name="Рисунок 12" descr="Медаль">
            <a:extLst>
              <a:ext uri="{FF2B5EF4-FFF2-40B4-BE49-F238E27FC236}">
                <a16:creationId xmlns:a16="http://schemas.microsoft.com/office/drawing/2014/main" xmlns="" id="{102148C2-12AE-48FD-A262-357A29D68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0278" y="3025187"/>
            <a:ext cx="457200" cy="457200"/>
          </a:xfrm>
          <a:prstGeom prst="rect">
            <a:avLst/>
          </a:prstGeom>
        </p:spPr>
      </p:pic>
      <p:pic>
        <p:nvPicPr>
          <p:cNvPr id="14" name="Рисунок 13" descr="Медаль">
            <a:extLst>
              <a:ext uri="{FF2B5EF4-FFF2-40B4-BE49-F238E27FC236}">
                <a16:creationId xmlns:a16="http://schemas.microsoft.com/office/drawing/2014/main" xmlns="" id="{4C2BAD95-4A5A-46B3-BEB3-A0B91DC78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45106" y="416858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4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B3995D-1F3D-40DE-A28F-F9AC5C58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01" y="0"/>
            <a:ext cx="3517566" cy="209397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СТУПЕНИ ГТО ДЛЯ ШКОЛЬНИКОВ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911CA69-B3F5-4690-A688-44098853F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9" y="2192587"/>
            <a:ext cx="3337650" cy="44502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AB77B6-AF06-4786-8B5B-451BE7450717}"/>
              </a:ext>
            </a:extLst>
          </p:cNvPr>
          <p:cNvSpPr txBox="1"/>
          <p:nvPr/>
        </p:nvSpPr>
        <p:spPr>
          <a:xfrm>
            <a:off x="5325034" y="493059"/>
            <a:ext cx="65621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1 СТУПЕНЬ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мальчики и девочки от 6 до 8 лет (1-2 класс)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2 СТУПЕНЬ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мальчики и девочки от 9 до 10 лет (3-4 класс)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3 СТУПЕНЬ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мальчики и девочки от 11 до 12 лет (5-6 класс)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4 СТУПЕНЬ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юноши и девушки от 13 до 15 лет (7-9 класс)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5 СТУПЕНЬ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юноши и девушки от 16 до 17 лет (10-11 класс)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34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28300"/>
            <a:ext cx="10341685" cy="1501167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600" dirty="0">
                <a:solidFill>
                  <a:schemeClr val="tx1"/>
                </a:solidFill>
                <a:latin typeface="Arial Black" panose="020B0A04020102020204" pitchFamily="34" charset="0"/>
              </a:rPr>
              <a:t>ПОДГОТОВКА К СДАЧЕ НОРМ ГТО</a:t>
            </a:r>
            <a:endParaRPr lang="ru" sz="4600" i="1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04" y="2052918"/>
            <a:ext cx="6060141" cy="816754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этапах подготовки и выполнения нормативов Комплекса ГТО осуществляется </a:t>
            </a: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 контроль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" dirty="0">
                <a:solidFill>
                  <a:srgbClr val="FFFFFF"/>
                </a:solidFill>
              </a:rPr>
              <a:t>Нил Армстронг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2F33E0-466E-46D5-A33E-3F3AFE3C00C7}"/>
              </a:ext>
            </a:extLst>
          </p:cNvPr>
          <p:cNvSpPr txBox="1"/>
          <p:nvPr/>
        </p:nvSpPr>
        <p:spPr>
          <a:xfrm>
            <a:off x="1694329" y="2868599"/>
            <a:ext cx="6000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того ,чтобы участники могли полностью реализовать свои способности, необходимо выбрать целесообразную последовательность проведения тестирования.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Она заключается в необходимости начать тестирование с наименее энергозатратных видов испытаний (тестов) и предоставлении участникам достаточного периода отдыха между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выполнением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29334A-0E44-4142-9993-9E8A6D534AFA}"/>
              </a:ext>
            </a:extLst>
          </p:cNvPr>
          <p:cNvSpPr txBox="1"/>
          <p:nvPr/>
        </p:nvSpPr>
        <p:spPr>
          <a:xfrm>
            <a:off x="1694329" y="4805082"/>
            <a:ext cx="614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 тестированием участники выполняют индивидуальную или общую разминку под руководством педагога.</a:t>
            </a:r>
          </a:p>
        </p:txBody>
      </p:sp>
      <p:pic>
        <p:nvPicPr>
          <p:cNvPr id="10" name="Рисунок 9" descr="Маркеры-галочки">
            <a:extLst>
              <a:ext uri="{FF2B5EF4-FFF2-40B4-BE49-F238E27FC236}">
                <a16:creationId xmlns:a16="http://schemas.microsoft.com/office/drawing/2014/main" xmlns="" id="{70027B56-C4A1-4296-8CEB-BD7771067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09037" y="2039170"/>
            <a:ext cx="426124" cy="426124"/>
          </a:xfrm>
          <a:prstGeom prst="rect">
            <a:avLst/>
          </a:prstGeom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xmlns="" id="{3BFAF6B8-727F-45AB-A377-C0D7C12CF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09037" y="2872727"/>
            <a:ext cx="426124" cy="426124"/>
          </a:xfrm>
          <a:prstGeom prst="rect">
            <a:avLst/>
          </a:prstGeom>
        </p:spPr>
      </p:pic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xmlns="" id="{3C6FC2B5-6A34-441F-8EBD-EA2DF3FBB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09037" y="4805082"/>
            <a:ext cx="426124" cy="426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10E22-EE07-413C-908F-3430AB4C189F}"/>
              </a:ext>
            </a:extLst>
          </p:cNvPr>
          <p:cNvSpPr txBox="1"/>
          <p:nvPr/>
        </p:nvSpPr>
        <p:spPr>
          <a:xfrm>
            <a:off x="1635161" y="5500162"/>
            <a:ext cx="59184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Одежда и обувь участников 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спортивная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3" name="Рисунок 12" descr="Маркеры-галочки">
            <a:extLst>
              <a:ext uri="{FF2B5EF4-FFF2-40B4-BE49-F238E27FC236}">
                <a16:creationId xmlns:a16="http://schemas.microsoft.com/office/drawing/2014/main" xmlns="" id="{115F440C-90D5-4DF1-85F8-DBEB67CF2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09037" y="5450699"/>
            <a:ext cx="426124" cy="426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37295A-6FC0-4BED-B742-04F494979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8" y="2052918"/>
            <a:ext cx="3139663" cy="41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B3995D-1F3D-40DE-A28F-F9AC5C58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01" y="0"/>
            <a:ext cx="3517566" cy="2093975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СТРУКТУРА ЗАНЯТИЙ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AB77B6-AF06-4786-8B5B-451BE7450717}"/>
              </a:ext>
            </a:extLst>
          </p:cNvPr>
          <p:cNvSpPr txBox="1"/>
          <p:nvPr/>
        </p:nvSpPr>
        <p:spPr>
          <a:xfrm>
            <a:off x="5325034" y="493059"/>
            <a:ext cx="65621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 В вводной части тренировки проводится разминка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целью которой является повышение уровня ЧСС, подготовка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суставо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-связочного аппарата к нагрузке, активизация мышц для дальнейшей работы.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Основная часть предполагает работу на улучшение показателей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используя основные принципы: доступности, наглядности, последовательности, систематичности, сознательности, активности.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Важная роль отводится заминке.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Она необходима в каждом тренировочном процессе для постепенного снижения нагрузки и стабилизации пульса, восстановление дыхания, для снятия эмоционального напряжения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позитивного настроя к физ. занятиям.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DAB392D-6C7C-4CB4-ABFA-15A85869E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2" y="2151172"/>
            <a:ext cx="2935879" cy="4403818"/>
          </a:xfrm>
        </p:spPr>
      </p:pic>
    </p:spTree>
    <p:extLst>
      <p:ext uri="{BB962C8B-B14F-4D97-AF65-F5344CB8AC3E}">
        <p14:creationId xmlns:p14="http://schemas.microsoft.com/office/powerpoint/2010/main" val="3549889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{98147117-E882-4514-ABF8-68AC7825DF41}tf56160789_win32</Template>
  <TotalTime>133</TotalTime>
  <Words>422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1_РетроспективаVTI</vt:lpstr>
      <vt:lpstr>ОРГАНИЗАЦИЯ РАБОТЫ ПО ВНЕДРЕНИЮ ДОПОЛНИТЕЛЬНОЙ ОБРАЗОВАТЕЛЬНОЙ ПРОГРАММЫ  «Я ВЫБИРАЮ ГТО»  В ПЕДАГОГИЧЕСКУЮ ДЕЯТЕЛЬНОСТЬ</vt:lpstr>
      <vt:lpstr> АКТУАЛЬНОСТЬ человечества".</vt:lpstr>
      <vt:lpstr>Презентация PowerPoint</vt:lpstr>
      <vt:lpstr> ЦЕЛЬ ДОП «Я ВЫБИРАЮ ГТО» ".</vt:lpstr>
      <vt:lpstr> ЗАДАЧИ человечества".</vt:lpstr>
      <vt:lpstr> ОЖИДАЕМЫЕ РЕЗУЛЬТАТЫ ".</vt:lpstr>
      <vt:lpstr>СТУПЕНИ ГТО ДЛЯ ШКОЛЬНИКОВ</vt:lpstr>
      <vt:lpstr> ПОДГОТОВКА К СДАЧЕ НОРМ ГТО</vt:lpstr>
      <vt:lpstr>СТРУКТУРА ЗАНЯТИЙ</vt:lpstr>
      <vt:lpstr>ФИЗКУЛЬТУРНО-СПОРТИВНЫЕ МЕРОПРИЯТИЯ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ВНЕДРЕНИЮ ДОПОЛНИТЕЛЬНОЙ ОБРАЗОВАТЕЛЬНОЙ ПРОГРАММЫ  «Я ВЫБИРАЮ ГТО»  В ПЕДАГОГИЧЕСКУЮ ДЕЯТЕЛЬНОСТЬ</dc:title>
  <dc:creator>Kristian Järvinen</dc:creator>
  <cp:lastModifiedBy>МБОУ СОШ №5</cp:lastModifiedBy>
  <cp:revision>3</cp:revision>
  <dcterms:created xsi:type="dcterms:W3CDTF">2023-01-29T15:26:11Z</dcterms:created>
  <dcterms:modified xsi:type="dcterms:W3CDTF">2023-01-31T06:44:24Z</dcterms:modified>
</cp:coreProperties>
</file>