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309" r:id="rId2"/>
    <p:sldId id="310" r:id="rId3"/>
    <p:sldId id="314" r:id="rId4"/>
    <p:sldId id="312" r:id="rId5"/>
    <p:sldId id="316" r:id="rId6"/>
    <p:sldId id="258" r:id="rId7"/>
    <p:sldId id="259" r:id="rId8"/>
    <p:sldId id="288" r:id="rId9"/>
    <p:sldId id="289" r:id="rId10"/>
    <p:sldId id="290" r:id="rId11"/>
    <p:sldId id="291" r:id="rId12"/>
    <p:sldId id="264" r:id="rId13"/>
    <p:sldId id="295" r:id="rId14"/>
    <p:sldId id="294" r:id="rId15"/>
    <p:sldId id="293" r:id="rId16"/>
    <p:sldId id="292" r:id="rId17"/>
    <p:sldId id="269" r:id="rId18"/>
    <p:sldId id="296" r:id="rId19"/>
    <p:sldId id="297" r:id="rId20"/>
    <p:sldId id="299" r:id="rId21"/>
    <p:sldId id="298" r:id="rId22"/>
    <p:sldId id="274" r:id="rId23"/>
    <p:sldId id="300" r:id="rId24"/>
    <p:sldId id="301" r:id="rId25"/>
    <p:sldId id="303" r:id="rId26"/>
    <p:sldId id="302" r:id="rId27"/>
    <p:sldId id="279" r:id="rId28"/>
    <p:sldId id="307" r:id="rId29"/>
    <p:sldId id="306" r:id="rId30"/>
    <p:sldId id="305" r:id="rId31"/>
    <p:sldId id="304" r:id="rId32"/>
    <p:sldId id="311" r:id="rId33"/>
    <p:sldId id="284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4900"/>
    <a:srgbClr val="004200"/>
    <a:srgbClr val="2A65AC"/>
    <a:srgbClr val="FAFB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14.09.2019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2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25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26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28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29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3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3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36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37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4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3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42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36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3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dnevnik.ru/hc/ru/articles/203476128" TargetMode="External"/><Relationship Id="rId2" Type="http://schemas.openxmlformats.org/officeDocument/2006/relationships/hyperlink" Target="https://help.dnevnik.ru/hc/ru/articles/203474948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sia.gosuslugi.ru/registration/" TargetMode="External"/><Relationship Id="rId5" Type="http://schemas.openxmlformats.org/officeDocument/2006/relationships/hyperlink" Target="https://help.dnevnik.ru/hc/ru/articles/224914888" TargetMode="External"/><Relationship Id="rId4" Type="http://schemas.openxmlformats.org/officeDocument/2006/relationships/hyperlink" Target="https://help.dnevnik.ru/hc/ru/articles/203475098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reisfree.com/content1/pic/zip/201122421113324977801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gatet.files.wordpress.com/2010/06/me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1.xml"/><Relationship Id="rId26" Type="http://schemas.openxmlformats.org/officeDocument/2006/relationships/slide" Target="slide29.xml"/><Relationship Id="rId3" Type="http://schemas.openxmlformats.org/officeDocument/2006/relationships/image" Target="../media/image6.jpeg"/><Relationship Id="rId21" Type="http://schemas.openxmlformats.org/officeDocument/2006/relationships/slide" Target="slide24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5" Type="http://schemas.openxmlformats.org/officeDocument/2006/relationships/slide" Target="slide28.xml"/><Relationship Id="rId2" Type="http://schemas.openxmlformats.org/officeDocument/2006/relationships/notesSlide" Target="../notesSlides/notesSlide1.xml"/><Relationship Id="rId16" Type="http://schemas.openxmlformats.org/officeDocument/2006/relationships/slide" Target="slide19.xml"/><Relationship Id="rId20" Type="http://schemas.openxmlformats.org/officeDocument/2006/relationships/slide" Target="slide23.xml"/><Relationship Id="rId29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24" Type="http://schemas.openxmlformats.org/officeDocument/2006/relationships/slide" Target="slide27.xml"/><Relationship Id="rId5" Type="http://schemas.openxmlformats.org/officeDocument/2006/relationships/slide" Target="slide8.xml"/><Relationship Id="rId15" Type="http://schemas.openxmlformats.org/officeDocument/2006/relationships/slide" Target="slide18.xml"/><Relationship Id="rId23" Type="http://schemas.openxmlformats.org/officeDocument/2006/relationships/slide" Target="slide26.xml"/><Relationship Id="rId28" Type="http://schemas.openxmlformats.org/officeDocument/2006/relationships/slide" Target="slide31.xml"/><Relationship Id="rId10" Type="http://schemas.openxmlformats.org/officeDocument/2006/relationships/slide" Target="slide13.xml"/><Relationship Id="rId19" Type="http://schemas.openxmlformats.org/officeDocument/2006/relationships/slide" Target="slide22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Relationship Id="rId22" Type="http://schemas.openxmlformats.org/officeDocument/2006/relationships/slide" Target="slide25.xml"/><Relationship Id="rId27" Type="http://schemas.openxmlformats.org/officeDocument/2006/relationships/slide" Target="slide30.xml"/><Relationship Id="rId30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512168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/>
              <a:t>М</a:t>
            </a:r>
            <a:r>
              <a:rPr lang="ru-RU" sz="1600" b="1" dirty="0" smtClean="0"/>
              <a:t>ежрегиональная презентационная площадка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«Формирование </a:t>
            </a:r>
            <a:r>
              <a:rPr lang="ru-RU" sz="1600" b="1" dirty="0" err="1" smtClean="0"/>
              <a:t>социокультурной</a:t>
            </a:r>
            <a:r>
              <a:rPr lang="ru-RU" sz="1600" b="1" dirty="0" smtClean="0"/>
              <a:t> образовательной среды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/>
              <a:t>с учётом общих и особых образовательных потребностей </a:t>
            </a:r>
            <a:r>
              <a:rPr lang="ru-RU" sz="1600" b="1" dirty="0" smtClean="0"/>
              <a:t>обучающихся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u="sng" dirty="0" smtClean="0"/>
              <a:t>г. Усть-Кут  Иркутская область</a:t>
            </a:r>
            <a:br>
              <a:rPr lang="ru-RU" sz="1600" b="1" u="sng" dirty="0" smtClean="0"/>
            </a:br>
            <a:r>
              <a:rPr lang="ru-RU" sz="1600" b="1" u="sng" dirty="0" smtClean="0"/>
              <a:t>26 </a:t>
            </a:r>
            <a:r>
              <a:rPr lang="ru-RU" sz="1600" b="1" u="sng" dirty="0" smtClean="0"/>
              <a:t>февраля 2019 г.</a:t>
            </a:r>
            <a:r>
              <a:rPr lang="ru-RU" sz="1600" u="sng" dirty="0" smtClean="0"/>
              <a:t>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1026" name="Picture 2" descr="D:\3 марта 2019\Camera\20190227_1506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922" y="1600200"/>
            <a:ext cx="8046156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Введите вопрос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8" name="Picture 4" descr="C:\Users\Юлия\Desktop\Форум\logotip_dnevnik_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616624" cy="1443433"/>
          </a:xfrm>
          <a:prstGeom prst="rect">
            <a:avLst/>
          </a:prstGeom>
          <a:noFill/>
        </p:spPr>
      </p:pic>
      <p:pic>
        <p:nvPicPr>
          <p:cNvPr id="2050" name="Picture 2" descr="C:\Users\Ypro\Desktop\Форум\Р4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81236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Введите вопрос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8" name="Picture 4" descr="C:\Users\Юлия\Desktop\Форум\logotip_dnevnik_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616624" cy="1443433"/>
          </a:xfrm>
          <a:prstGeom prst="rect">
            <a:avLst/>
          </a:prstGeom>
          <a:noFill/>
        </p:spPr>
      </p:pic>
      <p:pic>
        <p:nvPicPr>
          <p:cNvPr id="1026" name="Picture 2" descr="C:\Users\Ypro\Desktop\Форум\р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0"/>
            <a:ext cx="795637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Введите вопрос</a:t>
            </a:r>
          </a:p>
        </p:txBody>
      </p:sp>
      <p:pic>
        <p:nvPicPr>
          <p:cNvPr id="8" name="Picture 4" descr="C:\Users\Юлия\Desktop\Форум\logotip_dnevnik_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616624" cy="1443433"/>
          </a:xfrm>
          <a:prstGeom prst="rect">
            <a:avLst/>
          </a:prstGeom>
          <a:noFill/>
        </p:spPr>
      </p:pic>
      <p:pic>
        <p:nvPicPr>
          <p:cNvPr id="2050" name="Picture 2" descr="C:\Users\Ypro\Desktop\Форум\у 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96752"/>
            <a:ext cx="8100392" cy="566124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Введите вопрос</a:t>
            </a:r>
          </a:p>
        </p:txBody>
      </p:sp>
      <p:pic>
        <p:nvPicPr>
          <p:cNvPr id="8" name="Picture 4" descr="C:\Users\Юлия\Desktop\Форум\logotip_dnevnik_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616624" cy="1443433"/>
          </a:xfrm>
          <a:prstGeom prst="rect">
            <a:avLst/>
          </a:prstGeom>
          <a:noFill/>
        </p:spPr>
      </p:pic>
      <p:pic>
        <p:nvPicPr>
          <p:cNvPr id="3074" name="Picture 2" descr="C:\Users\Ypro\Desktop\Форум\у2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340768"/>
            <a:ext cx="8100392" cy="55172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Введите вопрос</a:t>
            </a:r>
          </a:p>
        </p:txBody>
      </p:sp>
      <p:pic>
        <p:nvPicPr>
          <p:cNvPr id="8" name="Picture 4" descr="C:\Users\Юлия\Desktop\Форум\logotip_dnevnik_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616624" cy="1443433"/>
          </a:xfrm>
          <a:prstGeom prst="rect">
            <a:avLst/>
          </a:prstGeom>
          <a:noFill/>
        </p:spPr>
      </p:pic>
      <p:pic>
        <p:nvPicPr>
          <p:cNvPr id="4098" name="Picture 2" descr="C:\Users\Ypro\Desktop\Форум\у3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8028384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Введите вопрос</a:t>
            </a:r>
          </a:p>
        </p:txBody>
      </p:sp>
      <p:pic>
        <p:nvPicPr>
          <p:cNvPr id="8" name="Picture 4" descr="C:\Users\Юлия\Desktop\Форум\logotip_dnevnik_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616624" cy="1443433"/>
          </a:xfrm>
          <a:prstGeom prst="rect">
            <a:avLst/>
          </a:prstGeom>
          <a:noFill/>
        </p:spPr>
      </p:pic>
      <p:pic>
        <p:nvPicPr>
          <p:cNvPr id="5122" name="Picture 2" descr="C:\Users\Ypro\Desktop\Форум\у4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0648"/>
            <a:ext cx="7884368" cy="659735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Введите вопрос</a:t>
            </a:r>
          </a:p>
        </p:txBody>
      </p:sp>
      <p:pic>
        <p:nvPicPr>
          <p:cNvPr id="8" name="Picture 4" descr="C:\Users\Юлия\Desktop\Форум\logotip_dnevnik_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616624" cy="1443433"/>
          </a:xfrm>
          <a:prstGeom prst="rect">
            <a:avLst/>
          </a:prstGeom>
          <a:noFill/>
        </p:spPr>
      </p:pic>
      <p:pic>
        <p:nvPicPr>
          <p:cNvPr id="6146" name="Picture 2" descr="C:\Users\Ypro\Desktop\Форум\у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260649"/>
            <a:ext cx="7884368" cy="659735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Введите вопрос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8" name="Picture 4" descr="C:\Users\Юлия\Desktop\Форум\logotip_dnevnik_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616624" cy="1443433"/>
          </a:xfrm>
          <a:prstGeom prst="rect">
            <a:avLst/>
          </a:prstGeom>
          <a:noFill/>
        </p:spPr>
      </p:pic>
      <p:pic>
        <p:nvPicPr>
          <p:cNvPr id="7170" name="Picture 2" descr="C:\Users\Ypro\Desktop\Форум\кл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48680"/>
            <a:ext cx="8017743" cy="61206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Введите вопрос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8" name="Picture 4" descr="C:\Users\Юлия\Desktop\Форум\logotip_dnevnik_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616624" cy="1443433"/>
          </a:xfrm>
          <a:prstGeom prst="rect">
            <a:avLst/>
          </a:prstGeom>
          <a:noFill/>
        </p:spPr>
      </p:pic>
      <p:pic>
        <p:nvPicPr>
          <p:cNvPr id="8194" name="Picture 2" descr="C:\Users\Ypro\Desktop\Форум\кл2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700808"/>
            <a:ext cx="7920880" cy="4895255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Введите вопрос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8" name="Picture 4" descr="C:\Users\Юлия\Desktop\Форум\logotip_dnevnik_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616624" cy="1443433"/>
          </a:xfrm>
          <a:prstGeom prst="rect">
            <a:avLst/>
          </a:prstGeom>
          <a:noFill/>
        </p:spPr>
      </p:pic>
      <p:pic>
        <p:nvPicPr>
          <p:cNvPr id="9218" name="Picture 2" descr="C:\Users\Ypro\Desktop\Форум\кл3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488976"/>
            <a:ext cx="7848873" cy="53690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20190227_0944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63303" y="1600200"/>
            <a:ext cx="3626393" cy="4525963"/>
          </a:xfrm>
        </p:spPr>
      </p:pic>
      <p:pic>
        <p:nvPicPr>
          <p:cNvPr id="6" name="Содержимое 5" descr="20190227_15083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57545" y="1600200"/>
            <a:ext cx="3019910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Введите вопрос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8" name="Picture 4" descr="C:\Users\Юлия\Desktop\Форум\logotip_dnevnik_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616624" cy="1443433"/>
          </a:xfrm>
          <a:prstGeom prst="rect">
            <a:avLst/>
          </a:prstGeom>
          <a:noFill/>
        </p:spPr>
      </p:pic>
      <p:pic>
        <p:nvPicPr>
          <p:cNvPr id="10242" name="Picture 2" descr="C:\Users\Ypro\Desktop\Форум\кл4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260648"/>
            <a:ext cx="7956376" cy="659735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Введите вопрос</a:t>
            </a: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8" name="Picture 4" descr="C:\Users\Юлия\Desktop\Форум\logotip_dnevnik_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616624" cy="1443433"/>
          </a:xfrm>
          <a:prstGeom prst="rect">
            <a:avLst/>
          </a:prstGeom>
          <a:noFill/>
        </p:spPr>
      </p:pic>
      <p:pic>
        <p:nvPicPr>
          <p:cNvPr id="11266" name="Picture 2" descr="C:\Users\Ypro\Desktop\Форум\кл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992888" cy="66693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Введите вопрос</a:t>
            </a:r>
          </a:p>
        </p:txBody>
      </p:sp>
      <p:pic>
        <p:nvPicPr>
          <p:cNvPr id="8" name="Picture 4" descr="C:\Users\Юлия\Desktop\Форум\logotip_dnevnik_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616624" cy="1443433"/>
          </a:xfrm>
          <a:prstGeom prst="rect">
            <a:avLst/>
          </a:prstGeom>
          <a:noFill/>
        </p:spPr>
      </p:pic>
      <p:pic>
        <p:nvPicPr>
          <p:cNvPr id="1026" name="Picture 2" descr="C:\Users\Ypro\Desktop\Форум\ученик 10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136749"/>
            <a:ext cx="8204721" cy="572125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Введите вопрос</a:t>
            </a:r>
          </a:p>
        </p:txBody>
      </p:sp>
      <p:pic>
        <p:nvPicPr>
          <p:cNvPr id="8" name="Picture 4" descr="C:\Users\Юлия\Desktop\Форум\logotip_dnevnik_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616624" cy="1443433"/>
          </a:xfrm>
          <a:prstGeom prst="rect">
            <a:avLst/>
          </a:prstGeom>
          <a:noFill/>
        </p:spPr>
      </p:pic>
      <p:pic>
        <p:nvPicPr>
          <p:cNvPr id="13314" name="Picture 2" descr="C:\Users\Ypro\Desktop\Форум\род2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416968"/>
            <a:ext cx="8028384" cy="544103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Введите вопрос</a:t>
            </a:r>
          </a:p>
        </p:txBody>
      </p:sp>
      <p:pic>
        <p:nvPicPr>
          <p:cNvPr id="8" name="Picture 4" descr="C:\Users\Юлия\Desktop\Форум\logotip_dnevnik_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616624" cy="1443433"/>
          </a:xfrm>
          <a:prstGeom prst="rect">
            <a:avLst/>
          </a:prstGeom>
          <a:noFill/>
        </p:spPr>
      </p:pic>
      <p:pic>
        <p:nvPicPr>
          <p:cNvPr id="14338" name="Picture 2" descr="C:\Users\Ypro\Desktop\Форум\ученик 3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476672"/>
            <a:ext cx="7956376" cy="638132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Введите вопрос</a:t>
            </a:r>
          </a:p>
        </p:txBody>
      </p:sp>
      <p:pic>
        <p:nvPicPr>
          <p:cNvPr id="8" name="Picture 4" descr="C:\Users\Юлия\Desktop\Форум\logotip_dnevnik_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616624" cy="1443433"/>
          </a:xfrm>
          <a:prstGeom prst="rect">
            <a:avLst/>
          </a:prstGeom>
          <a:noFill/>
        </p:spPr>
      </p:pic>
      <p:pic>
        <p:nvPicPr>
          <p:cNvPr id="15362" name="Picture 2" descr="C:\Users\Ypro\Desktop\Форум\ученик 4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640"/>
            <a:ext cx="8028384" cy="66693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Введите вопрос</a:t>
            </a:r>
          </a:p>
        </p:txBody>
      </p:sp>
      <p:pic>
        <p:nvPicPr>
          <p:cNvPr id="8" name="Picture 4" descr="C:\Users\Юлия\Desktop\Форум\logotip_dnevnik_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616624" cy="1443433"/>
          </a:xfrm>
          <a:prstGeom prst="rect">
            <a:avLst/>
          </a:prstGeom>
          <a:noFill/>
        </p:spPr>
      </p:pic>
      <p:pic>
        <p:nvPicPr>
          <p:cNvPr id="16386" name="Picture 2" descr="C:\Users\Ypro\Desktop\Форум\ученик 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88640"/>
            <a:ext cx="7956376" cy="666936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Введите вопрос</a:t>
            </a:r>
          </a:p>
        </p:txBody>
      </p:sp>
      <p:pic>
        <p:nvPicPr>
          <p:cNvPr id="8" name="Picture 4" descr="C:\Users\Юлия\Desktop\Форум\logotip_dnevnik_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616624" cy="1443433"/>
          </a:xfrm>
          <a:prstGeom prst="rect">
            <a:avLst/>
          </a:prstGeom>
          <a:noFill/>
        </p:spPr>
      </p:pic>
      <p:pic>
        <p:nvPicPr>
          <p:cNvPr id="17410" name="Picture 2" descr="C:\Users\Ypro\Desktop\Форум\род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383060"/>
            <a:ext cx="8133159" cy="54749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Введите вопрос</a:t>
            </a:r>
          </a:p>
        </p:txBody>
      </p:sp>
      <p:pic>
        <p:nvPicPr>
          <p:cNvPr id="8" name="Picture 4" descr="C:\Users\Юлия\Desktop\Форум\logotip_dnevnik_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616624" cy="1443433"/>
          </a:xfrm>
          <a:prstGeom prst="rect">
            <a:avLst/>
          </a:prstGeom>
          <a:noFill/>
        </p:spPr>
      </p:pic>
      <p:pic>
        <p:nvPicPr>
          <p:cNvPr id="18434" name="Picture 2" descr="C:\Users\Ypro\Desktop\Форум\род2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268760"/>
            <a:ext cx="7920880" cy="551304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Введите вопрос</a:t>
            </a:r>
          </a:p>
        </p:txBody>
      </p:sp>
      <p:pic>
        <p:nvPicPr>
          <p:cNvPr id="8" name="Picture 4" descr="C:\Users\Юлия\Desktop\Форум\logotip_dnevnik_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616624" cy="1443433"/>
          </a:xfrm>
          <a:prstGeom prst="rect">
            <a:avLst/>
          </a:prstGeom>
          <a:noFill/>
        </p:spPr>
      </p:pic>
      <p:pic>
        <p:nvPicPr>
          <p:cNvPr id="19458" name="Picture 2" descr="C:\Users\Ypro\Desktop\Форум\род3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95637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08712"/>
          </a:xfrm>
        </p:spPr>
        <p:txBody>
          <a:bodyPr>
            <a:normAutofit/>
          </a:bodyPr>
          <a:lstStyle/>
          <a:p>
            <a:r>
              <a:rPr lang="ru-RU" sz="1100" b="1" dirty="0" smtClean="0"/>
              <a:t>Площадка № </a:t>
            </a:r>
            <a:r>
              <a:rPr lang="ru-RU" sz="1100" b="1" dirty="0" smtClean="0"/>
              <a:t>5</a:t>
            </a: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b="1" dirty="0" smtClean="0"/>
              <a:t>Академический </a:t>
            </a:r>
            <a:r>
              <a:rPr lang="ru-RU" sz="1100" b="1" dirty="0" err="1" smtClean="0"/>
              <a:t>коучинг</a:t>
            </a:r>
            <a:r>
              <a:rPr lang="ru-RU" sz="1100" b="1" dirty="0" smtClean="0"/>
              <a:t> «Образование: возможности без границ</a:t>
            </a:r>
            <a:r>
              <a:rPr lang="ru-RU" sz="1100" b="1" dirty="0" smtClean="0"/>
              <a:t>»</a:t>
            </a:r>
            <a:r>
              <a:rPr lang="ru-RU" sz="1100" b="1" dirty="0" smtClean="0"/>
              <a:t> </a:t>
            </a:r>
            <a:r>
              <a:rPr lang="ru-RU" sz="1100" b="1" dirty="0" smtClean="0"/>
              <a:t/>
            </a:r>
            <a:br>
              <a:rPr lang="ru-RU" sz="1100" b="1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b="1" dirty="0" smtClean="0"/>
              <a:t>Место проведения: МОУ СОШ № 10 УКМО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b="1" dirty="0" smtClean="0"/>
              <a:t>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b="1" dirty="0" smtClean="0"/>
              <a:t>Академический </a:t>
            </a:r>
            <a:r>
              <a:rPr lang="ru-RU" sz="1100" b="1" dirty="0" err="1" smtClean="0"/>
              <a:t>коучинг</a:t>
            </a:r>
            <a:r>
              <a:rPr lang="ru-RU" sz="1100" b="1" dirty="0" smtClean="0"/>
              <a:t>*</a:t>
            </a:r>
            <a:r>
              <a:rPr lang="ru-RU" sz="1100" dirty="0" smtClean="0"/>
              <a:t> </a:t>
            </a:r>
            <a:br>
              <a:rPr lang="ru-RU" sz="1100" dirty="0" smtClean="0"/>
            </a:br>
            <a:r>
              <a:rPr lang="ru-RU" sz="1100" dirty="0" smtClean="0"/>
              <a:t>10.40-11.00**</a:t>
            </a:r>
            <a:br>
              <a:rPr lang="ru-RU" sz="1100" dirty="0" smtClean="0"/>
            </a:br>
            <a:r>
              <a:rPr lang="ru-RU" sz="1100" dirty="0" err="1" smtClean="0"/>
              <a:t>Коуч</a:t>
            </a:r>
            <a:r>
              <a:rPr lang="ru-RU" sz="1100" dirty="0" smtClean="0"/>
              <a:t> - сессия   «Нормативно-правовое сопровождение образовательного процесса»  </a:t>
            </a:r>
            <a:br>
              <a:rPr lang="ru-RU" sz="1100" dirty="0" smtClean="0"/>
            </a:br>
            <a:r>
              <a:rPr lang="ru-RU" sz="1100" dirty="0" err="1" smtClean="0"/>
              <a:t>Гурылёва</a:t>
            </a:r>
            <a:r>
              <a:rPr lang="ru-RU" sz="1100" dirty="0" smtClean="0"/>
              <a:t> Ирина Григорьевна, заместитель директора по УВР</a:t>
            </a:r>
            <a:br>
              <a:rPr lang="ru-RU" sz="1100" dirty="0" smtClean="0"/>
            </a:br>
            <a:r>
              <a:rPr lang="ru-RU" sz="1100" b="1" dirty="0" smtClean="0">
                <a:solidFill>
                  <a:srgbClr val="C00000"/>
                </a:solidFill>
              </a:rPr>
              <a:t>11.10-11.30</a:t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1100" b="1" dirty="0" err="1" smtClean="0">
                <a:solidFill>
                  <a:srgbClr val="C00000"/>
                </a:solidFill>
              </a:rPr>
              <a:t>Коуч</a:t>
            </a:r>
            <a:r>
              <a:rPr lang="ru-RU" sz="1100" b="1" dirty="0" smtClean="0">
                <a:solidFill>
                  <a:srgbClr val="C00000"/>
                </a:solidFill>
              </a:rPr>
              <a:t> - сессия «Процессом надо уметь управлять»  </a:t>
            </a:r>
            <a:br>
              <a:rPr lang="ru-RU" sz="1100" b="1" dirty="0" smtClean="0">
                <a:solidFill>
                  <a:srgbClr val="C00000"/>
                </a:solidFill>
              </a:rPr>
            </a:br>
            <a:r>
              <a:rPr lang="ru-RU" sz="1100" b="1" dirty="0" smtClean="0">
                <a:solidFill>
                  <a:srgbClr val="C00000"/>
                </a:solidFill>
              </a:rPr>
              <a:t>Кузнецова Юлия Витальевна, учитель русского языка и литературы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11.40-12.00</a:t>
            </a:r>
            <a:br>
              <a:rPr lang="ru-RU" sz="1100" dirty="0" smtClean="0"/>
            </a:br>
            <a:r>
              <a:rPr lang="ru-RU" sz="1100" dirty="0" err="1" smtClean="0"/>
              <a:t>Коуч</a:t>
            </a:r>
            <a:r>
              <a:rPr lang="ru-RU" sz="1100" dirty="0" smtClean="0"/>
              <a:t> - сессия «Что я могу увидеть, если захочу?»  </a:t>
            </a:r>
            <a:br>
              <a:rPr lang="ru-RU" sz="1100" dirty="0" smtClean="0"/>
            </a:br>
            <a:r>
              <a:rPr lang="ru-RU" sz="1100" dirty="0" err="1" smtClean="0"/>
              <a:t>Шутко</a:t>
            </a:r>
            <a:r>
              <a:rPr lang="ru-RU" sz="1100" dirty="0" smtClean="0"/>
              <a:t> Александра Михайловна,  Демидова Анастасия Владиславовна- учителя начальных классов</a:t>
            </a:r>
            <a:br>
              <a:rPr lang="ru-RU" sz="1100" dirty="0" smtClean="0"/>
            </a:br>
            <a:r>
              <a:rPr lang="ru-RU" sz="1100" dirty="0" smtClean="0"/>
              <a:t>12.10-12.30</a:t>
            </a:r>
            <a:br>
              <a:rPr lang="ru-RU" sz="1100" dirty="0" smtClean="0"/>
            </a:br>
            <a:r>
              <a:rPr lang="ru-RU" sz="1100" dirty="0" err="1" smtClean="0"/>
              <a:t>Коуч-сессия</a:t>
            </a:r>
            <a:r>
              <a:rPr lang="ru-RU" sz="1100" dirty="0" smtClean="0"/>
              <a:t> «Что я могу увидеть, если захочу?»</a:t>
            </a:r>
            <a:br>
              <a:rPr lang="ru-RU" sz="1100" dirty="0" smtClean="0"/>
            </a:br>
            <a:r>
              <a:rPr lang="ru-RU" sz="1100" dirty="0" smtClean="0"/>
              <a:t>Кошелева Л.П., учитель истории и обществознания</a:t>
            </a:r>
            <a:br>
              <a:rPr lang="ru-RU" sz="1100" dirty="0" smtClean="0"/>
            </a:br>
            <a:r>
              <a:rPr lang="ru-RU" sz="1100" dirty="0" smtClean="0"/>
              <a:t>12.10-12.30</a:t>
            </a:r>
            <a:br>
              <a:rPr lang="ru-RU" sz="1100" dirty="0" smtClean="0"/>
            </a:br>
            <a:r>
              <a:rPr lang="ru-RU" sz="1100" dirty="0" err="1" smtClean="0"/>
              <a:t>Коуч</a:t>
            </a:r>
            <a:r>
              <a:rPr lang="ru-RU" sz="1100" dirty="0" smtClean="0"/>
              <a:t> -сессия «И вы это сможете!» </a:t>
            </a:r>
            <a:br>
              <a:rPr lang="ru-RU" sz="1100" dirty="0" smtClean="0"/>
            </a:br>
            <a:r>
              <a:rPr lang="ru-RU" sz="1100" dirty="0" smtClean="0"/>
              <a:t>Кошелева Лариса Петровна, учитель истории и обществознания;</a:t>
            </a:r>
            <a:br>
              <a:rPr lang="ru-RU" sz="1100" dirty="0" smtClean="0"/>
            </a:br>
            <a:r>
              <a:rPr lang="ru-RU" sz="1100" dirty="0" err="1" smtClean="0"/>
              <a:t>Юнин</a:t>
            </a:r>
            <a:r>
              <a:rPr lang="ru-RU" sz="1100" dirty="0" smtClean="0"/>
              <a:t> Денис Владимирович, учитель информатики</a:t>
            </a:r>
            <a:br>
              <a:rPr lang="ru-RU" sz="1100" dirty="0" smtClean="0"/>
            </a:br>
            <a:r>
              <a:rPr lang="ru-RU" sz="1100" dirty="0" smtClean="0"/>
              <a:t>12.40-13.00</a:t>
            </a:r>
            <a:br>
              <a:rPr lang="ru-RU" sz="1100" dirty="0" smtClean="0"/>
            </a:br>
            <a:r>
              <a:rPr lang="ru-RU" sz="1100" dirty="0" smtClean="0"/>
              <a:t> </a:t>
            </a:r>
            <a:r>
              <a:rPr lang="ru-RU" sz="1100" dirty="0" err="1" smtClean="0"/>
              <a:t>Коуч</a:t>
            </a:r>
            <a:r>
              <a:rPr lang="ru-RU" sz="1100" dirty="0" smtClean="0"/>
              <a:t> – сессия «Сделай урок увлекательным» </a:t>
            </a:r>
            <a:br>
              <a:rPr lang="ru-RU" sz="1100" dirty="0" smtClean="0"/>
            </a:br>
            <a:r>
              <a:rPr lang="ru-RU" sz="1100" dirty="0" err="1" smtClean="0"/>
              <a:t>Лесотова</a:t>
            </a:r>
            <a:r>
              <a:rPr lang="ru-RU" sz="1100" dirty="0" smtClean="0"/>
              <a:t> Вероника Викторовна, учитель информатики</a:t>
            </a:r>
            <a:br>
              <a:rPr lang="ru-RU" sz="1100" dirty="0" smtClean="0"/>
            </a:br>
            <a:r>
              <a:rPr lang="ru-RU" sz="1100" dirty="0" smtClean="0"/>
              <a:t>13.00.-14.00</a:t>
            </a:r>
            <a:br>
              <a:rPr lang="ru-RU" sz="1100" dirty="0" smtClean="0"/>
            </a:br>
            <a:r>
              <a:rPr lang="ru-RU" sz="1100" dirty="0" smtClean="0"/>
              <a:t>Обед  </a:t>
            </a:r>
            <a:br>
              <a:rPr lang="ru-RU" sz="1100" dirty="0" smtClean="0"/>
            </a:br>
            <a:r>
              <a:rPr lang="ru-RU" sz="1100" dirty="0" smtClean="0"/>
              <a:t>14.00-14.45</a:t>
            </a:r>
            <a:br>
              <a:rPr lang="ru-RU" sz="1100" dirty="0" smtClean="0"/>
            </a:br>
            <a:r>
              <a:rPr lang="ru-RU" sz="1100" dirty="0" smtClean="0"/>
              <a:t>«Что наша жизнь? Игра!»</a:t>
            </a:r>
            <a:br>
              <a:rPr lang="ru-RU" sz="1100" dirty="0" smtClean="0"/>
            </a:br>
            <a:r>
              <a:rPr lang="ru-RU" sz="1100" dirty="0" err="1" smtClean="0"/>
              <a:t>Бородуля</a:t>
            </a:r>
            <a:r>
              <a:rPr lang="ru-RU" sz="1100" dirty="0" smtClean="0"/>
              <a:t> Елена Васильевна, руководитель интеллектуального клуба</a:t>
            </a:r>
            <a:br>
              <a:rPr lang="ru-RU" sz="1100" dirty="0" smtClean="0"/>
            </a:br>
            <a:r>
              <a:rPr lang="ru-RU" sz="1100" dirty="0" smtClean="0"/>
              <a:t>14.45-15.00</a:t>
            </a:r>
            <a:br>
              <a:rPr lang="ru-RU" sz="1100" dirty="0" smtClean="0"/>
            </a:br>
            <a:r>
              <a:rPr lang="ru-RU" sz="1100" dirty="0" smtClean="0"/>
              <a:t>Обзор академического </a:t>
            </a:r>
            <a:r>
              <a:rPr lang="ru-RU" sz="1100" dirty="0" err="1" smtClean="0"/>
              <a:t>коучинга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>Куркин Александр Иванович, директор школы  </a:t>
            </a: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100" b="1" dirty="0" smtClean="0">
                <a:solidFill>
                  <a:srgbClr val="7030A0"/>
                </a:solidFill>
              </a:rPr>
              <a:t>*</a:t>
            </a:r>
            <a:r>
              <a:rPr lang="ru-RU" sz="1100" b="1" dirty="0" err="1" smtClean="0">
                <a:solidFill>
                  <a:srgbClr val="7030A0"/>
                </a:solidFill>
              </a:rPr>
              <a:t>Коучинг</a:t>
            </a:r>
            <a:r>
              <a:rPr lang="ru-RU" sz="1100" b="1" dirty="0" smtClean="0">
                <a:solidFill>
                  <a:srgbClr val="7030A0"/>
                </a:solidFill>
              </a:rPr>
              <a:t> проходит в группах по 10-12 человек, каждая группа пройдет все сессии поэтапно</a:t>
            </a:r>
            <a:br>
              <a:rPr lang="ru-RU" sz="1100" b="1" dirty="0" smtClean="0">
                <a:solidFill>
                  <a:srgbClr val="7030A0"/>
                </a:solidFill>
              </a:rPr>
            </a:br>
            <a:r>
              <a:rPr lang="ru-RU" sz="1100" b="1" dirty="0" smtClean="0">
                <a:solidFill>
                  <a:srgbClr val="7030A0"/>
                </a:solidFill>
              </a:rPr>
              <a:t>**Время для групп будет расписано дополнительно.</a:t>
            </a:r>
            <a:r>
              <a:rPr lang="ru-RU" sz="1100" dirty="0" smtClean="0"/>
              <a:t/>
            </a:r>
            <a:br>
              <a:rPr lang="ru-RU" sz="1100" dirty="0" smtClean="0"/>
            </a:b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Введите вопрос</a:t>
            </a:r>
          </a:p>
        </p:txBody>
      </p:sp>
      <p:pic>
        <p:nvPicPr>
          <p:cNvPr id="8" name="Picture 4" descr="C:\Users\Юлия\Desktop\Форум\logotip_dnevnik_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616624" cy="1443433"/>
          </a:xfrm>
          <a:prstGeom prst="rect">
            <a:avLst/>
          </a:prstGeom>
          <a:noFill/>
        </p:spPr>
      </p:pic>
      <p:pic>
        <p:nvPicPr>
          <p:cNvPr id="20482" name="Picture 2" descr="C:\Users\Ypro\Desktop\Форум\ученик 4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484784"/>
            <a:ext cx="8028384" cy="537321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Введите вопрос</a:t>
            </a:r>
          </a:p>
        </p:txBody>
      </p:sp>
      <p:pic>
        <p:nvPicPr>
          <p:cNvPr id="8" name="Picture 4" descr="C:\Users\Юлия\Desktop\Форум\logotip_dnevnik_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616624" cy="1443433"/>
          </a:xfrm>
          <a:prstGeom prst="rect">
            <a:avLst/>
          </a:prstGeom>
          <a:noFill/>
        </p:spPr>
      </p:pic>
      <p:pic>
        <p:nvPicPr>
          <p:cNvPr id="21506" name="Picture 2" descr="C:\Users\Ypro\Desktop\Форум\ученик 5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884368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Часто задаваемые вопросы. </a:t>
            </a:r>
            <a:br>
              <a:rPr lang="ru-RU" sz="2000" b="1" dirty="0" smtClean="0">
                <a:solidFill>
                  <a:srgbClr val="C00000"/>
                </a:solidFill>
              </a:rPr>
            </a:br>
            <a:r>
              <a:rPr lang="ru-RU" sz="2000" b="1" dirty="0" smtClean="0">
                <a:solidFill>
                  <a:srgbClr val="C00000"/>
                </a:solidFill>
              </a:rPr>
              <a:t>Переписка с администраторами сайта </a:t>
            </a:r>
            <a:r>
              <a:rPr lang="ru-RU" sz="2000" b="1" dirty="0" err="1" smtClean="0">
                <a:solidFill>
                  <a:srgbClr val="C00000"/>
                </a:solidFill>
              </a:rPr>
              <a:t>Дневник.ру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b="1" dirty="0" smtClean="0"/>
              <a:t> </a:t>
            </a:r>
            <a:r>
              <a:rPr lang="ru-RU" sz="3100" b="1" dirty="0" smtClean="0"/>
              <a:t>Приложение 1</a:t>
            </a:r>
            <a:endParaRPr lang="ru-RU" sz="3100" dirty="0" smtClean="0"/>
          </a:p>
          <a:p>
            <a:r>
              <a:rPr lang="ru-RU" sz="3100" b="1" u="sng" dirty="0" smtClean="0"/>
              <a:t>Мария </a:t>
            </a:r>
            <a:r>
              <a:rPr lang="ru-RU" sz="3100" b="1" u="sng" dirty="0" err="1" smtClean="0"/>
              <a:t>Белевич</a:t>
            </a:r>
            <a:r>
              <a:rPr lang="ru-RU" sz="3100" u="sng" dirty="0" smtClean="0"/>
              <a:t> (АИС «</a:t>
            </a:r>
            <a:r>
              <a:rPr lang="ru-RU" sz="3100" u="sng" dirty="0" err="1" smtClean="0"/>
              <a:t>Дневник.ру</a:t>
            </a:r>
            <a:r>
              <a:rPr lang="ru-RU" sz="3100" u="sng" dirty="0" smtClean="0"/>
              <a:t>»)</a:t>
            </a:r>
            <a:endParaRPr lang="ru-RU" sz="3100" dirty="0" smtClean="0"/>
          </a:p>
          <a:p>
            <a:r>
              <a:rPr lang="ru-RU" sz="3100" dirty="0" smtClean="0"/>
              <a:t>В </a:t>
            </a:r>
            <a:r>
              <a:rPr lang="ru-RU" sz="3100" dirty="0" err="1" smtClean="0"/>
              <a:t>Дневник.ру</a:t>
            </a:r>
            <a:r>
              <a:rPr lang="ru-RU" sz="3100" dirty="0" smtClean="0"/>
              <a:t> оформление замены урока происходит прямо в расписании класса.</a:t>
            </a:r>
          </a:p>
          <a:p>
            <a:r>
              <a:rPr lang="ru-RU" sz="3100" b="1" dirty="0" smtClean="0"/>
              <a:t>Для того чтобы поставить замену, необходимо:</a:t>
            </a:r>
            <a:endParaRPr lang="ru-RU" sz="3100" dirty="0" smtClean="0"/>
          </a:p>
          <a:p>
            <a:pPr lvl="0"/>
            <a:r>
              <a:rPr lang="ru-RU" sz="3100" dirty="0" smtClean="0"/>
              <a:t>перейти на страницу Администрирования;</a:t>
            </a:r>
          </a:p>
          <a:p>
            <a:pPr lvl="0"/>
            <a:r>
              <a:rPr lang="ru-RU" sz="3100" dirty="0" smtClean="0"/>
              <a:t>нажать на "Список классов";</a:t>
            </a:r>
          </a:p>
          <a:p>
            <a:pPr lvl="0"/>
            <a:r>
              <a:rPr lang="ru-RU" sz="3100" dirty="0" smtClean="0"/>
              <a:t>выбрать нужный класс;</a:t>
            </a:r>
          </a:p>
          <a:p>
            <a:pPr lvl="0"/>
            <a:r>
              <a:rPr lang="ru-RU" sz="3100" dirty="0" smtClean="0"/>
              <a:t>открыть расписание класса;</a:t>
            </a:r>
          </a:p>
          <a:p>
            <a:pPr lvl="0"/>
            <a:r>
              <a:rPr lang="ru-RU" sz="3100" dirty="0" smtClean="0"/>
              <a:t>навести курсор на урок, на который требуется поставить замену, и нажать на значок карандаша;</a:t>
            </a:r>
          </a:p>
          <a:p>
            <a:pPr lvl="0"/>
            <a:r>
              <a:rPr lang="ru-RU" sz="3100" dirty="0" smtClean="0"/>
              <a:t>в появившемся окне выбрать нужного педагога, поставить галочку напротив "Выделить как замену (перенос)" и нажать на "Сохранить".</a:t>
            </a:r>
          </a:p>
          <a:p>
            <a:r>
              <a:rPr lang="ru-RU" sz="3100" dirty="0" smtClean="0"/>
              <a:t>Замена учителя будет отображаться на странице урока в журнале. Учитель, поставленный на замену, сможет вносить данные в поурочное планирование и в журнал замененного урока.</a:t>
            </a:r>
          </a:p>
          <a:p>
            <a:r>
              <a:rPr lang="ru-RU" sz="3100" dirty="0" smtClean="0"/>
              <a:t>С подробными инструкциями </a:t>
            </a:r>
            <a:r>
              <a:rPr lang="ru-RU" sz="3100" dirty="0" smtClean="0">
                <a:hlinkClick r:id="rId2"/>
              </a:rPr>
              <a:t>по работе с расписанием</a:t>
            </a:r>
            <a:r>
              <a:rPr lang="ru-RU" sz="3100" dirty="0" smtClean="0"/>
              <a:t>, а также </a:t>
            </a:r>
            <a:r>
              <a:rPr lang="ru-RU" sz="3100" dirty="0" smtClean="0">
                <a:hlinkClick r:id="rId3"/>
              </a:rPr>
              <a:t>оформлению замены, переноса и отмены урока</a:t>
            </a:r>
            <a:r>
              <a:rPr lang="ru-RU" sz="3100" dirty="0" smtClean="0"/>
              <a:t> Вы можете ознакомиться на нашем портале поддержки.</a:t>
            </a:r>
          </a:p>
          <a:p>
            <a:r>
              <a:rPr lang="ru-RU" sz="3100" dirty="0" smtClean="0"/>
              <a:t>В случае возникновения других вопросов по работе в Системе Вы можете ознакомиться с </a:t>
            </a:r>
            <a:r>
              <a:rPr lang="ru-RU" sz="3100" dirty="0" smtClean="0">
                <a:hlinkClick r:id="rId4"/>
              </a:rPr>
              <a:t>Руководством администратора АИС "</a:t>
            </a:r>
            <a:r>
              <a:rPr lang="ru-RU" sz="3100" dirty="0" err="1" smtClean="0">
                <a:hlinkClick r:id="rId4"/>
              </a:rPr>
              <a:t>Дневник-ОО</a:t>
            </a:r>
            <a:r>
              <a:rPr lang="ru-RU" sz="3100" dirty="0" smtClean="0">
                <a:hlinkClick r:id="rId4"/>
              </a:rPr>
              <a:t>"</a:t>
            </a:r>
            <a:r>
              <a:rPr lang="ru-RU" sz="3100" dirty="0" smtClean="0"/>
              <a:t>, а также повторно обратиться к сотрудникам службы поддержки.</a:t>
            </a:r>
          </a:p>
          <a:p>
            <a:r>
              <a:rPr lang="ru-RU" sz="3100" b="1" dirty="0" smtClean="0"/>
              <a:t>Желаем удачи!	</a:t>
            </a:r>
            <a:endParaRPr lang="ru-RU" sz="3100" dirty="0" smtClean="0"/>
          </a:p>
          <a:p>
            <a:r>
              <a:rPr lang="ru-RU" sz="3100" dirty="0" smtClean="0"/>
              <a:t>_</a:t>
            </a:r>
          </a:p>
          <a:p>
            <a:r>
              <a:rPr lang="ru-RU" sz="3100" dirty="0" smtClean="0"/>
              <a:t>Мария </a:t>
            </a:r>
            <a:r>
              <a:rPr lang="ru-RU" sz="3100" dirty="0" err="1" smtClean="0"/>
              <a:t>Белевич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Специалист отдела поддержки пользователей</a:t>
            </a:r>
            <a:endParaRPr lang="ru-RU" sz="31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r>
              <a:rPr lang="ru-RU" b="1" dirty="0" smtClean="0"/>
              <a:t> Приложение 2</a:t>
            </a:r>
            <a:endParaRPr lang="ru-RU" dirty="0" smtClean="0"/>
          </a:p>
          <a:p>
            <a:r>
              <a:rPr lang="ru-RU" b="1" u="sng" dirty="0" smtClean="0"/>
              <a:t>Надежда </a:t>
            </a:r>
            <a:r>
              <a:rPr lang="ru-RU" b="1" u="sng" dirty="0" err="1" smtClean="0"/>
              <a:t>Серобабина</a:t>
            </a:r>
            <a:r>
              <a:rPr lang="ru-RU" u="sng" dirty="0" smtClean="0"/>
              <a:t> (АИС «</a:t>
            </a:r>
            <a:r>
              <a:rPr lang="ru-RU" u="sng" dirty="0" err="1" smtClean="0"/>
              <a:t>Дневник.ру</a:t>
            </a:r>
            <a:r>
              <a:rPr lang="ru-RU" u="sng" dirty="0" smtClean="0"/>
              <a:t>»)</a:t>
            </a:r>
            <a:endParaRPr lang="ru-RU" dirty="0" smtClean="0"/>
          </a:p>
          <a:p>
            <a:r>
              <a:rPr lang="ru-RU" dirty="0" smtClean="0"/>
              <a:t>По распоряжению Министерства образования поменялась система авторизации в </a:t>
            </a:r>
            <a:r>
              <a:rPr lang="ru-RU" dirty="0" err="1" smtClean="0"/>
              <a:t>Дневник.ру</a:t>
            </a:r>
            <a:r>
              <a:rPr lang="ru-RU" dirty="0" smtClean="0"/>
              <a:t>. Теперь вход осуществляется через портал государственных услуг. Подробнее об авторизации через портал </a:t>
            </a:r>
            <a:r>
              <a:rPr lang="ru-RU" dirty="0" err="1" smtClean="0"/>
              <a:t>госуслуг</a:t>
            </a:r>
            <a:r>
              <a:rPr lang="ru-RU" dirty="0" smtClean="0"/>
              <a:t> можно прочитать в </a:t>
            </a:r>
            <a:r>
              <a:rPr lang="ru-RU" dirty="0" smtClean="0">
                <a:hlinkClick r:id="rId5"/>
              </a:rPr>
              <a:t>статье портала поддержки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Для успешной авторизации через портал </a:t>
            </a:r>
            <a:r>
              <a:rPr lang="ru-RU" b="1" dirty="0" err="1" smtClean="0"/>
              <a:t>госуслуг</a:t>
            </a:r>
            <a:r>
              <a:rPr lang="ru-RU" b="1" dirty="0" smtClean="0"/>
              <a:t> необходимо зарегистрироваться на портале </a:t>
            </a:r>
            <a:r>
              <a:rPr lang="ru-RU" b="1" dirty="0" err="1" smtClean="0"/>
              <a:t>госуслуг</a:t>
            </a:r>
            <a:r>
              <a:rPr lang="ru-RU" b="1" dirty="0" smtClean="0"/>
              <a:t>:</a:t>
            </a:r>
            <a:r>
              <a:rPr lang="ru-RU" dirty="0" smtClean="0"/>
              <a:t> </a:t>
            </a:r>
            <a:r>
              <a:rPr lang="ru-RU" dirty="0" smtClean="0">
                <a:hlinkClick r:id="rId6"/>
              </a:rPr>
              <a:t>https://esia.gosuslugi.ru/registration/</a:t>
            </a:r>
            <a:endParaRPr lang="ru-RU" dirty="0" smtClean="0"/>
          </a:p>
          <a:p>
            <a:r>
              <a:rPr lang="ru-RU" dirty="0" smtClean="0"/>
              <a:t>Обращаем внимание, что должно быть зарегистрировано то же лицо, на имя которого создан профиль в </a:t>
            </a:r>
            <a:r>
              <a:rPr lang="ru-RU" dirty="0" err="1" smtClean="0"/>
              <a:t>Дневник.ру</a:t>
            </a:r>
            <a:r>
              <a:rPr lang="ru-RU" dirty="0" smtClean="0"/>
              <a:t>. Если зарегистрирован родитель, учетная запись </a:t>
            </a:r>
            <a:r>
              <a:rPr lang="ru-RU" dirty="0" err="1" smtClean="0"/>
              <a:t>госуслуг</a:t>
            </a:r>
            <a:r>
              <a:rPr lang="ru-RU" dirty="0" smtClean="0"/>
              <a:t> должна быть на имя родителя, если ученик - на имя ученика. При этом для соблюдения требования Министерства образования проверяется:</a:t>
            </a:r>
          </a:p>
          <a:p>
            <a:pPr lvl="0"/>
            <a:r>
              <a:rPr lang="ru-RU" dirty="0" smtClean="0"/>
              <a:t>Для лиц младше 14 лет: должны совпасть ФИО в </a:t>
            </a:r>
            <a:r>
              <a:rPr lang="ru-RU" dirty="0" err="1" smtClean="0"/>
              <a:t>Дневник.ру</a:t>
            </a:r>
            <a:r>
              <a:rPr lang="ru-RU" dirty="0" smtClean="0"/>
              <a:t> и на портале </a:t>
            </a:r>
            <a:r>
              <a:rPr lang="ru-RU" dirty="0" err="1" smtClean="0"/>
              <a:t>госуслуг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Для лиц старше 14 лет: должны совпасть ФИО и номер СНИЛС в </a:t>
            </a:r>
            <a:r>
              <a:rPr lang="ru-RU" dirty="0" err="1" smtClean="0"/>
              <a:t>Дневник.ру</a:t>
            </a:r>
            <a:r>
              <a:rPr lang="ru-RU" dirty="0" smtClean="0"/>
              <a:t> и на портале </a:t>
            </a:r>
            <a:r>
              <a:rPr lang="ru-RU" dirty="0" err="1" smtClean="0"/>
              <a:t>госулуг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Алгоритм входа в </a:t>
            </a:r>
            <a:r>
              <a:rPr lang="ru-RU" b="1" dirty="0" err="1" smtClean="0"/>
              <a:t>Дневник.ру</a:t>
            </a:r>
            <a:r>
              <a:rPr lang="ru-RU" b="1" dirty="0" smtClean="0"/>
              <a:t>:</a:t>
            </a:r>
            <a:endParaRPr lang="ru-RU" dirty="0" smtClean="0"/>
          </a:p>
          <a:p>
            <a:pPr lvl="0"/>
            <a:r>
              <a:rPr lang="ru-RU" dirty="0" smtClean="0"/>
              <a:t>необходимо войти на региональную страницу авторизации и нажать кнопку </a:t>
            </a:r>
            <a:r>
              <a:rPr lang="ru-RU" b="1" dirty="0" smtClean="0"/>
              <a:t>"Войти через </a:t>
            </a:r>
            <a:r>
              <a:rPr lang="ru-RU" b="1" dirty="0" err="1" smtClean="0"/>
              <a:t>госуслуги</a:t>
            </a:r>
            <a:r>
              <a:rPr lang="ru-RU" b="1" dirty="0" smtClean="0"/>
              <a:t>"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требуется ввести логин и пароль от учетной записи пользователя портала </a:t>
            </a:r>
            <a:r>
              <a:rPr lang="ru-RU" dirty="0" err="1" smtClean="0"/>
              <a:t>госуслуг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при первом входе - после появлении сообщения о том, что такой пользователь не найден, ввести в поле авторизации на </a:t>
            </a:r>
            <a:r>
              <a:rPr lang="ru-RU" dirty="0" err="1" smtClean="0"/>
              <a:t>Дневник.ру</a:t>
            </a:r>
            <a:r>
              <a:rPr lang="ru-RU" dirty="0" smtClean="0"/>
              <a:t> логин и пароль пользователя от профиля </a:t>
            </a:r>
            <a:r>
              <a:rPr lang="ru-RU" dirty="0" err="1" smtClean="0"/>
              <a:t>Дневник.ру</a:t>
            </a:r>
            <a:r>
              <a:rPr lang="ru-RU" dirty="0" smtClean="0"/>
              <a:t>. (После данного действия учетные записи в двух системах будут объединены, и в следующий раз вход в систему будет осуществляться сразу после ввода логина и пароля от портала </a:t>
            </a:r>
            <a:r>
              <a:rPr lang="ru-RU" dirty="0" err="1" smtClean="0"/>
              <a:t>госуслуг</a:t>
            </a:r>
            <a:r>
              <a:rPr lang="ru-RU" dirty="0" smtClean="0"/>
              <a:t>.)</a:t>
            </a:r>
          </a:p>
          <a:p>
            <a:r>
              <a:rPr lang="ru-RU" dirty="0" smtClean="0"/>
              <a:t>Просим Вас с пониманием отнестись к принятым в Вашем регионе средствам обеспечения информационной безопасности.</a:t>
            </a:r>
          </a:p>
          <a:p>
            <a:r>
              <a:rPr lang="ru-RU" dirty="0" smtClean="0"/>
              <a:t>Надежда </a:t>
            </a:r>
            <a:r>
              <a:rPr lang="ru-RU" dirty="0" err="1" smtClean="0"/>
              <a:t>Серобабина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Специалист отдела поддержки пользователей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484784"/>
            <a:ext cx="864096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http://www.hereisfree.com/content1//pic/zip/201122421113324977801.jpg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идея кнопки «домик»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http://gatet.files.wordpress.com/2010/06/me.jpg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знак вопроса с человечком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Процессом надо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    уметь управлять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4" name="Содержимое 3" descr="F:\Форум\logotip_dnevnik_ru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20615"/>
            <a:ext cx="8229600" cy="4485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912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4800" dirty="0" smtClean="0"/>
              <a:t/>
            </a:r>
            <a:br>
              <a:rPr lang="ru-RU" sz="4800" dirty="0" smtClean="0"/>
            </a:br>
            <a:r>
              <a:rPr lang="ru-RU" sz="4800" dirty="0" smtClean="0"/>
              <a:t>  </a:t>
            </a:r>
            <a:r>
              <a:rPr lang="ru-RU" sz="4800" b="1" dirty="0" smtClean="0"/>
              <a:t>РУКОВОДИТЕЛЬ</a:t>
            </a:r>
            <a:endParaRPr lang="ru-RU" sz="4800" dirty="0" smtClean="0"/>
          </a:p>
          <a:p>
            <a:r>
              <a:rPr lang="ru-RU" sz="4800" dirty="0" smtClean="0"/>
              <a:t>10 -  администрирование (обзор)</a:t>
            </a:r>
          </a:p>
          <a:p>
            <a:r>
              <a:rPr lang="ru-RU" sz="4800" dirty="0" smtClean="0"/>
              <a:t>20 – список выбывших /прибывших, сводка</a:t>
            </a:r>
          </a:p>
          <a:p>
            <a:r>
              <a:rPr lang="ru-RU" sz="4800" dirty="0" smtClean="0"/>
              <a:t>30 – выполнение программ </a:t>
            </a:r>
          </a:p>
          <a:p>
            <a:r>
              <a:rPr lang="ru-RU" sz="4800" dirty="0" smtClean="0"/>
              <a:t>40 – статистика ведения ЭЖД</a:t>
            </a:r>
          </a:p>
          <a:p>
            <a:r>
              <a:rPr lang="ru-RU" sz="4800" dirty="0" smtClean="0"/>
              <a:t>50 – наполняемость данными </a:t>
            </a:r>
          </a:p>
          <a:p>
            <a:r>
              <a:rPr lang="ru-RU" sz="4800" dirty="0" smtClean="0"/>
              <a:t>(история изменения оценок, </a:t>
            </a:r>
          </a:p>
          <a:p>
            <a:r>
              <a:rPr lang="ru-RU" sz="4800" dirty="0" smtClean="0"/>
              <a:t>отмена/замена уроков)</a:t>
            </a:r>
          </a:p>
          <a:p>
            <a:r>
              <a:rPr lang="ru-RU" sz="4800" dirty="0" smtClean="0"/>
              <a:t>    </a:t>
            </a:r>
            <a:r>
              <a:rPr lang="ru-RU" sz="4800" b="1" dirty="0" smtClean="0"/>
              <a:t>УЧИТЕЛЬ</a:t>
            </a:r>
            <a:endParaRPr lang="ru-RU" sz="4800" dirty="0" smtClean="0"/>
          </a:p>
          <a:p>
            <a:r>
              <a:rPr lang="ru-RU" sz="4800" dirty="0" smtClean="0"/>
              <a:t>10 – рабочий стол</a:t>
            </a:r>
          </a:p>
          <a:p>
            <a:r>
              <a:rPr lang="ru-RU" sz="4800" dirty="0" smtClean="0"/>
              <a:t>20 – расписание (классы, учителя)</a:t>
            </a:r>
          </a:p>
          <a:p>
            <a:r>
              <a:rPr lang="ru-RU" sz="4800" dirty="0" smtClean="0"/>
              <a:t>30 – мои классы</a:t>
            </a:r>
          </a:p>
          <a:p>
            <a:r>
              <a:rPr lang="ru-RU" sz="4800" dirty="0" smtClean="0"/>
              <a:t>40 – приложение</a:t>
            </a:r>
          </a:p>
          <a:p>
            <a:r>
              <a:rPr lang="ru-RU" sz="4800" dirty="0" smtClean="0"/>
              <a:t>50 – создание КТП</a:t>
            </a:r>
          </a:p>
          <a:p>
            <a:r>
              <a:rPr lang="ru-RU" sz="4800" dirty="0" smtClean="0"/>
              <a:t> </a:t>
            </a:r>
          </a:p>
          <a:p>
            <a:r>
              <a:rPr lang="ru-RU" sz="4800" dirty="0" smtClean="0"/>
              <a:t>  </a:t>
            </a:r>
            <a:r>
              <a:rPr lang="ru-RU" sz="4800" b="1" dirty="0" smtClean="0"/>
              <a:t>КЛАССНЫЙ РУКОВОДИТЕЛЬ</a:t>
            </a:r>
            <a:endParaRPr lang="ru-RU" sz="4800" dirty="0" smtClean="0"/>
          </a:p>
          <a:p>
            <a:r>
              <a:rPr lang="ru-RU" sz="4800" dirty="0" smtClean="0"/>
              <a:t>10 – обзор недели</a:t>
            </a:r>
          </a:p>
          <a:p>
            <a:r>
              <a:rPr lang="ru-RU" sz="4800" dirty="0" smtClean="0"/>
              <a:t>20 – успеваемость учеников (отчёт)</a:t>
            </a:r>
          </a:p>
          <a:p>
            <a:r>
              <a:rPr lang="ru-RU" sz="4800" dirty="0" smtClean="0"/>
              <a:t>30 – активность учеников и родителей</a:t>
            </a:r>
          </a:p>
          <a:p>
            <a:r>
              <a:rPr lang="ru-RU" sz="4800" dirty="0" smtClean="0"/>
              <a:t>40 – достижения ученика</a:t>
            </a:r>
          </a:p>
          <a:p>
            <a:r>
              <a:rPr lang="ru-RU" sz="4800" dirty="0" smtClean="0"/>
              <a:t>50 – рейтинг учеников в классе </a:t>
            </a:r>
          </a:p>
          <a:p>
            <a:r>
              <a:rPr lang="ru-RU" sz="4800" dirty="0" smtClean="0"/>
              <a:t>(средний балл по предметам, </a:t>
            </a:r>
          </a:p>
          <a:p>
            <a:r>
              <a:rPr lang="ru-RU" sz="4800" dirty="0" smtClean="0"/>
              <a:t>         статистика оценок)</a:t>
            </a:r>
          </a:p>
          <a:p>
            <a:endParaRPr lang="ru-RU" sz="4800" b="1" dirty="0" smtClean="0"/>
          </a:p>
          <a:p>
            <a:pPr>
              <a:buNone/>
            </a:pPr>
            <a:r>
              <a:rPr lang="ru-RU" sz="4800" b="1" dirty="0" smtClean="0"/>
              <a:t>                                             </a:t>
            </a:r>
            <a:endParaRPr lang="ru-RU" sz="48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>
              <a:buNone/>
            </a:pPr>
            <a:r>
              <a:rPr lang="ru-RU" b="1" dirty="0" smtClean="0"/>
              <a:t>                                             </a:t>
            </a:r>
            <a:endParaRPr lang="ru-RU" dirty="0" smtClean="0"/>
          </a:p>
          <a:p>
            <a:r>
              <a:rPr lang="ru-RU" sz="5600" b="1" dirty="0" smtClean="0"/>
              <a:t>  УЧЕНИК	</a:t>
            </a:r>
            <a:endParaRPr lang="ru-RU" sz="5600" dirty="0" smtClean="0"/>
          </a:p>
          <a:p>
            <a:r>
              <a:rPr lang="ru-RU" sz="5600" dirty="0" smtClean="0"/>
              <a:t>10 – расписание</a:t>
            </a:r>
          </a:p>
          <a:p>
            <a:r>
              <a:rPr lang="ru-RU" sz="5600" dirty="0" smtClean="0"/>
              <a:t>20 – оценки</a:t>
            </a:r>
          </a:p>
          <a:p>
            <a:r>
              <a:rPr lang="ru-RU" sz="5600" dirty="0" smtClean="0"/>
              <a:t>30 – домашнее задание, файлы</a:t>
            </a:r>
          </a:p>
          <a:p>
            <a:r>
              <a:rPr lang="ru-RU" sz="5600" dirty="0" smtClean="0"/>
              <a:t>40 – приложение</a:t>
            </a:r>
          </a:p>
          <a:p>
            <a:r>
              <a:rPr lang="ru-RU" sz="5600" dirty="0" smtClean="0"/>
              <a:t>50 – рейтинг в классе</a:t>
            </a:r>
          </a:p>
          <a:p>
            <a:r>
              <a:rPr lang="ru-RU" sz="5600" dirty="0" smtClean="0"/>
              <a:t> </a:t>
            </a:r>
          </a:p>
          <a:p>
            <a:r>
              <a:rPr lang="ru-RU" sz="5600" dirty="0" smtClean="0"/>
              <a:t>  </a:t>
            </a:r>
            <a:r>
              <a:rPr lang="ru-RU" sz="5600" b="1" dirty="0" smtClean="0"/>
              <a:t>РОДИТЕЛЬ</a:t>
            </a:r>
            <a:endParaRPr lang="ru-RU" sz="5600" dirty="0" smtClean="0"/>
          </a:p>
          <a:p>
            <a:r>
              <a:rPr lang="ru-RU" sz="5600" dirty="0" smtClean="0"/>
              <a:t>10 – расписание</a:t>
            </a:r>
          </a:p>
          <a:p>
            <a:r>
              <a:rPr lang="ru-RU" sz="5600" dirty="0" smtClean="0"/>
              <a:t>20 – оценки, </a:t>
            </a:r>
            <a:r>
              <a:rPr lang="ru-RU" sz="5600" dirty="0" err="1" smtClean="0"/>
              <a:t>д</a:t>
            </a:r>
            <a:r>
              <a:rPr lang="ru-RU" sz="5600" dirty="0" smtClean="0"/>
              <a:t>/</a:t>
            </a:r>
            <a:r>
              <a:rPr lang="ru-RU" sz="5600" dirty="0" err="1" smtClean="0"/>
              <a:t>з</a:t>
            </a:r>
            <a:r>
              <a:rPr lang="ru-RU" sz="5600" dirty="0" smtClean="0"/>
              <a:t>, файлы</a:t>
            </a:r>
          </a:p>
          <a:p>
            <a:r>
              <a:rPr lang="ru-RU" sz="5600" dirty="0" smtClean="0"/>
              <a:t>30 – объявления</a:t>
            </a:r>
          </a:p>
          <a:p>
            <a:r>
              <a:rPr lang="ru-RU" sz="5600" dirty="0" smtClean="0"/>
              <a:t>40 – приложение</a:t>
            </a:r>
          </a:p>
          <a:p>
            <a:r>
              <a:rPr lang="ru-RU" sz="5600" dirty="0" smtClean="0"/>
              <a:t>50 – рейтинг в классе</a:t>
            </a:r>
            <a:endParaRPr lang="ru-RU" sz="5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 smtClean="0"/>
              <a:t>10</a:t>
            </a:r>
            <a:endParaRPr lang="ru-RU" sz="3200" b="1" dirty="0"/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3300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69632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0625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741294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97969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300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69632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0625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741294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997969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300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69632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0625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41294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3007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869632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8776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7412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933007" y="515711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9410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8776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8312" y="1700734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000" b="1" cap="all" dirty="0" smtClean="0">
                <a:latin typeface="Georgia" pitchFamily="18" charset="0"/>
              </a:rPr>
              <a:t>руководитель</a:t>
            </a:r>
            <a:endParaRPr lang="ru-RU" sz="2000" b="1" cap="all" dirty="0"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8312" y="5157118"/>
            <a:ext cx="2879551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smtClean="0">
                <a:latin typeface="Georgia" pitchFamily="18" charset="0"/>
              </a:rPr>
              <a:t> </a:t>
            </a:r>
            <a:r>
              <a:rPr lang="ru-RU" sz="2400" b="1" cap="all" dirty="0" smtClean="0">
                <a:latin typeface="Georgia" pitchFamily="18" charset="0"/>
              </a:rPr>
              <a:t>РОДИТЕЛЬ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68312" y="4293022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ученик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8312" y="2564830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учитель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8312" y="3428926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Кл. </a:t>
            </a:r>
            <a:r>
              <a:rPr lang="ru-RU" sz="2400" b="1" cap="all" dirty="0" err="1" smtClean="0">
                <a:latin typeface="Georgia" pitchFamily="18" charset="0"/>
              </a:rPr>
              <a:t>руковод</a:t>
            </a:r>
            <a:r>
              <a:rPr lang="ru-RU" sz="2400" b="1" cap="all" dirty="0" smtClean="0">
                <a:latin typeface="Georgia" pitchFamily="18" charset="0"/>
              </a:rPr>
              <a:t>.</a:t>
            </a:r>
            <a:endParaRPr lang="ru-RU" sz="2400" b="1" cap="all" dirty="0">
              <a:latin typeface="Georgia" pitchFamily="18" charset="0"/>
            </a:endParaRPr>
          </a:p>
        </p:txBody>
      </p:sp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  <p:pic>
        <p:nvPicPr>
          <p:cNvPr id="1028" name="Picture 4" descr="C:\Users\Юлия\Desktop\Форум\logotip_dnevnik_ru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0" y="0"/>
            <a:ext cx="5616624" cy="1443433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8" name="Picture 4" descr="C:\Users\Юлия\Desktop\Форум\logotip_dnevnik_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0"/>
            <a:ext cx="5616624" cy="1443433"/>
          </a:xfrm>
          <a:prstGeom prst="rect">
            <a:avLst/>
          </a:prstGeom>
          <a:noFill/>
        </p:spPr>
      </p:pic>
      <p:pic>
        <p:nvPicPr>
          <p:cNvPr id="1026" name="Picture 2" descr="F:\Форум\Р1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412777"/>
            <a:ext cx="8172400" cy="5445224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Введите вопрос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8" name="Picture 4" descr="C:\Users\Юлия\Desktop\Форум\logotip_dnevnik_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616624" cy="1443433"/>
          </a:xfrm>
          <a:prstGeom prst="rect">
            <a:avLst/>
          </a:prstGeom>
          <a:noFill/>
        </p:spPr>
      </p:pic>
      <p:pic>
        <p:nvPicPr>
          <p:cNvPr id="2050" name="Picture 2" descr="C:\Users\Ypro\Desktop\Форум\Р2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" y="1340768"/>
            <a:ext cx="8100392" cy="5328592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Введите ответ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Введите вопрос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pic>
        <p:nvPicPr>
          <p:cNvPr id="8" name="Picture 4" descr="C:\Users\Юлия\Desktop\Форум\logotip_dnevnik_ru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5616624" cy="1443433"/>
          </a:xfrm>
          <a:prstGeom prst="rect">
            <a:avLst/>
          </a:prstGeom>
          <a:noFill/>
        </p:spPr>
      </p:pic>
      <p:pic>
        <p:nvPicPr>
          <p:cNvPr id="22531" name="Picture 3" descr="C:\Users\Ypro\Desktop\Форум\р30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0"/>
            <a:ext cx="7956376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203</Words>
  <Application>Microsoft Office PowerPoint</Application>
  <PresentationFormat>Экран (4:3)</PresentationFormat>
  <Paragraphs>188</Paragraphs>
  <Slides>33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Межрегиональная презентационная площадка «Формирование социокультурной образовательной среды с учётом общих и особых образовательных потребностей обучающихся г. Усть-Кут  Иркутская область 26 февраля 2019 г.  </vt:lpstr>
      <vt:lpstr>Слайд 2</vt:lpstr>
      <vt:lpstr>Площадка № 5  Академический коучинг «Образование: возможности без границ»   Место проведения: МОУ СОШ № 10 УКМО   Академический коучинг*  10.40-11.00** Коуч - сессия   «Нормативно-правовое сопровождение образовательного процесса»   Гурылёва Ирина Григорьевна, заместитель директора по УВР 11.10-11.30 Коуч - сессия «Процессом надо уметь управлять»   Кузнецова Юлия Витальевна, учитель русского языка и литературы 11.40-12.00 Коуч - сессия «Что я могу увидеть, если захочу?»   Шутко Александра Михайловна,  Демидова Анастасия Владиславовна- учителя начальных классов 12.10-12.30 Коуч-сессия «Что я могу увидеть, если захочу?» Кошелева Л.П., учитель истории и обществознания 12.10-12.30 Коуч -сессия «И вы это сможете!»  Кошелева Лариса Петровна, учитель истории и обществознания; Юнин Денис Владимирович, учитель информатики 12.40-13.00  Коуч – сессия «Сделай урок увлекательным»  Лесотова Вероника Викторовна, учитель информатики 13.00.-14.00 Обед   14.00-14.45 «Что наша жизнь? Игра!» Бородуля Елена Васильевна, руководитель интеллектуального клуба 14.45-15.00 Обзор академического коучинга Куркин Александр Иванович, директор школы    *Коучинг проходит в группах по 10-12 человек, каждая группа пройдет все сессии поэтапно **Время для групп будет расписано дополнительно. </vt:lpstr>
      <vt:lpstr>Процессом надо      уметь управлять </vt:lpstr>
      <vt:lpstr>Содержание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Часто задаваемые вопросы.  Переписка с администраторами сайта Дневник.ру</vt:lpstr>
      <vt:lpstr>Слайд 33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Юля</cp:lastModifiedBy>
  <cp:revision>26</cp:revision>
  <dcterms:created xsi:type="dcterms:W3CDTF">2014-01-06T16:00:12Z</dcterms:created>
  <dcterms:modified xsi:type="dcterms:W3CDTF">2019-09-14T12:28:29Z</dcterms:modified>
</cp:coreProperties>
</file>