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73" r:id="rId7"/>
    <p:sldId id="260" r:id="rId8"/>
    <p:sldId id="264" r:id="rId9"/>
    <p:sldId id="275" r:id="rId10"/>
    <p:sldId id="274" r:id="rId11"/>
    <p:sldId id="261" r:id="rId12"/>
    <p:sldId id="267" r:id="rId13"/>
    <p:sldId id="276" r:id="rId14"/>
    <p:sldId id="269" r:id="rId15"/>
    <p:sldId id="268" r:id="rId16"/>
    <p:sldId id="280" r:id="rId17"/>
    <p:sldId id="270" r:id="rId18"/>
    <p:sldId id="277" r:id="rId19"/>
    <p:sldId id="271" r:id="rId20"/>
    <p:sldId id="27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Эмпирический и  теоретический уровни  научного познания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924944"/>
            <a:ext cx="5544616" cy="30243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О, сколько нам открытий чудных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Готовят просвещенья дух,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 опыт, сын ошибок трудных,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 гений, парадоксов друг,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 случай, Бог изобретатель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...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А. С. Пушкин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Опыт: к 1 мл раствора карбоната калия добавить 1 мл раствора соляной кислоты.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Предположите  и подтвердите в ходе эксперимента продукты реакции, признаки реакции.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Моделирование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это метод научного познания, заключающийся в создании и исследовании реальных объектов. Каждая естественная наука использует свои материальные модели, которые помогают зрительно представить реальное природное явление или объект. В модели копируются только самые важные признаки и свойства объекта и опускаются несущественные детали.                                                     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понятия.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iamondelectric.ru/images/2284/2283551/globys_globysnii_mir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00808"/>
            <a:ext cx="3456383" cy="2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Модели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https://rosdidaktika.ru/upload/iblock/9fb/9fb07c85058d7839fc88df74cd5194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29097"/>
            <a:ext cx="3285008" cy="27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2luxury2.com/wp-content/uploads/2013/05/Steam_Engine_copyright_2013_by_Auction_Team_Breker_Koeln_Germany-1024x9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29042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Работа в группах по 4 человека.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Соберите модель глаза человека.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Соберите модель молекулы бутана.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Соберите модель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уха человека.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Соберите модель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молекулы изобутана.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Соберите модель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Летающий пропеллер».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Соберите модель.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3" cy="4896544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Гипотеза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есть предугадывание чего-либо, например, предугадывание природы (сущности) явлений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Закон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есть необходимое, существенное, устойчивое, повторяющееся отношение между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явлениями.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Закон выражает необходимые связи между предметами, их составными элементами, между свойствами предметов и свойствами внутри них.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Теория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– система понятий, принципов и законов, позволяющих достаточно полно описывать определённый  круг явлений.  Теории можно условно разделить на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фундаментальные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частные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Теоретический уровень научного познания.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7" cy="435334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Моделирование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основной метод познания на теоретическом уровне. (Идеальные модели - в основе теорий и законов:  «идеальный газ», планетарная модель атома. Модели – аналоги.)</a:t>
            </a:r>
            <a:endParaRPr lang="ru-RU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Моделирование на теоретическом уровне познания.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768752" cy="285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5" cy="4752528"/>
          </a:xfrm>
        </p:spPr>
        <p:txBody>
          <a:bodyPr/>
          <a:lstStyle/>
          <a:p>
            <a:r>
              <a:rPr lang="ru-RU" dirty="0" smtClean="0"/>
              <a:t>Соотнесите тип модели и закон (закономерность), который она позволила выявить.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Задание.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67117"/>
              </p:ext>
            </p:extLst>
          </p:nvPr>
        </p:nvGraphicFramePr>
        <p:xfrm>
          <a:off x="683568" y="2996952"/>
          <a:ext cx="7992888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328592"/>
              </a:tblGrid>
              <a:tr h="8280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Тип модели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Закон (закономерность)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dirty="0" smtClean="0"/>
                        <a:t>1 Аналогия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 Сходство характера механических  и электромагнитных колебаний.</a:t>
                      </a:r>
                      <a:endParaRPr lang="ru-RU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dirty="0" smtClean="0"/>
                        <a:t>2 Идеальная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</a:t>
                      </a:r>
                      <a:r>
                        <a:rPr lang="ru-RU" baseline="0" dirty="0" smtClean="0"/>
                        <a:t> Мониторинг окружающей среды.</a:t>
                      </a:r>
                    </a:p>
                    <a:p>
                      <a:r>
                        <a:rPr lang="ru-RU" baseline="0" dirty="0" smtClean="0"/>
                        <a:t>В. Законы классической механики И. Ньютона.</a:t>
                      </a:r>
                      <a:endParaRPr lang="ru-RU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dirty="0" smtClean="0"/>
                        <a:t>3 Математическая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Теория электромагнитного поля.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5"/>
            <a:ext cx="8640959" cy="4957843"/>
          </a:xfrm>
        </p:spPr>
        <p:txBody>
          <a:bodyPr/>
          <a:lstStyle/>
          <a:p>
            <a:r>
              <a:rPr lang="ru-RU" b="1" u="sng" dirty="0">
                <a:solidFill>
                  <a:schemeClr val="bg2">
                    <a:lumMod val="10000"/>
                  </a:schemeClr>
                </a:solidFill>
              </a:rPr>
              <a:t>Мысленный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эксперимент –познавательный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процесс, воссоздающий ситуацию реального эксперимента и осуществляемый с помощью идеальной модели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Идеальная модель – мысленно представляемая система, которая отображает особенности и свойства реального объекта, явления или процесса, изучение которого даёт новую информацию об этом объекте, явлении, процессе.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Пожарный   насос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Герона  Александрийского.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Моделирование на теоретическом уровне познания.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6403"/>
            <a:ext cx="31703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4097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Приведите примеры мысленного эксперимента, который послужил основой для важнейших  открытий в естественных науках.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Задание.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1"/>
            <a:ext cx="8640959" cy="4818243"/>
          </a:xfrm>
        </p:spPr>
        <p:txBody>
          <a:bodyPr/>
          <a:lstStyle/>
          <a:p>
            <a:r>
              <a:rPr lang="ru-RU" b="1" u="sng" dirty="0" smtClean="0"/>
              <a:t>Математическое моделирование </a:t>
            </a:r>
            <a:r>
              <a:rPr lang="ru-RU" dirty="0" smtClean="0"/>
              <a:t>-  замена исходного объекта его математической моделью и в дальнейшем изучение её с помощью математических методов, в том числе с использованием компьютера.</a:t>
            </a:r>
          </a:p>
          <a:p>
            <a:pPr marL="0" indent="0">
              <a:buNone/>
            </a:pPr>
            <a:r>
              <a:rPr lang="ru-RU" dirty="0" smtClean="0"/>
              <a:t>Характер и роль математического  моделирования менялись по мере развития математики.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М. В. Ломоносов  - сторонник внедрения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математического  моделирования.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Теоретический уровень научного познания.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6" y="3882139"/>
            <a:ext cx="220297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4744"/>
            <a:ext cx="5976664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Формы познания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67744" y="270892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52120" y="263691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87624" y="3140968"/>
            <a:ext cx="280831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научное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212976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ненаучное</a:t>
            </a:r>
            <a:endParaRPr lang="ru-RU" sz="4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331640" y="3789040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2591780" y="3789040"/>
            <a:ext cx="2520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43608" y="4509120"/>
            <a:ext cx="64807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эмпирический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509120"/>
            <a:ext cx="64807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теоретический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508104" y="386104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88224" y="37890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80312" y="37890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84368" y="37890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292080" y="4437112"/>
            <a:ext cx="57606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обыденное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4437112"/>
            <a:ext cx="648072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художественное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64288" y="4437112"/>
            <a:ext cx="57606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мифологическое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00392" y="4437112"/>
            <a:ext cx="576064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религиозное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5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Задание.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052736"/>
            <a:ext cx="8136903" cy="507342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«От живого созерцания  к абстрактному мышлению и от него к  практике – таков диалектический путь познания истины…»</a:t>
            </a:r>
          </a:p>
          <a:p>
            <a:pPr marL="0" indent="0">
              <a:buNone/>
            </a:pPr>
            <a:r>
              <a:rPr lang="ru-RU" sz="3600" dirty="0" smtClean="0"/>
              <a:t>      </a:t>
            </a:r>
            <a:r>
              <a:rPr lang="ru-RU" sz="3600" dirty="0" smtClean="0"/>
              <a:t>                                                   </a:t>
            </a:r>
            <a:r>
              <a:rPr lang="ru-RU" sz="3600" dirty="0" smtClean="0"/>
              <a:t>В. И. </a:t>
            </a:r>
            <a:r>
              <a:rPr lang="ru-RU" sz="3600" dirty="0" smtClean="0"/>
              <a:t>Ленин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1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Научное познание.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338437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Эмпирический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12776"/>
            <a:ext cx="35283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Теоретический уровень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63688" y="2132856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3848" y="213285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31640" y="3068960"/>
            <a:ext cx="914400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996952"/>
            <a:ext cx="792088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868144" y="2132856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92280" y="21328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40352" y="2132856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64088" y="2996952"/>
            <a:ext cx="792088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гипотезы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3068960"/>
            <a:ext cx="792088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законы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56376" y="3068960"/>
            <a:ext cx="720080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теории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4" idx="2"/>
          </p:cNvCxnSpPr>
          <p:nvPr/>
        </p:nvCxnSpPr>
        <p:spPr>
          <a:xfrm>
            <a:off x="2807804" y="2132856"/>
            <a:ext cx="360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707904" y="2996952"/>
            <a:ext cx="648072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Наблюдение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это целенаправленный процесс восприятия объектов действительности для выявления их существенных свойств.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Сначала выделяют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предмет наблюдения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 затем формулируют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цель наблюдения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Наблюдение может быть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непосредственным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(воспринимается непосредственно органами чувств) и </a:t>
            </a:r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опосредованным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(с использованием приборов).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В процессе наблюдения складываются представления о материальном мире, явлениях, свойствах объектов.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понятия.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1.1zoom.me/big7/400/Eyes_Closeup_4754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1942"/>
            <a:ext cx="389185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Наблюдение.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https://spbzone.ru/image/cache/data-incoming-images-products-large-0-telescope-meade-infinity-102mm-az-700x7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3204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e1abcgakjmf3afc5c8g.xn--p1ai/upload/main/891/8911517cf544fa5dcda76411200fe9b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285860"/>
            <a:ext cx="38918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74328"/>
              </p:ext>
            </p:extLst>
          </p:nvPr>
        </p:nvGraphicFramePr>
        <p:xfrm>
          <a:off x="250825" y="2060567"/>
          <a:ext cx="8642352" cy="439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88"/>
                <a:gridCol w="2160587"/>
                <a:gridCol w="2160589"/>
                <a:gridCol w="2160588"/>
              </a:tblGrid>
              <a:tr h="7321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Науки /  законы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Наблюдения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Законы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Авторы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128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28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2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28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128"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Астрономия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Оформите таблицу «Наблюдения, которые послужили основой открытия важнейших законов в естественных науках».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endParaRPr lang="ru-RU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b="1" u="sng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</a:rPr>
              <a:t>Эксперимент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– это метод познания, который используется для исследования объектов и явлений в специально созданных для этого условиях.                                                                  С помощью эксперимента формулируется </a:t>
            </a:r>
            <a:r>
              <a:rPr lang="ru-RU" i="1" u="sng" dirty="0" smtClean="0">
                <a:solidFill>
                  <a:schemeClr val="bg2">
                    <a:lumMod val="10000"/>
                  </a:schemeClr>
                </a:solidFill>
              </a:rPr>
              <a:t>вывод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Эксперимент может быть </a:t>
            </a:r>
            <a:r>
              <a:rPr lang="ru-RU" i="1" u="sng" dirty="0" smtClean="0">
                <a:solidFill>
                  <a:schemeClr val="bg2">
                    <a:lumMod val="10000"/>
                  </a:schemeClr>
                </a:solidFill>
              </a:rPr>
              <a:t>исследовательским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(цель: выявление закономерностей, свойств объектов, зависимостей между величинами) и </a:t>
            </a:r>
            <a:r>
              <a:rPr lang="ru-RU" i="1" u="sng" dirty="0" smtClean="0">
                <a:solidFill>
                  <a:schemeClr val="bg2">
                    <a:lumMod val="10000"/>
                  </a:schemeClr>
                </a:solidFill>
              </a:rPr>
              <a:t>фундаментальным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(благодаря им появляются новые научные теории).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Эксперимент подтверждает или опровергает </a:t>
            </a:r>
            <a:r>
              <a:rPr lang="ru-RU" i="1" u="sng" dirty="0" smtClean="0">
                <a:solidFill>
                  <a:schemeClr val="bg2">
                    <a:lumMod val="10000"/>
                  </a:schemeClr>
                </a:solidFill>
              </a:rPr>
              <a:t>гипотезу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(«предположение»).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понятия.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</a:rPr>
              <a:t>Бесполезны и полны ошибок те науки, которые не родились из эксперимента, матери всех фактов, и которые нельзя свести к одному ясному эксперименту»</a:t>
            </a:r>
          </a:p>
          <a:p>
            <a:pPr marL="137160" indent="0" algn="r">
              <a:buNone/>
            </a:pPr>
            <a:r>
              <a:rPr lang="ru-RU" sz="2800" dirty="0">
                <a:solidFill>
                  <a:srgbClr val="C00000"/>
                </a:solidFill>
              </a:rPr>
              <a:t>Леонардо да Винчи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Р. Декарт сформулировал теорию о всепроникающей среде, мировом эфире.</a:t>
            </a:r>
          </a:p>
          <a:p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А.А. Майкельсон  и Э.У. </a:t>
            </a:r>
            <a:r>
              <a:rPr lang="ru-RU" sz="3100" dirty="0" err="1" smtClean="0">
                <a:solidFill>
                  <a:schemeClr val="bg2">
                    <a:lumMod val="10000"/>
                  </a:schemeClr>
                </a:solidFill>
              </a:rPr>
              <a:t>Морли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 ставили цель в ходе эксперимента подтвердить гипотезу, но эксперимент опроверг  её</a:t>
            </a:r>
            <a:endParaRPr lang="ru-RU" sz="3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Проверочный эксперимент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Р. Декарт              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А. Майкельсон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6401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www.quantum-field-theory.net/wp-content/uploads/2014/07/michelson-904x1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118" y="2676879"/>
            <a:ext cx="3357586" cy="38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459</TotalTime>
  <Words>688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Эмпирический и  теоретический уровни  научного познания</vt:lpstr>
      <vt:lpstr>Презентация PowerPoint</vt:lpstr>
      <vt:lpstr>Научное познание.</vt:lpstr>
      <vt:lpstr>Основные понятия.</vt:lpstr>
      <vt:lpstr>Наблюдение.</vt:lpstr>
      <vt:lpstr>Оформите таблицу «Наблюдения, которые послужили основой открытия важнейших законов в естественных науках».</vt:lpstr>
      <vt:lpstr>Основные понятия.</vt:lpstr>
      <vt:lpstr>Проверочный эксперимент</vt:lpstr>
      <vt:lpstr>Р. Декарт              А. А. Майкельсон</vt:lpstr>
      <vt:lpstr>Предположите  и подтвердите в ходе эксперимента продукты реакции, признаки реакции.</vt:lpstr>
      <vt:lpstr>Основные понятия.</vt:lpstr>
      <vt:lpstr>Модели</vt:lpstr>
      <vt:lpstr>Соберите модель.</vt:lpstr>
      <vt:lpstr>Теоретический уровень научного познания.</vt:lpstr>
      <vt:lpstr>Моделирование на теоретическом уровне познания.</vt:lpstr>
      <vt:lpstr>Задание. </vt:lpstr>
      <vt:lpstr>Моделирование на теоретическом уровне познания.</vt:lpstr>
      <vt:lpstr>Задание.</vt:lpstr>
      <vt:lpstr>Теоретический уровень научного познания.</vt:lpstr>
      <vt:lpstr>Задание.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Эмпирический уровень научного познания</dc:title>
  <dc:creator>Ирина</dc:creator>
  <cp:lastModifiedBy>Лена</cp:lastModifiedBy>
  <cp:revision>50</cp:revision>
  <dcterms:created xsi:type="dcterms:W3CDTF">2015-09-08T14:49:22Z</dcterms:created>
  <dcterms:modified xsi:type="dcterms:W3CDTF">2019-09-17T18:42:15Z</dcterms:modified>
</cp:coreProperties>
</file>